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1" r:id="rId5"/>
  </p:sldMasterIdLst>
  <p:notesMasterIdLst>
    <p:notesMasterId r:id="rId68"/>
  </p:notesMasterIdLst>
  <p:sldIdLst>
    <p:sldId id="280" r:id="rId6"/>
    <p:sldId id="257" r:id="rId7"/>
    <p:sldId id="258" r:id="rId8"/>
    <p:sldId id="259" r:id="rId9"/>
    <p:sldId id="260" r:id="rId10"/>
    <p:sldId id="281" r:id="rId11"/>
    <p:sldId id="282" r:id="rId12"/>
    <p:sldId id="272" r:id="rId13"/>
    <p:sldId id="256" r:id="rId14"/>
    <p:sldId id="305" r:id="rId15"/>
    <p:sldId id="306" r:id="rId16"/>
    <p:sldId id="307" r:id="rId17"/>
    <p:sldId id="308" r:id="rId18"/>
    <p:sldId id="264" r:id="rId19"/>
    <p:sldId id="309" r:id="rId20"/>
    <p:sldId id="310" r:id="rId21"/>
    <p:sldId id="311" r:id="rId22"/>
    <p:sldId id="312" r:id="rId23"/>
    <p:sldId id="270" r:id="rId24"/>
    <p:sldId id="316" r:id="rId25"/>
    <p:sldId id="276" r:id="rId26"/>
    <p:sldId id="317" r:id="rId27"/>
    <p:sldId id="318" r:id="rId28"/>
    <p:sldId id="319" r:id="rId29"/>
    <p:sldId id="320" r:id="rId30"/>
    <p:sldId id="321" r:id="rId31"/>
    <p:sldId id="322" r:id="rId32"/>
    <p:sldId id="323" r:id="rId33"/>
    <p:sldId id="324" r:id="rId34"/>
    <p:sldId id="325" r:id="rId35"/>
    <p:sldId id="326" r:id="rId36"/>
    <p:sldId id="327" r:id="rId37"/>
    <p:sldId id="328" r:id="rId38"/>
    <p:sldId id="329" r:id="rId39"/>
    <p:sldId id="330" r:id="rId40"/>
    <p:sldId id="283" r:id="rId41"/>
    <p:sldId id="331" r:id="rId42"/>
    <p:sldId id="284" r:id="rId43"/>
    <p:sldId id="286" r:id="rId44"/>
    <p:sldId id="313" r:id="rId45"/>
    <p:sldId id="314" r:id="rId46"/>
    <p:sldId id="271" r:id="rId47"/>
    <p:sldId id="315" r:id="rId48"/>
    <p:sldId id="261" r:id="rId49"/>
    <p:sldId id="262" r:id="rId50"/>
    <p:sldId id="291" r:id="rId51"/>
    <p:sldId id="292" r:id="rId52"/>
    <p:sldId id="297" r:id="rId53"/>
    <p:sldId id="265" r:id="rId54"/>
    <p:sldId id="266" r:id="rId55"/>
    <p:sldId id="267" r:id="rId56"/>
    <p:sldId id="268" r:id="rId57"/>
    <p:sldId id="269" r:id="rId58"/>
    <p:sldId id="298" r:id="rId59"/>
    <p:sldId id="299" r:id="rId60"/>
    <p:sldId id="300" r:id="rId61"/>
    <p:sldId id="301" r:id="rId62"/>
    <p:sldId id="302" r:id="rId63"/>
    <p:sldId id="303" r:id="rId64"/>
    <p:sldId id="304" r:id="rId65"/>
    <p:sldId id="275" r:id="rId66"/>
    <p:sldId id="279" r:id="rId6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38" autoAdjust="0"/>
    <p:restoredTop sz="94610"/>
  </p:normalViewPr>
  <p:slideViewPr>
    <p:cSldViewPr snapToGrid="0" snapToObjects="1">
      <p:cViewPr varScale="1">
        <p:scale>
          <a:sx n="99" d="100"/>
          <a:sy n="99" d="100"/>
        </p:scale>
        <p:origin x="96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71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6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08362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Dnešní cíl setkání
Tento slide použiji jako mapu celé prezentace. V první části vysvětlím, proč DigiComPass vzniká a na jaké potřeby regionu reaguje. Pak představím projektové partnery a síť strategických partnerů. Následně projdu projektové aktivity a harmonogram. Závěr bude věnovaný tomu, jak budeme spolupracovat a jaké vstupy od strategických partnerů budeme během realizace potřebovat.
[Sources]
- DigiComPass.pptx
- Digicompass_prehladna sumarizacia.docx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Proč DigiComPass vzniká
Řeknu, že projekt reaguje na tři propojené potřeby. První je digitální transformace - mladí lidé i instituce potřebují lépe rozumět technologiím, které mění vzdělávání, práci i komunitní život. Druhá je regionální soudržnost - technologie nemají být pouze cílem samy o sobě, ale prostředkem k posílení identity, atraktivity a sebevědomí pohraničí. Třetí je spolupráce - výsledky budou silné jen tehdy, když vzniknou v přeshraničním dialogu a budou ověřované lidmi z praxe.
[Sources]
- projektová žádost ITMS.pdf
- Digicompass_prehladna sumarizacia.docx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Základní informace o projektu
Na tomto slidu shrnu faktické ukotvení projektu. Důležité je uvést, že jde o projekt programu Interreg VI-A Slovensko - Česko, s dobou realizace 24 měsíců. V harmonogramu pracujeme s aktualizovaným obdobím od 1. 8. 2026 do 31. 7. 2028. Celkové oprávněné výdaje projektu jsou 393 519,88 EUR. Projekt je přeshraniční a zaměřuje se na česko-slovenské pohraničí, přičemž klíčové zapojení v materiálech mají Jihomoravský a Trnavský kraj.
[Sources]
- projektová žádost ITMS.pdf
- Aktualizácia harmongramu aktivít.docx
- upravený final Gantt_od 08 2026.xlsx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Kdo jsme: projektové partnerství
Představím tři projektové partnery. FRRMS MENDELU je vedoucím partnerem a nese koordinaci, metodické vedení, strategické ukotvení a práci s regionálním rozvojem. STU Bratislava je hlavním přeshraničním partnerem a technologickým garantem, zejména v oblasti digitálních a STEM řešení. Lužánky přinášejí zkušenost s prací s mládeží, komunitami a neformálním vzděláváním. Nad tím stojí síť strategických partnerů, kteří pomáhají zajistit, že projektové výstupy nebudou izolované, ale využitelné v regionálních politikách a každodenní praxi.
[Sources]
- projektová žádost ITMS.pdf
- Digicompass_prehladna sumarizacia.docx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Virtuální realita obecně
Tento slide je záměrně ponechaný jako volné místo pro kolegu. Doporučený obsah: stručně vysvětlit, co je VR, jaké má možnosti ve vzdělávání a komunitní práci, proč je vhodná pro zážitkové učení a jak bude přibližně využita v DigiComPassu. Ideálně doplnit jednoduchou vizuální ukázku nebo krátkou demonstraci.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Virtuální prostředí můžeme definovat jako digitálně generovaný prostor, který umožňuje uživatelům interagovat s různými digitálními objekty a postavami. Tato interakce, zprostředkovaná technologiemi virtuální reality, nabízí zcela nový způsob ponoření se do informačního prostoru.</a:t>
            </a:r>
          </a:p>
          <a:p>
            <a:r>
              <a:rPr lang="en-US"/>
              <a:t>Na rozdíl od konkrétních fyzických míst, virtuální prostředí lze modifikovat a adaptovat na míru specifickým potřebám a vizím svých tvůrců, což umožňuje flexibilitu a inovativnost v rámci vytváření digitálních světů.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synergie mezi 2 projekty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F0961-490C-42A7-AB89-CF340DF0AEB1}" type="slidenum">
              <a:rPr lang="sk-SK" smtClean="0"/>
              <a:t>20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693850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F0961-490C-42A7-AB89-CF340DF0AEB1}" type="slidenum">
              <a:rPr lang="sk-SK" smtClean="0"/>
              <a:t>27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07084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F0961-490C-42A7-AB89-CF340DF0AEB1}" type="slidenum">
              <a:rPr lang="sk-SK" smtClean="0"/>
              <a:t>29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573662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F0961-490C-42A7-AB89-CF340DF0AEB1}" type="slidenum">
              <a:rPr lang="sk-SK" smtClean="0"/>
              <a:t>30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197612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424E6-CE29-D8AE-A672-6267CF7E9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>
            <a:extLst>
              <a:ext uri="{FF2B5EF4-FFF2-40B4-BE49-F238E27FC236}">
                <a16:creationId xmlns:a16="http://schemas.microsoft.com/office/drawing/2014/main" id="{639EF2A6-B075-C144-56C7-5D2A54FC36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>
            <a:extLst>
              <a:ext uri="{FF2B5EF4-FFF2-40B4-BE49-F238E27FC236}">
                <a16:creationId xmlns:a16="http://schemas.microsoft.com/office/drawing/2014/main" id="{AA228FC4-A225-7855-76E7-C7ABD8F8C6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FCB57B1E-4E48-2958-7C54-D254B5661F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99F0961-490C-42A7-AB89-CF340DF0AEB1}" type="slidenum">
              <a:rPr lang="sk-SK" smtClean="0"/>
              <a:t>37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487114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4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5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16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17:notes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" name="Google Shape;4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Strategičtí partneři: aplikační garanti
Tady zdůrazním, že strategičtí partneři nejsou jen publikum projektu. V projektové žádosti jsou popsáni jako aplikační garanti - tedy instituce, které umí výsledky projektu validovat, propojit s územím, zapojit další aktéry a nakonec pomoci přenosu do strategií a praxe. Patří sem kraje, sítě MAS a organizace zastupující samosprávy z české i slovenské strany. DigiReg je prostor, kde se tato síť bude potkávat a kde se budou výstupy průběžně konzultovat.
[Sources]
- projektová žádost ITMS.pdf
- Digicompass_prehladna sumarizacia.docx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Jakou roli mají strategičtí partneři
Na tomto místě řeknu konkrétně, co od spolupráce očekáváme. Potřebujeme od vás znalost území, zpětnou vazbu k tomu, co je prakticky použitelné, a také pomoc s tím, aby výstupy nezůstaly u partnerů projektu. Strategičtí partneři budou důležití při diskusích v síti DigiReg, při kulatých stolech, při tvorbě policy paperu a při šíření metodik a zkušeností do dalších institucí. Cílem je, aby projektové výstupy byly realistické a měly institucionální návaznost.
[Sources]
- projektová žádost ITMS.pdf
- Digicompass_prehladna sumarizacia.docx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DigiReg: síť pro udržitelný region
Vysvětlím DigiReg jako páteř projektu. Jeho cílem je vytvořit a dlouhodobě rozvíjet přeshraniční síť institucí a odborníků. Síť má být živou platformou, nikoli jen formálním seznamem kontaktů. Počítáme s úvodním workshopem, pravidelnými setkáními, kulatými stoly, zapojením do relevantních akcí, policy paperem a závěrečnou konferencí. Pro strategické partnery je DigiReg hlavním prostorem, kde se mohou zapojovat, přinášet zkušenost z území a ovlivňovat praktickou podobu výstupů.
[Sources]
- projektová žádost ITMS.pdf
- DigiComPass.pptx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FutureLab: mladší žáci 10-14 let
FutureLab je zaměřený na mladší cílovou skupinu, tedy děti přibližně od 10 do 14 let. Cílem není jen formální výuka, ale praktické testování toho, jak mohou VR scénáře a online moduly fungovat v komunitním nebo zájmovém prostředí. Projekt počítá s adaptací dvou existujících VR scénářů, s vytvořením online modulů a s šesti projektovými dny - třemi v ČR a třemi na Slovensku. Důležitá je zpětná vazba od dětí a lektorů, která pomůže výsledky upravit a použít v dalších aktivitách.
[Sources]
- projektová žádost ITMS.pdf
- DigiComPass.pptx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TechBridge: starší mládež 15+
TechBridge navazuje na FutureLab, ale jde do pokročilejších témat pro starší cílovou skupinu. Zaměřuje se na VR, AI a STEM dovednosti. Vzniknou dva nové VR scénáře, které budou tematicky spojené s výzvami pohraničí, například udržitelností, chytrými technologiemi pro venkov nebo mobilitou. K nim vzniknou online moduly a následně proběhne šest projektových dnů. U této aktivity je důležité ukázat mladým lidem, že technologické dovednosti mohou mít smysl přímo v regionu a nemusí automaticky znamenat odchod do metropole.
[Sources]
- projektová žádost ITMS.pdf
- DigiComPass.pptx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CrossZone: multiplikátoři a komunitní praxe
CrossZone je velmi důležitý pro udržitelnost projektu. Zaměřuje se na dospělé multiplikátory, tedy lidi, kteří pracují s mládeží, komunitami nebo regionálními institucemi a mohou výsledky používat dlouhodobě. Aktivita zahrnuje pilotní ověřování nejméně v šesti institucích, jedno regionální setkání s odborníky, workshopy pro multiplikátory, webináře a přeshraniční tematické semináře. Vysvětlím, že díky CrossZone se z projektu stává praktický ekosystém, ve kterém se technologie přizpůsobují reálným podmínkám regionů.
[Sources]
- projektová žádost ITMS.pdf
- Digicompass_prehladna sumarizacia.docx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 má po projektu zůstat
Tento slide shrnuje hlavní hmatatelné výstupy projektu. Vzniknou celkem čtyři VR scénáře: dva adaptované pro mladší žáky a dva nové pro starší mládež. K nim budou vytvořeny online moduly, metodická doporučení a pracovní listy. Projekt počítá s projektovými dny pro mladší i starší cílovou skupinu, s akcemi pro multiplikátory a s policy paperem. Klíčové je, že výstupy mají být dostupné, jazykově přístupné a použitelné nejen u partnerů, ale i v širší síti institucí.
[Sources]
- projektová žádost ITMS.pdf
- Digicompass_prehladna sumarizacia.docx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 potřebujeme dnes
Závěrečná pracovní část před diskusí. Řeknu, že od dnešního setkání potřebujeme především praktické informace: koho dalšího do sítě zapojit, jaké potřeby území zohlednit, kde mohou proběhnout pilotáže a jaké komunikační či strategické kanály pomohou šíření výstupů. Vyzvu účastníky, aby přemýšleli i o konkrétních kontaktech, akcích a tématech. Cílem dneška není uzavřít všechny odpovědi, ale domluvit první společný rámec spolupráce.
[Sources]
- Digicompass_prehladna sumarizacia.docx
- DigiComPass.pptx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072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05B959B-5E56-4F9B-F6AF-A4DE51CD7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/>
              <a:t>Kliknutím upravte štýl predlohy nadpisu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C790FB4-0D2B-9537-CE0C-DA76FAD716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F7A29171-7012-28DA-B4CF-BC7E82161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F6F89-0DE7-4DCE-9CF7-C791389D4CFD}" type="datetime1">
              <a:rPr lang="sk-SK" smtClean="0"/>
              <a:t>9. 9. 2026</a:t>
            </a:fld>
            <a:endParaRPr lang="sk-SK"/>
          </a:p>
        </p:txBody>
      </p:sp>
      <p:sp>
        <p:nvSpPr>
          <p:cNvPr id="5" name="Zástupný objekt pre pätu 4">
            <a:extLst>
              <a:ext uri="{FF2B5EF4-FFF2-40B4-BE49-F238E27FC236}">
                <a16:creationId xmlns:a16="http://schemas.microsoft.com/office/drawing/2014/main" id="{7C7BFF11-7145-96F0-9335-92D56F729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C86223A5-06E5-4118-D9D4-AE3AFC496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81335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oľný tvar: obrazec 11">
            <a:extLst>
              <a:ext uri="{FF2B5EF4-FFF2-40B4-BE49-F238E27FC236}">
                <a16:creationId xmlns:a16="http://schemas.microsoft.com/office/drawing/2014/main" id="{16BAE29E-39EF-2AC2-95CF-BBDA87ACE9CB}"/>
              </a:ext>
            </a:extLst>
          </p:cNvPr>
          <p:cNvSpPr/>
          <p:nvPr userDrawn="1"/>
        </p:nvSpPr>
        <p:spPr>
          <a:xfrm>
            <a:off x="3018156" y="1602852"/>
            <a:ext cx="9186327" cy="5276059"/>
          </a:xfrm>
          <a:custGeom>
            <a:avLst/>
            <a:gdLst>
              <a:gd name="connsiteX0" fmla="*/ 9186327 w 9186327"/>
              <a:gd name="connsiteY0" fmla="*/ 0 h 5276059"/>
              <a:gd name="connsiteX1" fmla="*/ 9186327 w 9186327"/>
              <a:gd name="connsiteY1" fmla="*/ 5276059 h 5276059"/>
              <a:gd name="connsiteX2" fmla="*/ 0 w 9186327"/>
              <a:gd name="connsiteY2" fmla="*/ 5276059 h 5276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186327" h="5276059">
                <a:moveTo>
                  <a:pt x="9186327" y="0"/>
                </a:moveTo>
                <a:lnTo>
                  <a:pt x="9186327" y="5276059"/>
                </a:lnTo>
                <a:lnTo>
                  <a:pt x="0" y="5276059"/>
                </a:lnTo>
                <a:close/>
              </a:path>
            </a:pathLst>
          </a:custGeom>
          <a:solidFill>
            <a:schemeClr val="bg1">
              <a:lumMod val="50000"/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 dirty="0"/>
          </a:p>
        </p:txBody>
      </p:sp>
      <p:sp>
        <p:nvSpPr>
          <p:cNvPr id="16" name="Voľný tvar: obrazec 15">
            <a:extLst>
              <a:ext uri="{FF2B5EF4-FFF2-40B4-BE49-F238E27FC236}">
                <a16:creationId xmlns:a16="http://schemas.microsoft.com/office/drawing/2014/main" id="{836E4EC1-5CFB-95FF-B7E8-2ABE9327489F}"/>
              </a:ext>
            </a:extLst>
          </p:cNvPr>
          <p:cNvSpPr/>
          <p:nvPr userDrawn="1"/>
        </p:nvSpPr>
        <p:spPr>
          <a:xfrm rot="3374908">
            <a:off x="2010761" y="-4213574"/>
            <a:ext cx="5526931" cy="8694010"/>
          </a:xfrm>
          <a:custGeom>
            <a:avLst/>
            <a:gdLst>
              <a:gd name="connsiteX0" fmla="*/ 0 w 5526931"/>
              <a:gd name="connsiteY0" fmla="*/ 8242424 h 8694010"/>
              <a:gd name="connsiteX1" fmla="*/ 5507731 w 5526931"/>
              <a:gd name="connsiteY1" fmla="*/ 0 h 8694010"/>
              <a:gd name="connsiteX2" fmla="*/ 5526931 w 5526931"/>
              <a:gd name="connsiteY2" fmla="*/ 12830 h 8694010"/>
              <a:gd name="connsiteX3" fmla="*/ 5526931 w 5526931"/>
              <a:gd name="connsiteY3" fmla="*/ 1434209 h 8694010"/>
              <a:gd name="connsiteX4" fmla="*/ 675806 w 5526931"/>
              <a:gd name="connsiteY4" fmla="*/ 8694010 h 8694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26931" h="8694010">
                <a:moveTo>
                  <a:pt x="0" y="8242424"/>
                </a:moveTo>
                <a:lnTo>
                  <a:pt x="5507731" y="0"/>
                </a:lnTo>
                <a:lnTo>
                  <a:pt x="5526931" y="12830"/>
                </a:lnTo>
                <a:lnTo>
                  <a:pt x="5526931" y="1434209"/>
                </a:lnTo>
                <a:lnTo>
                  <a:pt x="675806" y="8694010"/>
                </a:lnTo>
                <a:close/>
              </a:path>
            </a:pathLst>
          </a:custGeom>
          <a:solidFill>
            <a:srgbClr val="0054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00A0FEF3-52F1-EAC8-F2E3-7FE6DC530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886950" cy="781051"/>
          </a:xfrm>
          <a:noFill/>
          <a:ln>
            <a:noFill/>
          </a:ln>
        </p:spPr>
        <p:txBody>
          <a:bodyPr/>
          <a:lstStyle>
            <a:lvl1pPr>
              <a:defRPr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defRPr>
            </a:lvl1pPr>
          </a:lstStyle>
          <a:p>
            <a:r>
              <a:rPr lang="sk-SK" dirty="0"/>
              <a:t>Kliknutím upravte štýl predlohy nadpisu</a:t>
            </a:r>
          </a:p>
        </p:txBody>
      </p:sp>
      <p:sp>
        <p:nvSpPr>
          <p:cNvPr id="8" name="AutoShape 4">
            <a:extLst>
              <a:ext uri="{FF2B5EF4-FFF2-40B4-BE49-F238E27FC236}">
                <a16:creationId xmlns:a16="http://schemas.microsoft.com/office/drawing/2014/main" id="{DEBB33B2-0114-55B0-F62A-023DDEE08CD2}"/>
              </a:ext>
            </a:extLst>
          </p:cNvPr>
          <p:cNvSpPr/>
          <p:nvPr userDrawn="1"/>
        </p:nvSpPr>
        <p:spPr>
          <a:xfrm>
            <a:off x="0" y="6295998"/>
            <a:ext cx="12192000" cy="562001"/>
          </a:xfrm>
          <a:prstGeom prst="rect">
            <a:avLst/>
          </a:prstGeom>
          <a:solidFill>
            <a:srgbClr val="0054A6"/>
          </a:solidFill>
        </p:spPr>
        <p:txBody>
          <a:bodyPr/>
          <a:lstStyle/>
          <a:p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DD7BD9F-60AA-3EFD-057B-05045BAB25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oppins" panose="00000500000000000000" pitchFamily="2" charset="-18"/>
                <a:cs typeface="Poppins" panose="00000500000000000000" pitchFamily="2" charset="-18"/>
              </a:defRPr>
            </a:lvl1pPr>
            <a:lvl2pPr>
              <a:defRPr>
                <a:latin typeface="Poppins" panose="00000500000000000000" pitchFamily="2" charset="-18"/>
                <a:cs typeface="Poppins" panose="00000500000000000000" pitchFamily="2" charset="-18"/>
              </a:defRPr>
            </a:lvl2pPr>
            <a:lvl3pPr>
              <a:defRPr>
                <a:latin typeface="Poppins" panose="00000500000000000000" pitchFamily="2" charset="-18"/>
                <a:cs typeface="Poppins" panose="00000500000000000000" pitchFamily="2" charset="-18"/>
              </a:defRPr>
            </a:lvl3pPr>
            <a:lvl4pPr>
              <a:defRPr>
                <a:latin typeface="Poppins" panose="00000500000000000000" pitchFamily="2" charset="-18"/>
                <a:cs typeface="Poppins" panose="00000500000000000000" pitchFamily="2" charset="-18"/>
              </a:defRPr>
            </a:lvl4pPr>
            <a:lvl5pPr>
              <a:defRPr>
                <a:latin typeface="Poppins" panose="00000500000000000000" pitchFamily="2" charset="-18"/>
                <a:cs typeface="Poppins" panose="00000500000000000000" pitchFamily="2" charset="-18"/>
              </a:defRPr>
            </a:lvl5pPr>
          </a:lstStyle>
          <a:p>
            <a:pPr lvl="0"/>
            <a:r>
              <a:rPr lang="sk-SK" dirty="0"/>
              <a:t>Kliknite sem a upravte štýly predlohy textu</a:t>
            </a:r>
          </a:p>
          <a:p>
            <a:pPr lvl="1"/>
            <a:r>
              <a:rPr lang="sk-SK" dirty="0"/>
              <a:t>Druhá úroveň</a:t>
            </a:r>
          </a:p>
          <a:p>
            <a:pPr lvl="2"/>
            <a:r>
              <a:rPr lang="sk-SK" dirty="0"/>
              <a:t>Tretia úroveň</a:t>
            </a:r>
          </a:p>
          <a:p>
            <a:pPr lvl="3"/>
            <a:r>
              <a:rPr lang="sk-SK" dirty="0"/>
              <a:t>Štvrtá úroveň</a:t>
            </a:r>
          </a:p>
          <a:p>
            <a:pPr lvl="4"/>
            <a:r>
              <a:rPr lang="sk-SK" dirty="0"/>
              <a:t>Piata úroveň</a:t>
            </a:r>
          </a:p>
        </p:txBody>
      </p:sp>
      <p:sp>
        <p:nvSpPr>
          <p:cNvPr id="4" name="Zástupný objekt pre dátum 3">
            <a:extLst>
              <a:ext uri="{FF2B5EF4-FFF2-40B4-BE49-F238E27FC236}">
                <a16:creationId xmlns:a16="http://schemas.microsoft.com/office/drawing/2014/main" id="{AD3959CD-79F9-F84E-5D82-F5C3A8486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Poppins" panose="00000500000000000000" pitchFamily="2" charset="-18"/>
                <a:cs typeface="Poppins" panose="00000500000000000000" pitchFamily="2" charset="-18"/>
              </a:defRPr>
            </a:lvl1pPr>
          </a:lstStyle>
          <a:p>
            <a:fld id="{2E2B571D-704E-46CC-B1F4-1DCE788D3A1B}" type="datetime1">
              <a:rPr lang="sk-SK" smtClean="0"/>
              <a:t>9. 9. 2026</a:t>
            </a:fld>
            <a:endParaRPr lang="sk-SK" dirty="0"/>
          </a:p>
        </p:txBody>
      </p:sp>
      <p:sp>
        <p:nvSpPr>
          <p:cNvPr id="6" name="Zástupný objekt pre číslo snímky 5">
            <a:extLst>
              <a:ext uri="{FF2B5EF4-FFF2-40B4-BE49-F238E27FC236}">
                <a16:creationId xmlns:a16="http://schemas.microsoft.com/office/drawing/2014/main" id="{2CBD8940-5A83-3814-0E65-41056925E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18714" y="6356350"/>
            <a:ext cx="2743200" cy="365125"/>
          </a:xfrm>
        </p:spPr>
        <p:txBody>
          <a:bodyPr/>
          <a:lstStyle>
            <a:lvl1pPr>
              <a:defRPr sz="160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defRPr>
            </a:lvl1pPr>
          </a:lstStyle>
          <a:p>
            <a:fld id="{743CE11D-6F24-4833-85C0-E535205AA644}" type="slidenum">
              <a:rPr lang="sk-SK" smtClean="0"/>
              <a:pPr/>
              <a:t>‹#›</a:t>
            </a:fld>
            <a:endParaRPr lang="sk-SK" dirty="0"/>
          </a:p>
        </p:txBody>
      </p:sp>
      <p:sp>
        <p:nvSpPr>
          <p:cNvPr id="9" name="Freeform 6">
            <a:extLst>
              <a:ext uri="{FF2B5EF4-FFF2-40B4-BE49-F238E27FC236}">
                <a16:creationId xmlns:a16="http://schemas.microsoft.com/office/drawing/2014/main" id="{D8225185-290B-BD1E-5CAC-5F5F84FF162E}"/>
              </a:ext>
            </a:extLst>
          </p:cNvPr>
          <p:cNvSpPr>
            <a:spLocks noChangeAspect="1"/>
          </p:cNvSpPr>
          <p:nvPr userDrawn="1"/>
        </p:nvSpPr>
        <p:spPr>
          <a:xfrm>
            <a:off x="11045924" y="6295999"/>
            <a:ext cx="1522239" cy="559077"/>
          </a:xfrm>
          <a:custGeom>
            <a:avLst/>
            <a:gdLst/>
            <a:ahLst/>
            <a:cxnLst/>
            <a:rect l="l" t="t" r="r" b="b"/>
            <a:pathLst>
              <a:path w="2896762" h="1063902">
                <a:moveTo>
                  <a:pt x="0" y="0"/>
                </a:moveTo>
                <a:lnTo>
                  <a:pt x="2896762" y="0"/>
                </a:lnTo>
                <a:lnTo>
                  <a:pt x="2896762" y="1063902"/>
                </a:lnTo>
                <a:lnTo>
                  <a:pt x="0" y="10639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43993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BF2DBD8-E0BE-4D63-68D4-556C1CEA9F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18B5DFD2-DF30-3796-3E90-DE3F695856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E6EAFD1-7288-BD7E-138A-C7FFC436E8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D47F00B-1D70-0866-15EE-9C380D140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B7A4D5E-7CBC-E2E6-FC37-6461B28FE9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1336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7CF2981-1504-5357-1C91-AEAE186E9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BE7F026-AF5F-65EA-7BC4-E1B86A9748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0BA8788E-20ED-C761-B261-A763D4EB3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994C6B0-0960-A32E-7038-3F56852DA1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D267608-E7A7-2C16-F9A0-3B0124588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1873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B38E77-EC30-AEE2-BE56-99CCB56CB4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A7F518F-5025-F5C2-9331-9561FFDCD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D9AFC97-FD98-7582-EE68-3BA1F3F2E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D86F57F-CADB-6354-1CD7-3531F3219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3934B43-3109-82A1-22CD-E1ECB9A57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549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5C6B98B-396D-9B12-93F5-D86F0DA92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0EBA248-BC00-179B-7B4C-FC7E957DDE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20C8E90F-EECA-42D9-3DBA-4CEBC7031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CAA9340-4458-F8B0-FF74-EEC937DDA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3FEEA810-19E6-E416-247E-EE07693F9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D9B9ECA-FC88-7C29-AEE3-1F2222B2A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1184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EEF07E6-449A-1E42-7DFF-60FDDA2088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DC58B013-04E3-8A85-4471-B97F9FE2E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E5CC1C5-ECC3-88CC-6610-080E5205AD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6DD9940A-73CC-529B-BE79-1883F39BDA5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9C79FB3-0915-2BD6-7306-69436AEB2C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39FDDDAD-DE40-D274-7FAD-352D71C08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F487C0EB-06D5-9799-DEAF-4D1974A867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CBAE15C1-3CD2-D5F5-C123-58832993FE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7330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9C6030F-E8B5-D4FF-97BD-C1DC55231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B04D54DA-53EE-F4C5-2E66-3BC99DDB7F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FE075BC1-A3EE-D321-5457-26903D8E8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DDE0CFA3-454F-5395-B6E0-145C7A03F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0805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517509F5-5180-1D6A-A8A7-2C7283423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E52C4CEB-5873-F69D-FDB2-529C60959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C5AE11AF-7E45-E067-A9C0-ACF12D6369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0773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0CDABB-D900-BBFF-E88E-6B5844462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FD7BC46-4F59-2297-F292-5AE9B83B7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F869C9E6-106F-C97E-D497-9177A9A83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A6151B75-CBDD-ADD7-18A2-C1D1E4B23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269B5F8A-340C-8D0F-FEFA-9607A05B0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88EE7F4A-BD91-C3B6-5F24-A0DF1D259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428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B3D2CCF-9E82-6E09-D426-198AE6407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5A02E29A-6739-D22A-1FF4-40EDCA738E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369AA5AD-3183-5A13-14BA-872A6F35CF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10BFFD3D-81B3-EF2B-5C91-35B669A31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DD94B37-68DA-D1D5-2922-893D57D04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C0EAAE62-6317-F44B-8A6F-EF32A3CB7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00142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978E406-A29E-C7A4-46B0-70ECCAD20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129A8F4-EB27-9FC4-D1BB-E9F8313326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855B94E6-2233-5BF9-1B12-EC4CD9769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CF96DC2-F007-EFAE-F5D6-55BEED22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278760F-4F53-8E34-60F5-9BCE1050A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3146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169C17AB-AB95-1D45-5DC8-7552B0604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FE260E90-7A5F-8974-DF6D-E1B17E340F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3100B6A-5993-4E32-964F-B294D5A3B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E7D02FBD-1B82-B64C-B4A5-01E8B50E4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F00D438-E90C-A397-C0F6-4C1DFFF7D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42661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4" r:id="rId3"/>
    <p:sldLayoutId id="2147483665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159000" b="-1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DEB1DF89-1F56-3E63-3B55-1BEECCB64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0150F07-DDFB-EEDF-1FB0-A7C156D009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A45B328-1861-65A1-E1B1-9F328E3D8E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A834D0-92D8-491C-A490-D0B04E6BCCB3}" type="datetimeFigureOut">
              <a:rPr lang="cs-CZ" smtClean="0"/>
              <a:t>09.09.2026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B35D091-C8B1-9CEF-E0C6-C4B31FB75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62C57F7B-C4C1-01BA-28A0-85002D6FC6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82C55FC-968E-4F25-B109-C5C756B5FA8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92401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hyperlink" Target="https://lics.phil.muni.cz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3" Type="http://schemas.openxmlformats.org/officeDocument/2006/relationships/image" Target="../media/image30.sv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10" Type="http://schemas.openxmlformats.org/officeDocument/2006/relationships/image" Target="../media/image37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7.svg"/><Relationship Id="rId4" Type="http://schemas.openxmlformats.org/officeDocument/2006/relationships/image" Target="../media/image4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image" Target="../media/image49.jpg"/><Relationship Id="rId7" Type="http://schemas.openxmlformats.org/officeDocument/2006/relationships/image" Target="../media/image53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2.jpe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3" Type="http://schemas.openxmlformats.org/officeDocument/2006/relationships/image" Target="../media/image58.svg"/><Relationship Id="rId7" Type="http://schemas.openxmlformats.org/officeDocument/2006/relationships/image" Target="../media/image62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1.svg"/><Relationship Id="rId5" Type="http://schemas.openxmlformats.org/officeDocument/2006/relationships/image" Target="../media/image60.svg"/><Relationship Id="rId10" Type="http://schemas.openxmlformats.org/officeDocument/2006/relationships/image" Target="../media/image65.png"/><Relationship Id="rId4" Type="http://schemas.openxmlformats.org/officeDocument/2006/relationships/image" Target="../media/image59.svg"/><Relationship Id="rId9" Type="http://schemas.openxmlformats.org/officeDocument/2006/relationships/image" Target="../media/image64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sv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sv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sv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sv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sv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image" Target="../media/image66.jpeg"/><Relationship Id="rId7" Type="http://schemas.openxmlformats.org/officeDocument/2006/relationships/image" Target="../media/image70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jpeg"/><Relationship Id="rId11" Type="http://schemas.openxmlformats.org/officeDocument/2006/relationships/image" Target="../media/image73.png"/><Relationship Id="rId5" Type="http://schemas.openxmlformats.org/officeDocument/2006/relationships/image" Target="../media/image68.jpeg"/><Relationship Id="rId10" Type="http://schemas.openxmlformats.org/officeDocument/2006/relationships/image" Target="../media/image72.svg"/><Relationship Id="rId4" Type="http://schemas.openxmlformats.org/officeDocument/2006/relationships/image" Target="../media/image67.jpeg"/><Relationship Id="rId9" Type="http://schemas.openxmlformats.org/officeDocument/2006/relationships/image" Target="../media/image1.sv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youtube.com/watch?v=zXWsJSpey7A&amp;source_ve_path=OTY3MTQ&amp;embeds_referring_euri=https%3A%2F%2Fwww.luzanky.cz%2F" TargetMode="External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9000" b="-15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E6343CF-CACF-1138-3FCB-4DE2092F12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79563"/>
            <a:ext cx="9144000" cy="2387600"/>
          </a:xfrm>
        </p:spPr>
        <p:txBody>
          <a:bodyPr>
            <a:normAutofit/>
          </a:bodyPr>
          <a:lstStyle/>
          <a:p>
            <a:r>
              <a:rPr lang="cs-CZ" sz="7200" b="1" dirty="0" err="1">
                <a:solidFill>
                  <a:schemeClr val="bg1"/>
                </a:solidFill>
              </a:rPr>
              <a:t>DigiComPass</a:t>
            </a:r>
            <a:endParaRPr lang="cs-CZ" sz="7200" b="1" dirty="0">
              <a:solidFill>
                <a:schemeClr val="bg1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C3A63538-37EC-9E93-FDB7-082B0A125F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01750" y="1488282"/>
            <a:ext cx="9144000" cy="1655762"/>
          </a:xfrm>
        </p:spPr>
        <p:txBody>
          <a:bodyPr>
            <a:normAutofit/>
          </a:bodyPr>
          <a:lstStyle/>
          <a:p>
            <a:r>
              <a:rPr lang="cs-CZ" sz="4800" dirty="0" err="1">
                <a:solidFill>
                  <a:schemeClr val="bg1"/>
                </a:solidFill>
              </a:rPr>
              <a:t>Kick</a:t>
            </a:r>
            <a:r>
              <a:rPr lang="cs-CZ" sz="4800" dirty="0">
                <a:solidFill>
                  <a:schemeClr val="bg1"/>
                </a:solidFill>
              </a:rPr>
              <a:t> </a:t>
            </a:r>
            <a:r>
              <a:rPr lang="cs-CZ" sz="4800" dirty="0" err="1">
                <a:solidFill>
                  <a:schemeClr val="bg1"/>
                </a:solidFill>
              </a:rPr>
              <a:t>off</a:t>
            </a:r>
            <a:endParaRPr lang="cs-CZ" sz="4800" dirty="0">
              <a:solidFill>
                <a:schemeClr val="bg1"/>
              </a:solidFill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AAFFB01-BEFD-37B5-D83B-F422395C4F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t="52523" r="-4298" b="29032"/>
          <a:stretch>
            <a:fillRect/>
          </a:stretch>
        </p:blipFill>
        <p:spPr>
          <a:xfrm>
            <a:off x="68826" y="4189514"/>
            <a:ext cx="12327273" cy="3092245"/>
          </a:xfrm>
          <a:prstGeom prst="rect">
            <a:avLst/>
          </a:prstGeom>
        </p:spPr>
      </p:pic>
      <p:sp>
        <p:nvSpPr>
          <p:cNvPr id="4" name="Podnadpis 2">
            <a:extLst>
              <a:ext uri="{FF2B5EF4-FFF2-40B4-BE49-F238E27FC236}">
                <a16:creationId xmlns:a16="http://schemas.microsoft.com/office/drawing/2014/main" id="{9D36352F-47C2-DE84-62C6-DADF4D166670}"/>
              </a:ext>
            </a:extLst>
          </p:cNvPr>
          <p:cNvSpPr txBox="1">
            <a:spLocks/>
          </p:cNvSpPr>
          <p:nvPr/>
        </p:nvSpPr>
        <p:spPr>
          <a:xfrm>
            <a:off x="1232478" y="4450556"/>
            <a:ext cx="9144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1600" dirty="0">
                <a:solidFill>
                  <a:schemeClr val="bg1"/>
                </a:solidFill>
              </a:rPr>
              <a:t>3. 9. 2026</a:t>
            </a:r>
          </a:p>
        </p:txBody>
      </p:sp>
    </p:spTree>
    <p:extLst>
      <p:ext uri="{BB962C8B-B14F-4D97-AF65-F5344CB8AC3E}">
        <p14:creationId xmlns:p14="http://schemas.microsoft.com/office/powerpoint/2010/main" val="1731612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Dnešní cíl setkání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cs-CZ" sz="1000" b="1" dirty="0">
                <a:solidFill>
                  <a:srgbClr val="FFFFFF"/>
                </a:solidFill>
                <a:latin typeface="Arial" pitchFamily="34" charset="0"/>
                <a:cs typeface="Arial" pitchFamily="34" charset="-120"/>
              </a:rPr>
              <a:t>cíl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2</a:t>
            </a:r>
          </a:p>
        </p:txBody>
      </p:sp>
      <p:sp>
        <p:nvSpPr>
          <p:cNvPr id="8" name="Text 5"/>
          <p:cNvSpPr/>
          <p:nvPr/>
        </p:nvSpPr>
        <p:spPr>
          <a:xfrm>
            <a:off x="685800" y="1097280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Chceme si společně ujasnit, co projekt přináší regionům, jakou roli v něm mají strategičtí partneři a kde bude prostor pro vaše vstupy.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1965960" y="3154680"/>
            <a:ext cx="8138160" cy="0"/>
          </a:xfrm>
          <a:prstGeom prst="line">
            <a:avLst/>
          </a:prstGeom>
          <a:noFill/>
          <a:ln w="25400">
            <a:solidFill>
              <a:srgbClr val="AAB3C2">
                <a:alpha val="7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1463040" y="2578608"/>
            <a:ext cx="502920" cy="502920"/>
          </a:xfrm>
          <a:prstGeom prst="ellipse">
            <a:avLst/>
          </a:prstGeom>
          <a:solidFill>
            <a:srgbClr val="00B8E6"/>
          </a:solidFill>
          <a:ln w="12700">
            <a:solidFill>
              <a:srgbClr val="00B8E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1463040" y="267919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777240" y="3410712"/>
            <a:ext cx="233172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1DE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 projekt vzniká</a:t>
            </a:r>
            <a:endParaRPr lang="en-US" sz="14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společné výzvy pohraničí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206240" y="2578608"/>
            <a:ext cx="502920" cy="502920"/>
          </a:xfrm>
          <a:prstGeom prst="ellipse">
            <a:avLst/>
          </a:prstGeom>
          <a:solidFill>
            <a:srgbClr val="D51B98"/>
          </a:solidFill>
          <a:ln w="12700">
            <a:solidFill>
              <a:srgbClr val="D51B9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4206240" y="267919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3520440" y="3410712"/>
            <a:ext cx="233172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1DE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sz="1500" b="0" dirty="0" err="1"/>
              <a:t>Kdo</a:t>
            </a:r>
            <a:r>
              <a:rPr sz="1500" b="0" dirty="0"/>
              <a:t> </a:t>
            </a:r>
            <a:r>
              <a:rPr sz="1500" b="0" dirty="0" err="1"/>
              <a:t>jsme</a:t>
            </a:r>
            <a:endParaRPr lang="en-US" sz="1500" dirty="0"/>
          </a:p>
          <a:p>
            <a:pPr algn="ctr"/>
            <a:r>
              <a:rPr lang="cs-CZ" sz="1500" dirty="0"/>
              <a:t>role projektových a strategických partnerů</a:t>
            </a:r>
            <a:endParaRPr sz="1500" b="0" dirty="0"/>
          </a:p>
        </p:txBody>
      </p:sp>
      <p:sp>
        <p:nvSpPr>
          <p:cNvPr id="16" name="Shape 13"/>
          <p:cNvSpPr/>
          <p:nvPr/>
        </p:nvSpPr>
        <p:spPr>
          <a:xfrm>
            <a:off x="6949440" y="2578608"/>
            <a:ext cx="502920" cy="502920"/>
          </a:xfrm>
          <a:prstGeom prst="ellipse">
            <a:avLst/>
          </a:prstGeom>
          <a:solidFill>
            <a:srgbClr val="00B8E6"/>
          </a:solidFill>
          <a:ln w="12700">
            <a:solidFill>
              <a:srgbClr val="00B8E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6949440" y="267919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263640" y="3410712"/>
            <a:ext cx="233172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1DE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budeme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dělat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</a:t>
            </a:r>
            <a:endParaRPr lang="en-US" sz="14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DigiReg, FutureLab, TechBridge, CrossZone</a:t>
            </a:r>
            <a:endParaRPr lang="en-US" sz="1400" dirty="0"/>
          </a:p>
        </p:txBody>
      </p:sp>
      <p:sp>
        <p:nvSpPr>
          <p:cNvPr id="19" name="Shape 16"/>
          <p:cNvSpPr/>
          <p:nvPr/>
        </p:nvSpPr>
        <p:spPr>
          <a:xfrm>
            <a:off x="9692640" y="2578608"/>
            <a:ext cx="502920" cy="502920"/>
          </a:xfrm>
          <a:prstGeom prst="ellipse">
            <a:avLst/>
          </a:prstGeom>
          <a:solidFill>
            <a:srgbClr val="D51B98"/>
          </a:solidFill>
          <a:ln w="12700">
            <a:solidFill>
              <a:srgbClr val="D51B9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9692640" y="2679192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9006840" y="3410712"/>
            <a:ext cx="233172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D1DE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sz="1500" b="0" dirty="0"/>
              <a:t>Jak se </a:t>
            </a:r>
            <a:r>
              <a:rPr sz="1500" b="0" dirty="0" err="1"/>
              <a:t>můžete</a:t>
            </a:r>
            <a:r>
              <a:rPr sz="1500" b="0" dirty="0"/>
              <a:t> </a:t>
            </a:r>
            <a:r>
              <a:rPr sz="1500" b="0" dirty="0" err="1"/>
              <a:t>zapojit</a:t>
            </a:r>
            <a:endParaRPr lang="en-US" sz="1500" dirty="0"/>
          </a:p>
          <a:p>
            <a:pPr algn="ctr"/>
            <a:r>
              <a:rPr sz="1500" b="0" dirty="0"/>
              <a:t> </a:t>
            </a:r>
            <a:r>
              <a:rPr sz="1500" b="0" dirty="0" err="1"/>
              <a:t>harmonogram</a:t>
            </a:r>
            <a:r>
              <a:rPr sz="1500" b="0" dirty="0"/>
              <a:t>, </a:t>
            </a:r>
            <a:r>
              <a:rPr lang="cs-CZ" sz="1500" dirty="0"/>
              <a:t>diskuze</a:t>
            </a:r>
            <a:endParaRPr sz="1500" b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Proč DigiComPass vzniká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kontext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3</a:t>
            </a:r>
          </a:p>
        </p:txBody>
      </p:sp>
      <p:sp>
        <p:nvSpPr>
          <p:cNvPr id="8" name="Text 5"/>
          <p:cNvSpPr/>
          <p:nvPr/>
        </p:nvSpPr>
        <p:spPr>
          <a:xfrm>
            <a:off x="658368" y="1115568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Pohraničí potřebuje digitální kompetence, síť spolupracujících institucí a praktické nástroje, které budou použitelné přímo v regionech.</a:t>
            </a:r>
            <a:endParaRPr lang="en-US" sz="2200" dirty="0"/>
          </a:p>
        </p:txBody>
      </p:sp>
      <p:sp>
        <p:nvSpPr>
          <p:cNvPr id="9" name="Shape 6"/>
          <p:cNvSpPr/>
          <p:nvPr/>
        </p:nvSpPr>
        <p:spPr>
          <a:xfrm>
            <a:off x="932688" y="2496312"/>
            <a:ext cx="1051560" cy="0"/>
          </a:xfrm>
          <a:prstGeom prst="line">
            <a:avLst/>
          </a:prstGeom>
          <a:noFill/>
          <a:ln w="31750">
            <a:solidFill>
              <a:srgbClr val="00B8E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2148840" y="214884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Digitální transformace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2148840" y="2532888"/>
            <a:ext cx="6035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AI, VR a změny na trhu práce zvyšují tlak na nové dovednosti.</a:t>
            </a:r>
            <a:endParaRPr lang="en-US" sz="1320" dirty="0"/>
          </a:p>
        </p:txBody>
      </p:sp>
      <p:sp>
        <p:nvSpPr>
          <p:cNvPr id="12" name="Shape 9"/>
          <p:cNvSpPr/>
          <p:nvPr/>
        </p:nvSpPr>
        <p:spPr>
          <a:xfrm>
            <a:off x="932688" y="3483864"/>
            <a:ext cx="1051560" cy="0"/>
          </a:xfrm>
          <a:prstGeom prst="line">
            <a:avLst/>
          </a:prstGeom>
          <a:noFill/>
          <a:ln w="31750">
            <a:solidFill>
              <a:srgbClr val="D51B9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10"/>
          <p:cNvSpPr/>
          <p:nvPr/>
        </p:nvSpPr>
        <p:spPr>
          <a:xfrm>
            <a:off x="2148840" y="3136392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Regionální soudržnost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2148840" y="3520440"/>
            <a:ext cx="6035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Technologie mají posílit regionální identitu a motivovat mladé lidi k působení v regionu.</a:t>
            </a:r>
            <a:endParaRPr lang="en-US" sz="1320" dirty="0"/>
          </a:p>
        </p:txBody>
      </p:sp>
      <p:sp>
        <p:nvSpPr>
          <p:cNvPr id="15" name="Shape 12"/>
          <p:cNvSpPr/>
          <p:nvPr/>
        </p:nvSpPr>
        <p:spPr>
          <a:xfrm>
            <a:off x="932688" y="4471416"/>
            <a:ext cx="1051560" cy="0"/>
          </a:xfrm>
          <a:prstGeom prst="line">
            <a:avLst/>
          </a:prstGeom>
          <a:noFill/>
          <a:ln w="31750">
            <a:solidFill>
              <a:srgbClr val="00B8E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Text 13"/>
          <p:cNvSpPr/>
          <p:nvPr/>
        </p:nvSpPr>
        <p:spPr>
          <a:xfrm>
            <a:off x="2148840" y="4123944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Institucionální spolupráce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2148839" y="4507992"/>
            <a:ext cx="611770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Samotné aktivity nestačí; klíčová je přeshraniční síť a sdílení know-how.</a:t>
            </a:r>
            <a:endParaRPr lang="en-US" sz="1320" dirty="0"/>
          </a:p>
        </p:txBody>
      </p:sp>
      <p:sp>
        <p:nvSpPr>
          <p:cNvPr id="18" name="Text 15"/>
          <p:cNvSpPr/>
          <p:nvPr/>
        </p:nvSpPr>
        <p:spPr>
          <a:xfrm>
            <a:off x="8641080" y="1874520"/>
            <a:ext cx="2468880" cy="2606040"/>
          </a:xfrm>
          <a:prstGeom prst="roundRect">
            <a:avLst/>
          </a:prstGeom>
          <a:solidFill>
            <a:srgbClr val="071134"/>
          </a:solidFill>
          <a:ln w="12700">
            <a:solidFill>
              <a:srgbClr val="071134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905" tIns="1905" rIns="1905" bIns="1905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technologie jako nástroj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 rozvoj lidí, institucí a území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Základní informace o projektu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fakta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4</a:t>
            </a:r>
          </a:p>
        </p:txBody>
      </p:sp>
      <p:sp>
        <p:nvSpPr>
          <p:cNvPr id="8" name="Text 5"/>
          <p:cNvSpPr/>
          <p:nvPr/>
        </p:nvSpPr>
        <p:spPr>
          <a:xfrm>
            <a:off x="777240" y="1170432"/>
            <a:ext cx="1828800" cy="301752"/>
          </a:xfrm>
          <a:prstGeom prst="roundRect">
            <a:avLst/>
          </a:prstGeom>
          <a:solidFill>
            <a:srgbClr val="00B8E6"/>
          </a:solidFill>
          <a:ln>
            <a:solidFill>
              <a:srgbClr val="00B8E6">
                <a:alpha val="0"/>
              </a:srgbClr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2788920" y="1143000"/>
            <a:ext cx="8092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Interreg VI-A Slovensko - Česko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77240" y="1847088"/>
            <a:ext cx="1828800" cy="301752"/>
          </a:xfrm>
          <a:prstGeom prst="roundRect">
            <a:avLst/>
          </a:prstGeom>
          <a:solidFill>
            <a:srgbClr val="D51B98"/>
          </a:solidFill>
          <a:ln>
            <a:solidFill>
              <a:srgbClr val="D51B98">
                <a:alpha val="0"/>
              </a:srgbClr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Kód projektu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2788920" y="1819656"/>
            <a:ext cx="8092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403601G158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777240" y="2523744"/>
            <a:ext cx="1828800" cy="301752"/>
          </a:xfrm>
          <a:prstGeom prst="roundRect">
            <a:avLst/>
          </a:prstGeom>
          <a:solidFill>
            <a:srgbClr val="00B8E6"/>
          </a:solidFill>
          <a:ln>
            <a:solidFill>
              <a:srgbClr val="00B8E6">
                <a:alpha val="0"/>
              </a:srgbClr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Realizace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2788920" y="2496312"/>
            <a:ext cx="8092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8. 2026 - 31. 7. 2028 / 24 měsíců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777240" y="3200400"/>
            <a:ext cx="1828800" cy="301752"/>
          </a:xfrm>
          <a:prstGeom prst="roundRect">
            <a:avLst/>
          </a:prstGeom>
          <a:solidFill>
            <a:srgbClr val="D51B98"/>
          </a:solidFill>
          <a:ln>
            <a:solidFill>
              <a:srgbClr val="D51B98">
                <a:alpha val="0"/>
              </a:srgbClr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Rozpočet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2788920" y="3172968"/>
            <a:ext cx="8092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393 519,88 EUR celkové oprávněné výdaje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777240" y="3877056"/>
            <a:ext cx="1828800" cy="301752"/>
          </a:xfrm>
          <a:prstGeom prst="roundRect">
            <a:avLst/>
          </a:prstGeom>
          <a:solidFill>
            <a:srgbClr val="00B8E6"/>
          </a:solidFill>
          <a:ln>
            <a:solidFill>
              <a:srgbClr val="00B8E6">
                <a:alpha val="0"/>
              </a:srgbClr>
            </a:solidFill>
          </a:ln>
        </p:spPr>
        <p:txBody>
          <a:bodyPr wrap="square" lIns="381" tIns="381" rIns="381" bIns="381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Území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2788920" y="3849624"/>
            <a:ext cx="80924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česko-slovenské</a:t>
            </a:r>
            <a:r>
              <a:rPr lang="en-US" sz="18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pohraničí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777240" y="501091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Financování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2788920" y="5056632"/>
            <a:ext cx="5029200" cy="201168"/>
          </a:xfrm>
          <a:prstGeom prst="rect">
            <a:avLst/>
          </a:prstGeom>
          <a:solidFill>
            <a:srgbClr val="00B8E6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Shape 17"/>
          <p:cNvSpPr/>
          <p:nvPr/>
        </p:nvSpPr>
        <p:spPr>
          <a:xfrm>
            <a:off x="7818120" y="5056632"/>
            <a:ext cx="1280160" cy="201168"/>
          </a:xfrm>
          <a:prstGeom prst="rect">
            <a:avLst/>
          </a:prstGeom>
          <a:solidFill>
            <a:srgbClr val="D51B98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Text 18"/>
          <p:cNvSpPr/>
          <p:nvPr/>
        </p:nvSpPr>
        <p:spPr>
          <a:xfrm>
            <a:off x="2788920" y="5321808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80 % EU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818120" y="5321808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spolufinancování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Kdo jsme: projektové partnerství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partneři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5</a:t>
            </a:r>
          </a:p>
        </p:txBody>
      </p:sp>
      <p:sp>
        <p:nvSpPr>
          <p:cNvPr id="8" name="Text 5"/>
          <p:cNvSpPr/>
          <p:nvPr/>
        </p:nvSpPr>
        <p:spPr>
          <a:xfrm>
            <a:off x="731520" y="1078992"/>
            <a:ext cx="1042416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cs-CZ" sz="18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Projektový</a:t>
            </a:r>
            <a:r>
              <a:rPr lang="en-US" sz="18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partneři zajišťují obsah, technologie a terénní ověřování. </a:t>
            </a:r>
            <a:endParaRPr lang="cs-CZ" sz="1600" dirty="0">
              <a:solidFill>
                <a:srgbClr val="45546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>
              <a:buNone/>
            </a:pPr>
            <a:r>
              <a:rPr lang="en-US" sz="180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Strategičtí</a:t>
            </a:r>
            <a:r>
              <a:rPr lang="en-US" sz="18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partneři pomáhají přenést výsledky do regionální praxe.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144768" y="2788920"/>
            <a:ext cx="2286000" cy="1143000"/>
          </a:xfrm>
          <a:prstGeom prst="line">
            <a:avLst/>
          </a:prstGeom>
          <a:noFill/>
          <a:ln w="25400">
            <a:solidFill>
              <a:srgbClr val="AAB3C2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5789676" y="3063240"/>
            <a:ext cx="0" cy="1508760"/>
          </a:xfrm>
          <a:prstGeom prst="line">
            <a:avLst/>
          </a:prstGeom>
          <a:noFill/>
          <a:ln w="25400">
            <a:solidFill>
              <a:srgbClr val="AAB3C2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4800600" y="2148840"/>
            <a:ext cx="1965960" cy="914400"/>
          </a:xfrm>
          <a:prstGeom prst="roundRect">
            <a:avLst/>
          </a:prstGeom>
          <a:solidFill>
            <a:srgbClr val="071134"/>
          </a:solidFill>
          <a:ln w="12700">
            <a:solidFill>
              <a:srgbClr val="071134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777240" y="3703320"/>
            <a:ext cx="306324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B8E6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FRRMS MENDELU</a:t>
            </a:r>
            <a:endParaRPr lang="en-US" sz="1350" b="1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vedoucí partner</a:t>
            </a:r>
            <a:endParaRPr lang="en-US" sz="135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koordinace, regionální rozvoj, policy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paper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tvorba VR scénářů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4553712" y="4617720"/>
            <a:ext cx="306324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51B98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 Bratislava</a:t>
            </a:r>
            <a:endParaRPr lang="en-US" sz="1350" b="1" dirty="0"/>
          </a:p>
          <a:p>
            <a:pPr marL="0" indent="0" algn="ctr">
              <a:buNone/>
            </a:pP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technologický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garant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projektové dny,</a:t>
            </a:r>
            <a:r>
              <a:rPr lang="cs-CZ" sz="135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odborné podklady pro 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scénáře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8321040" y="3703320"/>
            <a:ext cx="3063240" cy="109728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5D46D8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SVČ </a:t>
            </a:r>
            <a:r>
              <a:rPr lang="en-US" sz="1500" b="1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Lužánky</a:t>
            </a:r>
            <a:endParaRPr lang="en-US" sz="1350" b="1" dirty="0"/>
          </a:p>
          <a:p>
            <a:pPr marL="0" indent="0" algn="ctr">
              <a:buNone/>
            </a:pP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komunitní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praxe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workshopy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projektové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dny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odborné podklady pro 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scénáře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2377440" y="5806440"/>
            <a:ext cx="7498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Síť aplikačních garantů: kraje, MAS, svazy samospráv a další instituce</a:t>
            </a:r>
            <a:endParaRPr lang="en-US" sz="1400" dirty="0"/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42A1E77E-DFEA-742D-4CE4-23782FF7752A}"/>
              </a:ext>
            </a:extLst>
          </p:cNvPr>
          <p:cNvSpPr/>
          <p:nvPr/>
        </p:nvSpPr>
        <p:spPr>
          <a:xfrm flipH="1">
            <a:off x="3785616" y="3090673"/>
            <a:ext cx="1014982" cy="612648"/>
          </a:xfrm>
          <a:prstGeom prst="line">
            <a:avLst/>
          </a:prstGeom>
          <a:noFill/>
          <a:ln w="25400">
            <a:solidFill>
              <a:srgbClr val="AAB3C2">
                <a:alpha val="80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0" name="Connector 9"/>
          <p:cNvCxnSpPr/>
          <p:nvPr/>
        </p:nvCxnSpPr>
        <p:spPr>
          <a:xfrm>
            <a:off x="566928" y="868680"/>
            <a:ext cx="11045952" cy="0"/>
          </a:xfrm>
          <a:prstGeom prst="line">
            <a:avLst/>
          </a:prstGeom>
          <a:ln w="6350">
            <a:solidFill>
              <a:srgbClr val="A5B0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566928" y="310896"/>
            <a:ext cx="9601200" cy="502920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>
              <a:lnSpc>
                <a:spcPct val="100000"/>
              </a:lnSpc>
              <a:defRPr sz="3000" b="1">
                <a:solidFill>
                  <a:srgbClr val="06123B"/>
                </a:solidFill>
                <a:latin typeface="Arial"/>
              </a:defRPr>
            </a:pPr>
            <a:r>
              <a:rPr sz="3100" b="1"/>
              <a:t>FRRMS MENDELU: tým projektu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6123B"/>
          </a:solidFill>
          <a:ln>
            <a:solidFill>
              <a:srgbClr val="0612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lnSpc>
                <a:spcPct val="100000"/>
              </a:lnSpc>
              <a:defRPr sz="1000" b="1">
                <a:solidFill>
                  <a:srgbClr val="FFFFFF"/>
                </a:solidFill>
                <a:latin typeface="Arial"/>
              </a:defRPr>
            </a:pPr>
            <a:r>
              <a:rPr lang="cs-CZ" sz="1000" b="1" dirty="0"/>
              <a:t>leader</a:t>
            </a:r>
            <a:r>
              <a:rPr sz="1000" b="1" dirty="0"/>
              <a:t> partner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024128"/>
            <a:ext cx="10607040" cy="438912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>
              <a:lnSpc>
                <a:spcPct val="100000"/>
              </a:lnSpc>
              <a:defRPr sz="1800" b="0">
                <a:solidFill>
                  <a:srgbClr val="06123B"/>
                </a:solidFill>
                <a:latin typeface="Arial"/>
              </a:defRPr>
            </a:pPr>
            <a:r>
              <a:rPr sz="1600" b="0"/>
              <a:t>Vedoucí partner projektu: koordinace, regionální rozvoj a strategické ukotvení výstupů.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737360"/>
            <a:ext cx="10698480" cy="3886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0AB9D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l">
              <a:lnSpc>
                <a:spcPct val="100000"/>
              </a:lnSpc>
              <a:defRPr sz="1800" b="1">
                <a:solidFill>
                  <a:srgbClr val="06123B"/>
                </a:solidFill>
                <a:latin typeface="Arial"/>
              </a:defRPr>
            </a:pPr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>
              <a:lnSpc>
                <a:spcPct val="100000"/>
              </a:lnSpc>
              <a:defRPr sz="700" b="0">
                <a:solidFill>
                  <a:srgbClr val="4A5669"/>
                </a:solidFill>
                <a:latin typeface="Arial"/>
              </a:defRPr>
            </a:pPr>
            <a:r>
              <a:t>DigiComPass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92840" y="6446520"/>
            <a:ext cx="347472" cy="164592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r"/>
            <a:r>
              <a:rPr sz="800"/>
              <a:t>6</a:t>
            </a:r>
          </a:p>
        </p:txBody>
      </p:sp>
      <p:pic>
        <p:nvPicPr>
          <p:cNvPr id="11" name="Picture 10" descr="frrms_0_Marké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120" y="2020689"/>
            <a:ext cx="987552" cy="123444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19429" y="3289451"/>
            <a:ext cx="899081" cy="41274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1080" b="1" dirty="0">
                <a:solidFill>
                  <a:srgbClr val="000000"/>
                </a:solidFill>
                <a:latin typeface="Calibri"/>
              </a:rPr>
              <a:t>Markéta</a:t>
            </a:r>
          </a:p>
          <a:p>
            <a:pPr algn="ctr">
              <a:lnSpc>
                <a:spcPct val="90000"/>
              </a:lnSpc>
            </a:pPr>
            <a:r>
              <a:rPr lang="cs-CZ" sz="950" dirty="0">
                <a:solidFill>
                  <a:srgbClr val="50586E"/>
                </a:solidFill>
                <a:latin typeface="Calibri"/>
              </a:rPr>
              <a:t>Garant, spojka na SVČ Lužánky</a:t>
            </a:r>
            <a:endParaRPr sz="950" b="0" dirty="0">
              <a:solidFill>
                <a:srgbClr val="50586E"/>
              </a:solidFill>
              <a:latin typeface="Calibri"/>
            </a:endParaRPr>
          </a:p>
        </p:txBody>
      </p:sp>
      <p:pic>
        <p:nvPicPr>
          <p:cNvPr id="13" name="Picture 12" descr="frrms_1_Elišk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193" y="2007200"/>
            <a:ext cx="987552" cy="12344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614445" y="3265556"/>
            <a:ext cx="982641" cy="281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1080" b="1" dirty="0">
                <a:solidFill>
                  <a:srgbClr val="000000"/>
                </a:solidFill>
                <a:latin typeface="Calibri"/>
              </a:rPr>
              <a:t>Eliška</a:t>
            </a:r>
          </a:p>
          <a:p>
            <a:pPr algn="ctr">
              <a:lnSpc>
                <a:spcPct val="90000"/>
              </a:lnSpc>
            </a:pPr>
            <a:r>
              <a:rPr lang="cs-CZ" sz="950" dirty="0">
                <a:solidFill>
                  <a:srgbClr val="50586E"/>
                </a:solidFill>
                <a:latin typeface="Calibri"/>
              </a:rPr>
              <a:t>Projektový manažer</a:t>
            </a:r>
            <a:endParaRPr sz="950" b="0" dirty="0">
              <a:solidFill>
                <a:srgbClr val="50586E"/>
              </a:solidFill>
              <a:latin typeface="Calibri"/>
            </a:endParaRPr>
          </a:p>
        </p:txBody>
      </p:sp>
      <p:pic>
        <p:nvPicPr>
          <p:cNvPr id="15" name="Picture 14" descr="frrms_2_Honzí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3732" y="2007200"/>
            <a:ext cx="987552" cy="123444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438397" y="3289451"/>
            <a:ext cx="758221" cy="281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1080" b="1" dirty="0" err="1">
                <a:solidFill>
                  <a:srgbClr val="000000"/>
                </a:solidFill>
                <a:latin typeface="Calibri"/>
              </a:rPr>
              <a:t>Honz</a:t>
            </a:r>
            <a:r>
              <a:rPr lang="cs-CZ" sz="1080" b="1" dirty="0">
                <a:solidFill>
                  <a:srgbClr val="000000"/>
                </a:solidFill>
                <a:latin typeface="Calibri"/>
              </a:rPr>
              <a:t>a</a:t>
            </a:r>
            <a:endParaRPr sz="1080" b="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</a:pPr>
            <a:r>
              <a:rPr lang="cs-CZ" sz="950" b="0" dirty="0">
                <a:solidFill>
                  <a:srgbClr val="50586E"/>
                </a:solidFill>
                <a:latin typeface="Calibri"/>
              </a:rPr>
              <a:t>Propagace a PR</a:t>
            </a:r>
            <a:endParaRPr sz="950" b="0" dirty="0">
              <a:solidFill>
                <a:srgbClr val="50586E"/>
              </a:solidFill>
              <a:latin typeface="Calibri"/>
            </a:endParaRPr>
          </a:p>
        </p:txBody>
      </p:sp>
      <p:pic>
        <p:nvPicPr>
          <p:cNvPr id="17" name="Picture 16" descr="frrms_3_Monik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9246" y="2020689"/>
            <a:ext cx="987552" cy="12344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645620" y="3288416"/>
            <a:ext cx="931345" cy="281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1080" b="1" dirty="0">
                <a:solidFill>
                  <a:srgbClr val="000000"/>
                </a:solidFill>
                <a:latin typeface="Calibri"/>
              </a:rPr>
              <a:t>Monika</a:t>
            </a:r>
          </a:p>
          <a:p>
            <a:pPr algn="ctr">
              <a:lnSpc>
                <a:spcPct val="90000"/>
              </a:lnSpc>
            </a:pPr>
            <a:r>
              <a:rPr lang="cs-CZ" sz="950" b="0" dirty="0">
                <a:solidFill>
                  <a:srgbClr val="50586E"/>
                </a:solidFill>
                <a:latin typeface="Calibri"/>
              </a:rPr>
              <a:t>Spojka na STU a SR</a:t>
            </a:r>
            <a:endParaRPr sz="950" b="0" dirty="0">
              <a:solidFill>
                <a:srgbClr val="50586E"/>
              </a:solidFill>
              <a:latin typeface="Calibri"/>
            </a:endParaRPr>
          </a:p>
        </p:txBody>
      </p:sp>
      <p:pic>
        <p:nvPicPr>
          <p:cNvPr id="19" name="Picture 18" descr="frrms_4_Ondr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9976" y="1988820"/>
            <a:ext cx="987552" cy="123444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530073" y="3246120"/>
            <a:ext cx="734176" cy="281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1080" b="1" dirty="0">
                <a:solidFill>
                  <a:srgbClr val="000000"/>
                </a:solidFill>
                <a:latin typeface="Calibri"/>
              </a:rPr>
              <a:t>Ondra</a:t>
            </a:r>
            <a:endParaRPr lang="cs-CZ" sz="1080" b="1" dirty="0">
              <a:solidFill>
                <a:srgbClr val="000000"/>
              </a:solidFill>
              <a:latin typeface="Calibri"/>
            </a:endParaRPr>
          </a:p>
          <a:p>
            <a:pPr algn="ctr">
              <a:lnSpc>
                <a:spcPct val="90000"/>
              </a:lnSpc>
            </a:pPr>
            <a:r>
              <a:rPr lang="cs-CZ" sz="950" b="0" dirty="0">
                <a:solidFill>
                  <a:srgbClr val="50586E"/>
                </a:solidFill>
                <a:latin typeface="Calibri"/>
              </a:rPr>
              <a:t>Spojka na MAS</a:t>
            </a:r>
          </a:p>
        </p:txBody>
      </p:sp>
      <p:pic>
        <p:nvPicPr>
          <p:cNvPr id="21" name="Picture 20" descr="frrms_5_Zdeněk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16752" y="2011680"/>
            <a:ext cx="987552" cy="123444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209163" y="3265556"/>
            <a:ext cx="602730" cy="281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1080" b="1" dirty="0">
                <a:solidFill>
                  <a:srgbClr val="000000"/>
                </a:solidFill>
                <a:latin typeface="Calibri"/>
              </a:rPr>
              <a:t>Zdeněk</a:t>
            </a:r>
          </a:p>
          <a:p>
            <a:pPr algn="ctr">
              <a:lnSpc>
                <a:spcPct val="90000"/>
              </a:lnSpc>
            </a:pPr>
            <a:r>
              <a:rPr lang="cs-CZ" sz="950" dirty="0" err="1">
                <a:solidFill>
                  <a:srgbClr val="50586E"/>
                </a:solidFill>
                <a:latin typeface="Calibri"/>
              </a:rPr>
              <a:t>Policy</a:t>
            </a:r>
            <a:r>
              <a:rPr lang="cs-CZ" sz="950" dirty="0">
                <a:solidFill>
                  <a:srgbClr val="50586E"/>
                </a:solidFill>
                <a:latin typeface="Calibri"/>
              </a:rPr>
              <a:t> </a:t>
            </a:r>
            <a:r>
              <a:rPr lang="cs-CZ" sz="950" dirty="0" err="1">
                <a:solidFill>
                  <a:srgbClr val="50586E"/>
                </a:solidFill>
                <a:latin typeface="Calibri"/>
              </a:rPr>
              <a:t>paper</a:t>
            </a:r>
            <a:endParaRPr sz="950" b="0" dirty="0">
              <a:solidFill>
                <a:srgbClr val="50586E"/>
              </a:solidFill>
              <a:latin typeface="Calibri"/>
            </a:endParaRPr>
          </a:p>
        </p:txBody>
      </p:sp>
      <p:pic>
        <p:nvPicPr>
          <p:cNvPr id="23" name="Picture 22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01568" y="3886200"/>
            <a:ext cx="987552" cy="123444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618024" y="5166360"/>
            <a:ext cx="554640" cy="281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1080" b="1" dirty="0">
                <a:solidFill>
                  <a:srgbClr val="000000"/>
                </a:solidFill>
                <a:latin typeface="Calibri"/>
              </a:rPr>
              <a:t>František</a:t>
            </a:r>
          </a:p>
          <a:p>
            <a:pPr algn="ctr">
              <a:lnSpc>
                <a:spcPct val="90000"/>
              </a:lnSpc>
            </a:pPr>
            <a:r>
              <a:rPr lang="cs-CZ" sz="950" dirty="0">
                <a:solidFill>
                  <a:srgbClr val="50586E"/>
                </a:solidFill>
                <a:latin typeface="Calibri"/>
              </a:rPr>
              <a:t>Scénáře VR</a:t>
            </a:r>
            <a:endParaRPr sz="950" b="0" dirty="0">
              <a:solidFill>
                <a:srgbClr val="50586E"/>
              </a:solidFill>
              <a:latin typeface="Calibri"/>
            </a:endParaRPr>
          </a:p>
        </p:txBody>
      </p:sp>
      <p:pic>
        <p:nvPicPr>
          <p:cNvPr id="25" name="Picture 24" descr="image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13248" y="3886200"/>
            <a:ext cx="987552" cy="123444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5591231" y="5166360"/>
            <a:ext cx="631584" cy="281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1080" b="1" dirty="0">
                <a:solidFill>
                  <a:srgbClr val="000000"/>
                </a:solidFill>
                <a:latin typeface="Calibri"/>
              </a:rPr>
              <a:t>Čeněk</a:t>
            </a:r>
          </a:p>
          <a:p>
            <a:pPr algn="ctr">
              <a:lnSpc>
                <a:spcPct val="90000"/>
              </a:lnSpc>
            </a:pPr>
            <a:r>
              <a:rPr lang="cs-CZ" sz="950" dirty="0">
                <a:solidFill>
                  <a:srgbClr val="50586E"/>
                </a:solidFill>
                <a:latin typeface="Calibri"/>
              </a:rPr>
              <a:t>IT supervisor</a:t>
            </a:r>
            <a:endParaRPr sz="950" b="0" dirty="0">
              <a:solidFill>
                <a:srgbClr val="50586E"/>
              </a:solidFill>
              <a:latin typeface="Calibri"/>
            </a:endParaRPr>
          </a:p>
        </p:txBody>
      </p:sp>
      <p:pic>
        <p:nvPicPr>
          <p:cNvPr id="27" name="Picture 26" descr="image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24927" y="3886200"/>
            <a:ext cx="987552" cy="123444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7641383" y="5166360"/>
            <a:ext cx="554640" cy="281167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90000"/>
              </a:lnSpc>
            </a:pPr>
            <a:r>
              <a:rPr sz="1080" b="1" dirty="0">
                <a:solidFill>
                  <a:srgbClr val="000000"/>
                </a:solidFill>
                <a:latin typeface="Calibri"/>
              </a:rPr>
              <a:t>Michal</a:t>
            </a:r>
          </a:p>
          <a:p>
            <a:pPr algn="ctr">
              <a:lnSpc>
                <a:spcPct val="90000"/>
              </a:lnSpc>
            </a:pPr>
            <a:r>
              <a:rPr lang="cs-CZ" sz="950" b="0" dirty="0">
                <a:solidFill>
                  <a:srgbClr val="50586E"/>
                </a:solidFill>
                <a:latin typeface="Calibri"/>
              </a:rPr>
              <a:t>Scénáře VR</a:t>
            </a:r>
            <a:endParaRPr sz="950" b="0" dirty="0">
              <a:solidFill>
                <a:srgbClr val="50586E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extract/s27_p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8138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FRRMS MENDELU: kdo jsme a role v DigiComPassu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12064" y="868680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Vedoucí partner propojuje regionální rozvoj, řízení projektu a přenos výsledků do praxe.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10177272" y="265176"/>
            <a:ext cx="1417320" cy="283464"/>
          </a:xfrm>
          <a:prstGeom prst="roundRect">
            <a:avLst>
              <a:gd name="adj" fmla="val 16129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10241280" y="310896"/>
            <a:ext cx="128930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leader partner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512064" y="6565392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DigiComPass</a:t>
            </a:r>
            <a:endParaRPr lang="en-US" sz="580" dirty="0"/>
          </a:p>
        </p:txBody>
      </p:sp>
      <p:sp>
        <p:nvSpPr>
          <p:cNvPr id="8" name="Text 5"/>
          <p:cNvSpPr/>
          <p:nvPr/>
        </p:nvSpPr>
        <p:spPr>
          <a:xfrm>
            <a:off x="11667744" y="652881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</a:t>
            </a:r>
            <a:endParaRPr lang="en-US" sz="680" dirty="0"/>
          </a:p>
        </p:txBody>
      </p:sp>
      <p:sp>
        <p:nvSpPr>
          <p:cNvPr id="9" name="Shape 6"/>
          <p:cNvSpPr/>
          <p:nvPr/>
        </p:nvSpPr>
        <p:spPr>
          <a:xfrm>
            <a:off x="804672" y="1399032"/>
            <a:ext cx="420624" cy="420624"/>
          </a:xfrm>
          <a:prstGeom prst="ellipse">
            <a:avLst/>
          </a:prstGeom>
          <a:solidFill>
            <a:srgbClr val="1BB7D9"/>
          </a:solidFill>
          <a:ln w="12700">
            <a:solidFill>
              <a:srgbClr val="1BB7D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804672" y="1499616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75208" y="1719073"/>
            <a:ext cx="2514600" cy="3319272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7780">
            <a:solidFill>
              <a:srgbClr val="1BB7D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896112" y="1837944"/>
            <a:ext cx="22219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Koordinace a řízení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96112" y="2596896"/>
            <a:ext cx="2221992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vedení partnerství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harmonogram a společné výstupy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komunikace </a:t>
            </a:r>
            <a:r>
              <a:rPr lang="en-US" sz="1380" dirty="0" err="1">
                <a:solidFill>
                  <a:srgbClr val="566176"/>
                </a:solidFill>
              </a:rPr>
              <a:t>napříč</a:t>
            </a:r>
            <a:r>
              <a:rPr lang="en-US" sz="1380" dirty="0">
                <a:solidFill>
                  <a:srgbClr val="566176"/>
                </a:solidFill>
              </a:rPr>
              <a:t> </a:t>
            </a:r>
            <a:r>
              <a:rPr lang="en-US" sz="1380" dirty="0" err="1">
                <a:solidFill>
                  <a:srgbClr val="566176"/>
                </a:solidFill>
              </a:rPr>
              <a:t>týmem</a:t>
            </a:r>
            <a:r>
              <a:rPr lang="cs-CZ" sz="1380" dirty="0">
                <a:solidFill>
                  <a:srgbClr val="566176"/>
                </a:solidFill>
              </a:rPr>
              <a:t> i navenek</a:t>
            </a:r>
            <a:endParaRPr lang="en-US" sz="1380" dirty="0"/>
          </a:p>
        </p:txBody>
      </p:sp>
      <p:sp>
        <p:nvSpPr>
          <p:cNvPr id="14" name="Shape 11"/>
          <p:cNvSpPr/>
          <p:nvPr/>
        </p:nvSpPr>
        <p:spPr>
          <a:xfrm>
            <a:off x="3520440" y="1399032"/>
            <a:ext cx="420624" cy="420624"/>
          </a:xfrm>
          <a:prstGeom prst="ellipse">
            <a:avLst/>
          </a:prstGeom>
          <a:solidFill>
            <a:srgbClr val="E4299B"/>
          </a:solidFill>
          <a:ln w="12700">
            <a:solidFill>
              <a:srgbClr val="E4299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3520440" y="1499616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465576" y="1700784"/>
            <a:ext cx="2514600" cy="3319272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7780">
            <a:solidFill>
              <a:srgbClr val="E4299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3611880" y="1837944"/>
            <a:ext cx="22219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DigiReg a regionální síť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3611880" y="2596896"/>
            <a:ext cx="2221992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propojení krajů, MAS a samospráv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sběr potřeb území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průběžná validace</a:t>
            </a:r>
            <a:endParaRPr lang="en-US" sz="1380" dirty="0"/>
          </a:p>
        </p:txBody>
      </p:sp>
      <p:sp>
        <p:nvSpPr>
          <p:cNvPr id="19" name="Shape 16"/>
          <p:cNvSpPr/>
          <p:nvPr/>
        </p:nvSpPr>
        <p:spPr>
          <a:xfrm>
            <a:off x="6236208" y="1399032"/>
            <a:ext cx="420624" cy="420624"/>
          </a:xfrm>
          <a:prstGeom prst="ellipse">
            <a:avLst/>
          </a:prstGeom>
          <a:solidFill>
            <a:srgbClr val="6554E8"/>
          </a:solidFill>
          <a:ln w="12700">
            <a:solidFill>
              <a:srgbClr val="6554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6236208" y="1499616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181344" y="1700784"/>
            <a:ext cx="2514600" cy="3319272"/>
          </a:xfrm>
          <a:prstGeom prst="roundRect">
            <a:avLst>
              <a:gd name="adj" fmla="val 1818"/>
            </a:avLst>
          </a:prstGeom>
          <a:solidFill>
            <a:srgbClr val="FFFFFF"/>
          </a:solidFill>
          <a:ln w="17780">
            <a:solidFill>
              <a:srgbClr val="6554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6327648" y="1837944"/>
            <a:ext cx="22219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VR scénáře a ověření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6327648" y="2596896"/>
            <a:ext cx="2221992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spolupráce na FutureLab a TechBridge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vyhodnocení zpětné vazby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metodické ukotvení</a:t>
            </a:r>
            <a:endParaRPr lang="en-US" sz="1380" dirty="0"/>
          </a:p>
        </p:txBody>
      </p:sp>
      <p:sp>
        <p:nvSpPr>
          <p:cNvPr id="24" name="Shape 21"/>
          <p:cNvSpPr/>
          <p:nvPr/>
        </p:nvSpPr>
        <p:spPr>
          <a:xfrm>
            <a:off x="8951976" y="1399032"/>
            <a:ext cx="420624" cy="420624"/>
          </a:xfrm>
          <a:prstGeom prst="ellipse">
            <a:avLst/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Text 22"/>
          <p:cNvSpPr/>
          <p:nvPr/>
        </p:nvSpPr>
        <p:spPr>
          <a:xfrm>
            <a:off x="8951976" y="1499616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8897112" y="1700784"/>
            <a:ext cx="2514600" cy="3319272"/>
          </a:xfrm>
          <a:prstGeom prst="roundRect">
            <a:avLst>
              <a:gd name="adj" fmla="val 1818"/>
            </a:avLst>
          </a:prstGeom>
          <a:solidFill>
            <a:srgbClr val="0B1948"/>
          </a:solidFill>
          <a:ln w="1778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7" name="Text 24"/>
          <p:cNvSpPr/>
          <p:nvPr/>
        </p:nvSpPr>
        <p:spPr>
          <a:xfrm>
            <a:off x="9043416" y="1837944"/>
            <a:ext cx="222199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Policy paper a přenos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9043416" y="2596896"/>
            <a:ext cx="2221992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FFFFFF"/>
                </a:solidFill>
              </a:rPr>
              <a:t>syntéza zkušeností a bariér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FFFFFF"/>
                </a:solidFill>
              </a:rPr>
              <a:t>doporučení pro regionální praxi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FFFFFF"/>
                </a:solidFill>
              </a:rPr>
              <a:t>udržitelnost výstupů</a:t>
            </a:r>
            <a:endParaRPr lang="en-US" sz="1380" dirty="0"/>
          </a:p>
        </p:txBody>
      </p:sp>
      <p:sp>
        <p:nvSpPr>
          <p:cNvPr id="29" name="Shape 26"/>
          <p:cNvSpPr/>
          <p:nvPr/>
        </p:nvSpPr>
        <p:spPr>
          <a:xfrm>
            <a:off x="1005840" y="5843016"/>
            <a:ext cx="10195560" cy="429768"/>
          </a:xfrm>
          <a:prstGeom prst="roundRect">
            <a:avLst>
              <a:gd name="adj" fmla="val 10638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0" name="Text 27"/>
          <p:cNvSpPr/>
          <p:nvPr/>
        </p:nvSpPr>
        <p:spPr>
          <a:xfrm>
            <a:off x="1143000" y="5952744"/>
            <a:ext cx="9921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FRRMS = spojka mezi technologiemi, partnery projektu a potřebami území.</a:t>
            </a:r>
            <a:endParaRPr lang="en-US" sz="13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3100" b="1"/>
              <a:t>Virtuální realita obecně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cs-CZ" sz="1000" b="1" dirty="0">
                <a:solidFill>
                  <a:schemeClr val="bg1"/>
                </a:solidFill>
              </a:rPr>
              <a:t>Virtuální realita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8</a:t>
            </a:r>
          </a:p>
        </p:txBody>
      </p:sp>
      <p:sp>
        <p:nvSpPr>
          <p:cNvPr id="8" name="Text 5"/>
          <p:cNvSpPr/>
          <p:nvPr/>
        </p:nvSpPr>
        <p:spPr>
          <a:xfrm>
            <a:off x="1005840" y="1280160"/>
            <a:ext cx="10149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cs-CZ" sz="1900" b="1" dirty="0"/>
              <a:t>Virtuální Realita ve zkratce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1371600" y="1965960"/>
            <a:ext cx="9418320" cy="3108960"/>
          </a:xfrm>
          <a:prstGeom prst="roundRect">
            <a:avLst/>
          </a:prstGeom>
          <a:solidFill>
            <a:srgbClr val="FFFFFF">
              <a:alpha val="65000"/>
            </a:srgbClr>
          </a:solidFill>
          <a:ln w="19050">
            <a:solidFill>
              <a:srgbClr val="AAB3C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920240" y="2514600"/>
            <a:ext cx="8321040" cy="192024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t">
            <a:norm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938528" y="2688336"/>
            <a:ext cx="8321040" cy="329184"/>
          </a:xfrm>
          <a:prstGeom prst="rect">
            <a:avLst/>
          </a:prstGeom>
          <a:noFill/>
        </p:spPr>
        <p:txBody>
          <a:bodyPr wrap="square" lIns="18288" tIns="36576" rIns="18288" bIns="36576" anchor="t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u="none" dirty="0"/>
              <a:t>• </a:t>
            </a:r>
            <a:r>
              <a:rPr sz="1700" b="0" u="none" dirty="0" err="1"/>
              <a:t>stručné</a:t>
            </a:r>
            <a:r>
              <a:rPr sz="1700" b="0" u="none" dirty="0"/>
              <a:t> </a:t>
            </a:r>
            <a:r>
              <a:rPr sz="1700" b="0" u="none" dirty="0" err="1"/>
              <a:t>vysvětlení</a:t>
            </a:r>
            <a:r>
              <a:rPr sz="1700" b="0" u="none" dirty="0"/>
              <a:t> VR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8528" y="3017520"/>
            <a:ext cx="8321040" cy="329184"/>
          </a:xfrm>
          <a:prstGeom prst="rect">
            <a:avLst/>
          </a:prstGeom>
          <a:noFill/>
        </p:spPr>
        <p:txBody>
          <a:bodyPr wrap="square" lIns="18288" tIns="36576" rIns="18288" bIns="36576" anchor="t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u="none"/>
              <a:t>• proč ji využít ve vzdělávání a komunitní práci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38528" y="3346704"/>
            <a:ext cx="8321040" cy="309315"/>
          </a:xfrm>
          <a:prstGeom prst="rect">
            <a:avLst/>
          </a:prstGeom>
          <a:noFill/>
        </p:spPr>
        <p:txBody>
          <a:bodyPr wrap="square" lIns="18288" tIns="36576" rIns="18288" bIns="36576" anchor="t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u="none" dirty="0"/>
              <a:t>• </a:t>
            </a:r>
            <a:r>
              <a:rPr sz="1700" b="0" u="none" dirty="0" err="1"/>
              <a:t>ukázk</a:t>
            </a:r>
            <a:r>
              <a:rPr lang="cs-CZ" sz="1700" b="0" u="none" dirty="0"/>
              <a:t>y</a:t>
            </a:r>
            <a:r>
              <a:rPr sz="1700" b="0" u="none" dirty="0"/>
              <a:t> / </a:t>
            </a:r>
            <a:r>
              <a:rPr sz="1700" b="0" u="none" dirty="0" err="1"/>
              <a:t>obrázek</a:t>
            </a:r>
            <a:r>
              <a:rPr sz="1700" b="0" u="none" dirty="0"/>
              <a:t> / </a:t>
            </a:r>
            <a:r>
              <a:rPr sz="1700" b="0" u="none" dirty="0" err="1"/>
              <a:t>odkaz</a:t>
            </a:r>
            <a:r>
              <a:rPr sz="1700" b="0" u="none" dirty="0"/>
              <a:t> </a:t>
            </a:r>
            <a:r>
              <a:rPr sz="1700" b="0" u="none" dirty="0" err="1"/>
              <a:t>na</a:t>
            </a:r>
            <a:r>
              <a:rPr sz="1700" b="0" u="none" dirty="0"/>
              <a:t> </a:t>
            </a:r>
            <a:r>
              <a:rPr sz="1700" b="0" u="none" dirty="0" err="1"/>
              <a:t>eDIVE</a:t>
            </a:r>
            <a:endParaRPr sz="1700" b="0" u="none" dirty="0"/>
          </a:p>
        </p:txBody>
      </p:sp>
      <p:sp>
        <p:nvSpPr>
          <p:cNvPr id="15" name="TextBox 14"/>
          <p:cNvSpPr txBox="1"/>
          <p:nvPr/>
        </p:nvSpPr>
        <p:spPr>
          <a:xfrm>
            <a:off x="1938528" y="3675887"/>
            <a:ext cx="8321040" cy="309315"/>
          </a:xfrm>
          <a:prstGeom prst="rect">
            <a:avLst/>
          </a:prstGeom>
          <a:noFill/>
        </p:spPr>
        <p:txBody>
          <a:bodyPr wrap="square" lIns="18288" tIns="36576" rIns="18288" bIns="36576" anchor="t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 u="none" dirty="0"/>
              <a:t>•</a:t>
            </a:r>
            <a:r>
              <a:rPr lang="cs-CZ" sz="1700" b="0" u="none" dirty="0"/>
              <a:t> naše SW řešení od </a:t>
            </a:r>
            <a:r>
              <a:rPr lang="cs-CZ" sz="1700" b="0" u="none" dirty="0" err="1"/>
              <a:t>eDIVE</a:t>
            </a:r>
            <a:r>
              <a:rPr lang="cs-CZ" sz="1700" dirty="0" err="1"/>
              <a:t>plus</a:t>
            </a:r>
            <a:r>
              <a:rPr lang="cs-CZ" sz="1700" dirty="0"/>
              <a:t> a dále</a:t>
            </a:r>
            <a:r>
              <a:rPr sz="1700" b="0" u="none" dirty="0"/>
              <a:t> </a:t>
            </a:r>
            <a:endParaRPr lang="cs-CZ" sz="1700" b="0" u="none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-69063" y="0"/>
            <a:ext cx="12261063" cy="6896848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0" y="10255"/>
            <a:ext cx="12192000" cy="6876339"/>
            <a:chOff x="0" y="0"/>
            <a:chExt cx="4816593" cy="27165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716578"/>
            </a:xfrm>
            <a:custGeom>
              <a:avLst/>
              <a:gdLst/>
              <a:ahLst/>
              <a:cxnLst/>
              <a:rect l="l" t="t" r="r" b="b"/>
              <a:pathLst>
                <a:path w="4816592" h="2716578">
                  <a:moveTo>
                    <a:pt x="0" y="0"/>
                  </a:moveTo>
                  <a:lnTo>
                    <a:pt x="4816592" y="0"/>
                  </a:lnTo>
                  <a:lnTo>
                    <a:pt x="4816592" y="2716578"/>
                  </a:lnTo>
                  <a:lnTo>
                    <a:pt x="0" y="2716578"/>
                  </a:lnTo>
                  <a:close/>
                </a:path>
              </a:pathLst>
            </a:custGeom>
            <a:solidFill>
              <a:srgbClr val="605C5B">
                <a:alpha val="58824"/>
              </a:srgbClr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4816593" cy="277372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26"/>
                </a:lnSpc>
              </a:pPr>
              <a:endParaRPr sz="120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50398" y="331376"/>
            <a:ext cx="3019782" cy="1201098"/>
            <a:chOff x="0" y="-95250"/>
            <a:chExt cx="6039564" cy="2402198"/>
          </a:xfrm>
        </p:grpSpPr>
        <p:sp>
          <p:nvSpPr>
            <p:cNvPr id="7" name="AutoShape 7"/>
            <p:cNvSpPr/>
            <p:nvPr/>
          </p:nvSpPr>
          <p:spPr>
            <a:xfrm>
              <a:off x="1999558" y="198506"/>
              <a:ext cx="0" cy="704471"/>
            </a:xfrm>
            <a:prstGeom prst="line">
              <a:avLst/>
            </a:prstGeom>
            <a:ln w="21503" cap="flat">
              <a:solidFill>
                <a:srgbClr val="076788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161088" y="160404"/>
              <a:ext cx="3878476" cy="7359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501"/>
                </a:lnSpc>
              </a:pPr>
              <a:r>
                <a:rPr lang="en-US" sz="1072" b="1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Laboratory for Information and Cognitive Sciences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0"/>
              <a:ext cx="1838030" cy="24021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861"/>
                </a:lnSpc>
                <a:spcBef>
                  <a:spcPct val="0"/>
                </a:spcBef>
              </a:pPr>
              <a:r>
                <a:rPr lang="en-US" sz="3472" b="1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LICS</a:t>
              </a:r>
            </a:p>
          </p:txBody>
        </p:sp>
      </p:grpSp>
      <p:sp>
        <p:nvSpPr>
          <p:cNvPr id="10" name="Freeform 10"/>
          <p:cNvSpPr/>
          <p:nvPr/>
        </p:nvSpPr>
        <p:spPr>
          <a:xfrm rot="5400000">
            <a:off x="11501359" y="514544"/>
            <a:ext cx="436160" cy="342513"/>
          </a:xfrm>
          <a:custGeom>
            <a:avLst/>
            <a:gdLst/>
            <a:ahLst/>
            <a:cxnLst/>
            <a:rect l="l" t="t" r="r" b="b"/>
            <a:pathLst>
              <a:path w="654240" h="513769">
                <a:moveTo>
                  <a:pt x="0" y="513768"/>
                </a:moveTo>
                <a:lnTo>
                  <a:pt x="0" y="0"/>
                </a:lnTo>
                <a:lnTo>
                  <a:pt x="654240" y="0"/>
                </a:lnTo>
                <a:lnTo>
                  <a:pt x="654240" y="513768"/>
                </a:lnTo>
                <a:lnTo>
                  <a:pt x="0" y="513768"/>
                </a:lnTo>
                <a:close/>
              </a:path>
            </a:pathLst>
          </a:custGeom>
          <a:blipFill>
            <a:blip r:embed="rId5"/>
            <a:stretch>
              <a:fillRect l="-28000" t="-11123" b="-11123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1" name="Freeform 11"/>
          <p:cNvSpPr/>
          <p:nvPr/>
        </p:nvSpPr>
        <p:spPr>
          <a:xfrm>
            <a:off x="10130290" y="299159"/>
            <a:ext cx="1375910" cy="1052571"/>
          </a:xfrm>
          <a:custGeom>
            <a:avLst/>
            <a:gdLst/>
            <a:ahLst/>
            <a:cxnLst/>
            <a:rect l="l" t="t" r="r" b="b"/>
            <a:pathLst>
              <a:path w="2063865" h="1578857">
                <a:moveTo>
                  <a:pt x="0" y="0"/>
                </a:moveTo>
                <a:lnTo>
                  <a:pt x="2063865" y="0"/>
                </a:lnTo>
                <a:lnTo>
                  <a:pt x="2063865" y="1578857"/>
                </a:lnTo>
                <a:lnTo>
                  <a:pt x="0" y="157885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2" name="TextBox 12"/>
          <p:cNvSpPr txBox="1"/>
          <p:nvPr/>
        </p:nvSpPr>
        <p:spPr>
          <a:xfrm>
            <a:off x="685800" y="5303692"/>
            <a:ext cx="5568757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741"/>
              </a:lnSpc>
            </a:pPr>
            <a:r>
              <a:rPr lang="en-US" sz="1597" spc="31" dirty="0">
                <a:solidFill>
                  <a:srgbClr val="FFFFFF"/>
                </a:solidFill>
                <a:latin typeface="Muni"/>
                <a:ea typeface="Muni"/>
                <a:cs typeface="Muni"/>
                <a:sym typeface="Muni"/>
              </a:rPr>
              <a:t>Alžběta </a:t>
            </a:r>
            <a:r>
              <a:rPr lang="cs-CZ" sz="1597" spc="31" dirty="0">
                <a:solidFill>
                  <a:srgbClr val="FFFFFF"/>
                </a:solidFill>
                <a:latin typeface="Muni"/>
                <a:ea typeface="Muni"/>
                <a:cs typeface="Muni"/>
                <a:sym typeface="Muni"/>
              </a:rPr>
              <a:t>Š</a:t>
            </a:r>
            <a:r>
              <a:rPr lang="en-US" sz="1597" spc="31">
                <a:solidFill>
                  <a:srgbClr val="FFFFFF"/>
                </a:solidFill>
                <a:latin typeface="Muni"/>
                <a:ea typeface="Muni"/>
                <a:cs typeface="Muni"/>
                <a:sym typeface="Muni"/>
              </a:rPr>
              <a:t>AŠINKOVÁ </a:t>
            </a:r>
            <a:endParaRPr lang="en-US" sz="1597" spc="31" dirty="0">
              <a:solidFill>
                <a:srgbClr val="FFFFFF"/>
              </a:solidFill>
              <a:latin typeface="Muni"/>
              <a:ea typeface="Muni"/>
              <a:cs typeface="Muni"/>
              <a:sym typeface="Muni"/>
            </a:endParaRPr>
          </a:p>
          <a:p>
            <a:pPr>
              <a:lnSpc>
                <a:spcPts val="1741"/>
              </a:lnSpc>
              <a:spcBef>
                <a:spcPct val="0"/>
              </a:spcBef>
            </a:pPr>
            <a:r>
              <a:rPr lang="en-US" sz="1597" spc="31" dirty="0">
                <a:solidFill>
                  <a:srgbClr val="FFFFFF"/>
                </a:solidFill>
                <a:latin typeface="Muni"/>
                <a:ea typeface="Muni"/>
                <a:cs typeface="Muni"/>
                <a:sym typeface="Muni"/>
              </a:rPr>
              <a:t>ČENĚK ŠAŠINKA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1985" y="2792616"/>
            <a:ext cx="9733827" cy="13100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00"/>
              </a:lnSpc>
            </a:pPr>
            <a:r>
              <a:rPr lang="en-US" sz="5666" b="1" spc="-113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Real People Virtually Together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-466461" y="3417825"/>
            <a:ext cx="3921527" cy="210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3"/>
              </a:lnSpc>
            </a:pPr>
            <a:r>
              <a:rPr lang="en-US" sz="1267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Social XR / AR / VR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09205" cy="6858000"/>
            <a:chOff x="0" y="0"/>
            <a:chExt cx="59622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6229" cy="2709333"/>
            </a:xfrm>
            <a:custGeom>
              <a:avLst/>
              <a:gdLst/>
              <a:ahLst/>
              <a:cxnLst/>
              <a:rect l="l" t="t" r="r" b="b"/>
              <a:pathLst>
                <a:path w="596229" h="2709333">
                  <a:moveTo>
                    <a:pt x="0" y="0"/>
                  </a:moveTo>
                  <a:lnTo>
                    <a:pt x="596229" y="0"/>
                  </a:lnTo>
                  <a:lnTo>
                    <a:pt x="59622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9622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26"/>
                </a:lnSpc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288071" y="960388"/>
            <a:ext cx="933063" cy="997928"/>
          </a:xfrm>
          <a:custGeom>
            <a:avLst/>
            <a:gdLst/>
            <a:ahLst/>
            <a:cxnLst/>
            <a:rect l="l" t="t" r="r" b="b"/>
            <a:pathLst>
              <a:path w="1399594" h="1496892">
                <a:moveTo>
                  <a:pt x="1399595" y="0"/>
                </a:moveTo>
                <a:lnTo>
                  <a:pt x="0" y="0"/>
                </a:lnTo>
                <a:lnTo>
                  <a:pt x="0" y="1496892"/>
                </a:lnTo>
                <a:lnTo>
                  <a:pt x="1399595" y="1496892"/>
                </a:lnTo>
                <a:lnTo>
                  <a:pt x="13995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>
            <a:hlinkClick r:id="rId4" tooltip="https://lics.phil.muni.cz"/>
          </p:cNvPr>
          <p:cNvSpPr/>
          <p:nvPr/>
        </p:nvSpPr>
        <p:spPr>
          <a:xfrm>
            <a:off x="1929572" y="3809619"/>
            <a:ext cx="9232244" cy="2470051"/>
          </a:xfrm>
          <a:custGeom>
            <a:avLst/>
            <a:gdLst/>
            <a:ahLst/>
            <a:cxnLst/>
            <a:rect l="l" t="t" r="r" b="b"/>
            <a:pathLst>
              <a:path w="13848366" h="3705077">
                <a:moveTo>
                  <a:pt x="0" y="0"/>
                </a:moveTo>
                <a:lnTo>
                  <a:pt x="13848366" y="0"/>
                </a:lnTo>
                <a:lnTo>
                  <a:pt x="13848366" y="3705077"/>
                </a:lnTo>
                <a:lnTo>
                  <a:pt x="0" y="37050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extBox 7"/>
          <p:cNvSpPr txBox="1"/>
          <p:nvPr/>
        </p:nvSpPr>
        <p:spPr>
          <a:xfrm>
            <a:off x="1929572" y="875599"/>
            <a:ext cx="10262428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15"/>
              </a:lnSpc>
              <a:spcBef>
                <a:spcPct val="0"/>
              </a:spcBef>
            </a:pPr>
            <a:r>
              <a:rPr lang="en-US" sz="3867" spc="77">
                <a:solidFill>
                  <a:srgbClr val="000000"/>
                </a:solidFill>
                <a:latin typeface="Muni"/>
                <a:ea typeface="Muni"/>
                <a:cs typeface="Muni"/>
                <a:sym typeface="Muni"/>
              </a:rPr>
              <a:t>laboratory for information and cognitive sciences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29572" y="2266568"/>
            <a:ext cx="9192426" cy="1410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1999" spc="3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Seeking answers to </a:t>
            </a:r>
            <a:r>
              <a:rPr lang="en-US" sz="1999" b="1" spc="39">
                <a:solidFill>
                  <a:srgbClr val="000000"/>
                </a:solidFill>
                <a:latin typeface="Roboto Bold"/>
                <a:ea typeface="Roboto Bold"/>
                <a:cs typeface="Roboto Bold"/>
                <a:sym typeface="Roboto Bold"/>
              </a:rPr>
              <a:t>XR</a:t>
            </a:r>
            <a:r>
              <a:rPr lang="en-US" sz="1999" spc="3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-related questions since 2016.</a:t>
            </a:r>
          </a:p>
          <a:p>
            <a:pPr>
              <a:lnSpc>
                <a:spcPts val="2799"/>
              </a:lnSpc>
            </a:pPr>
            <a:endParaRPr lang="en-US" sz="1999" spc="39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ts val="2799"/>
              </a:lnSpc>
            </a:pPr>
            <a:r>
              <a:rPr lang="en-US" sz="1999" spc="3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Strongly rooted in psychology, geography, IT, eye tracking, education etc.</a:t>
            </a:r>
          </a:p>
          <a:p>
            <a:pPr>
              <a:lnSpc>
                <a:spcPts val="2799"/>
              </a:lnSpc>
              <a:spcBef>
                <a:spcPct val="0"/>
              </a:spcBef>
            </a:pPr>
            <a:endParaRPr lang="en-US" sz="1999" spc="39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812208" y="1205151"/>
            <a:ext cx="408925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45"/>
              </a:lnSpc>
              <a:spcBef>
                <a:spcPct val="0"/>
              </a:spcBef>
            </a:pPr>
            <a:r>
              <a:rPr lang="en-US" sz="1051" spc="21">
                <a:solidFill>
                  <a:srgbClr val="FFFFFF"/>
                </a:solidFill>
                <a:latin typeface="Muni"/>
                <a:ea typeface="Muni"/>
                <a:cs typeface="Muni"/>
                <a:sym typeface="Muni"/>
              </a:rPr>
              <a:t>lics</a:t>
            </a:r>
          </a:p>
        </p:txBody>
      </p:sp>
    </p:spTree>
  </p:cSld>
  <p:clrMapOvr>
    <a:masterClrMapping/>
  </p:clrMapOvr>
  <p:transition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09205" cy="6858000"/>
            <a:chOff x="0" y="0"/>
            <a:chExt cx="59622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6229" cy="2709333"/>
            </a:xfrm>
            <a:custGeom>
              <a:avLst/>
              <a:gdLst/>
              <a:ahLst/>
              <a:cxnLst/>
              <a:rect l="l" t="t" r="r" b="b"/>
              <a:pathLst>
                <a:path w="596229" h="2709333">
                  <a:moveTo>
                    <a:pt x="0" y="0"/>
                  </a:moveTo>
                  <a:lnTo>
                    <a:pt x="596229" y="0"/>
                  </a:lnTo>
                  <a:lnTo>
                    <a:pt x="59622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9622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26"/>
                </a:lnSpc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288071" y="960388"/>
            <a:ext cx="933063" cy="997928"/>
          </a:xfrm>
          <a:custGeom>
            <a:avLst/>
            <a:gdLst/>
            <a:ahLst/>
            <a:cxnLst/>
            <a:rect l="l" t="t" r="r" b="b"/>
            <a:pathLst>
              <a:path w="1399594" h="1496892">
                <a:moveTo>
                  <a:pt x="1399595" y="0"/>
                </a:moveTo>
                <a:lnTo>
                  <a:pt x="0" y="0"/>
                </a:lnTo>
                <a:lnTo>
                  <a:pt x="0" y="1496892"/>
                </a:lnTo>
                <a:lnTo>
                  <a:pt x="1399595" y="1496892"/>
                </a:lnTo>
                <a:lnTo>
                  <a:pt x="13995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>
            <a:off x="1929572" y="3062613"/>
            <a:ext cx="9576628" cy="3109587"/>
          </a:xfrm>
          <a:custGeom>
            <a:avLst/>
            <a:gdLst/>
            <a:ahLst/>
            <a:cxnLst/>
            <a:rect l="l" t="t" r="r" b="b"/>
            <a:pathLst>
              <a:path w="14364942" h="4664381">
                <a:moveTo>
                  <a:pt x="0" y="0"/>
                </a:moveTo>
                <a:lnTo>
                  <a:pt x="14364942" y="0"/>
                </a:lnTo>
                <a:lnTo>
                  <a:pt x="14364942" y="4664381"/>
                </a:lnTo>
                <a:lnTo>
                  <a:pt x="0" y="46643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extBox 7"/>
          <p:cNvSpPr txBox="1"/>
          <p:nvPr/>
        </p:nvSpPr>
        <p:spPr>
          <a:xfrm>
            <a:off x="1929572" y="875599"/>
            <a:ext cx="10262428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15"/>
              </a:lnSpc>
              <a:spcBef>
                <a:spcPct val="0"/>
              </a:spcBef>
            </a:pPr>
            <a:r>
              <a:rPr lang="en-US" sz="3867" spc="77">
                <a:solidFill>
                  <a:srgbClr val="000000"/>
                </a:solidFill>
                <a:latin typeface="Muni"/>
                <a:ea typeface="Muni"/>
                <a:cs typeface="Muni"/>
                <a:sym typeface="Muni"/>
              </a:rPr>
              <a:t>VR evacuation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29572" y="1721884"/>
            <a:ext cx="957662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  <a:spcBef>
                <a:spcPct val="0"/>
              </a:spcBef>
            </a:pPr>
            <a:r>
              <a:rPr lang="en-US" sz="1999" spc="3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Cognitive psychology and spatial syntax in virtual environments for agent models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208" y="1223775"/>
            <a:ext cx="408925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45"/>
              </a:lnSpc>
              <a:spcBef>
                <a:spcPct val="0"/>
              </a:spcBef>
            </a:pPr>
            <a:r>
              <a:rPr lang="en-US" sz="1051" spc="21">
                <a:solidFill>
                  <a:srgbClr val="FFFFFF"/>
                </a:solidFill>
                <a:latin typeface="Muni"/>
                <a:ea typeface="Muni"/>
                <a:cs typeface="Muni"/>
                <a:sym typeface="Muni"/>
              </a:rPr>
              <a:t>lics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2892428"/>
            <a:ext cx="1383777" cy="31333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2019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2022</a:t>
            </a: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r>
              <a:rPr lang="en-US" sz="1733" spc="3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applied research</a:t>
            </a:r>
          </a:p>
          <a:p>
            <a:pPr algn="ctr">
              <a:lnSpc>
                <a:spcPts val="2427"/>
              </a:lnSpc>
              <a:spcBef>
                <a:spcPct val="0"/>
              </a:spcBef>
            </a:pPr>
            <a:r>
              <a:rPr lang="en-US" sz="1733" spc="3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&amp;</a:t>
            </a:r>
          </a:p>
          <a:p>
            <a:pPr algn="ctr">
              <a:lnSpc>
                <a:spcPts val="2427"/>
              </a:lnSpc>
              <a:spcBef>
                <a:spcPct val="0"/>
              </a:spcBef>
            </a:pPr>
            <a:r>
              <a:rPr lang="en-US" sz="1733" spc="3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development</a:t>
            </a:r>
          </a:p>
        </p:txBody>
      </p:sp>
    </p:spTree>
  </p:cSld>
  <p:clrMapOvr>
    <a:masterClrMapping/>
  </p:clrMapOvr>
  <p:transition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09205" cy="6858000"/>
            <a:chOff x="0" y="0"/>
            <a:chExt cx="59622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6229" cy="2709333"/>
            </a:xfrm>
            <a:custGeom>
              <a:avLst/>
              <a:gdLst/>
              <a:ahLst/>
              <a:cxnLst/>
              <a:rect l="l" t="t" r="r" b="b"/>
              <a:pathLst>
                <a:path w="596229" h="2709333">
                  <a:moveTo>
                    <a:pt x="0" y="0"/>
                  </a:moveTo>
                  <a:lnTo>
                    <a:pt x="596229" y="0"/>
                  </a:lnTo>
                  <a:lnTo>
                    <a:pt x="59622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9622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26"/>
                </a:lnSpc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288071" y="960388"/>
            <a:ext cx="933063" cy="997928"/>
          </a:xfrm>
          <a:custGeom>
            <a:avLst/>
            <a:gdLst/>
            <a:ahLst/>
            <a:cxnLst/>
            <a:rect l="l" t="t" r="r" b="b"/>
            <a:pathLst>
              <a:path w="1399594" h="1496892">
                <a:moveTo>
                  <a:pt x="1399595" y="0"/>
                </a:moveTo>
                <a:lnTo>
                  <a:pt x="0" y="0"/>
                </a:lnTo>
                <a:lnTo>
                  <a:pt x="0" y="1496892"/>
                </a:lnTo>
                <a:lnTo>
                  <a:pt x="1399595" y="1496892"/>
                </a:lnTo>
                <a:lnTo>
                  <a:pt x="13995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>
            <a:off x="2002796" y="3052937"/>
            <a:ext cx="2765942" cy="3217791"/>
          </a:xfrm>
          <a:custGeom>
            <a:avLst/>
            <a:gdLst/>
            <a:ahLst/>
            <a:cxnLst/>
            <a:rect l="l" t="t" r="r" b="b"/>
            <a:pathLst>
              <a:path w="4148913" h="4826687">
                <a:moveTo>
                  <a:pt x="0" y="0"/>
                </a:moveTo>
                <a:lnTo>
                  <a:pt x="4148913" y="0"/>
                </a:lnTo>
                <a:lnTo>
                  <a:pt x="4148913" y="4826687"/>
                </a:lnTo>
                <a:lnTo>
                  <a:pt x="0" y="48266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7412" r="-136206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>
            <a:off x="8558197" y="159141"/>
            <a:ext cx="3248366" cy="1386778"/>
          </a:xfrm>
          <a:custGeom>
            <a:avLst/>
            <a:gdLst/>
            <a:ahLst/>
            <a:cxnLst/>
            <a:rect l="l" t="t" r="r" b="b"/>
            <a:pathLst>
              <a:path w="4872549" h="2080167">
                <a:moveTo>
                  <a:pt x="0" y="0"/>
                </a:moveTo>
                <a:lnTo>
                  <a:pt x="4872549" y="0"/>
                </a:lnTo>
                <a:lnTo>
                  <a:pt x="4872549" y="2080167"/>
                </a:lnTo>
                <a:lnTo>
                  <a:pt x="0" y="20801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8931" b="-8931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TextBox 8"/>
          <p:cNvSpPr txBox="1"/>
          <p:nvPr/>
        </p:nvSpPr>
        <p:spPr>
          <a:xfrm>
            <a:off x="1929572" y="875599"/>
            <a:ext cx="10262428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15"/>
              </a:lnSpc>
              <a:spcBef>
                <a:spcPct val="0"/>
              </a:spcBef>
            </a:pPr>
            <a:r>
              <a:rPr lang="en-US" sz="3867" spc="77">
                <a:solidFill>
                  <a:srgbClr val="000000"/>
                </a:solidFill>
                <a:latin typeface="Muni"/>
                <a:ea typeface="Muni"/>
                <a:cs typeface="Muni"/>
                <a:sym typeface="Muni"/>
              </a:rPr>
              <a:t>VR and cognition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29573" y="1721884"/>
            <a:ext cx="8528935" cy="667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6"/>
              </a:lnSpc>
              <a:spcBef>
                <a:spcPct val="0"/>
              </a:spcBef>
            </a:pPr>
            <a:r>
              <a:rPr lang="en-US" sz="1933" spc="3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The influence of socio-cultural factors and writing system on perception and cognition of complex visual stimuli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2208" y="1223775"/>
            <a:ext cx="408925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45"/>
              </a:lnSpc>
              <a:spcBef>
                <a:spcPct val="0"/>
              </a:spcBef>
            </a:pPr>
            <a:r>
              <a:rPr lang="en-US" sz="1051" spc="21">
                <a:solidFill>
                  <a:srgbClr val="FFFFFF"/>
                </a:solidFill>
                <a:latin typeface="Muni"/>
                <a:ea typeface="Muni"/>
                <a:cs typeface="Muni"/>
                <a:sym typeface="Muni"/>
              </a:rPr>
              <a:t>lics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2892372"/>
            <a:ext cx="1288533" cy="251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2019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2022</a:t>
            </a: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r>
              <a:rPr lang="en-US" sz="1733" spc="3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basic research 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962089" y="3052937"/>
            <a:ext cx="6924459" cy="3217791"/>
            <a:chOff x="0" y="0"/>
            <a:chExt cx="13848918" cy="643558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9148899" cy="6435583"/>
            </a:xfrm>
            <a:custGeom>
              <a:avLst/>
              <a:gdLst/>
              <a:ahLst/>
              <a:cxnLst/>
              <a:rect l="l" t="t" r="r" b="b"/>
              <a:pathLst>
                <a:path w="9148899" h="6435583">
                  <a:moveTo>
                    <a:pt x="0" y="0"/>
                  </a:moveTo>
                  <a:lnTo>
                    <a:pt x="9148899" y="0"/>
                  </a:lnTo>
                  <a:lnTo>
                    <a:pt x="9148899" y="6435583"/>
                  </a:lnTo>
                  <a:lnTo>
                    <a:pt x="0" y="6435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5675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8972850" y="0"/>
              <a:ext cx="4876069" cy="6435583"/>
            </a:xfrm>
            <a:custGeom>
              <a:avLst/>
              <a:gdLst/>
              <a:ahLst/>
              <a:cxnLst/>
              <a:rect l="l" t="t" r="r" b="b"/>
              <a:pathLst>
                <a:path w="4876069" h="6435583">
                  <a:moveTo>
                    <a:pt x="0" y="0"/>
                  </a:moveTo>
                  <a:lnTo>
                    <a:pt x="4876068" y="0"/>
                  </a:lnTo>
                  <a:lnTo>
                    <a:pt x="4876068" y="6435583"/>
                  </a:lnTo>
                  <a:lnTo>
                    <a:pt x="0" y="643558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94112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</p:grpSp>
    </p:spTree>
  </p:cSld>
  <p:clrMapOvr>
    <a:masterClrMapping/>
  </p:clrMapOvr>
  <p:transition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09205" cy="6858000"/>
            <a:chOff x="0" y="0"/>
            <a:chExt cx="59622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6229" cy="2709333"/>
            </a:xfrm>
            <a:custGeom>
              <a:avLst/>
              <a:gdLst/>
              <a:ahLst/>
              <a:cxnLst/>
              <a:rect l="l" t="t" r="r" b="b"/>
              <a:pathLst>
                <a:path w="596229" h="2709333">
                  <a:moveTo>
                    <a:pt x="0" y="0"/>
                  </a:moveTo>
                  <a:lnTo>
                    <a:pt x="596229" y="0"/>
                  </a:lnTo>
                  <a:lnTo>
                    <a:pt x="59622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9622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26"/>
                </a:lnSpc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288071" y="960388"/>
            <a:ext cx="933063" cy="997928"/>
          </a:xfrm>
          <a:custGeom>
            <a:avLst/>
            <a:gdLst/>
            <a:ahLst/>
            <a:cxnLst/>
            <a:rect l="l" t="t" r="r" b="b"/>
            <a:pathLst>
              <a:path w="1399594" h="1496892">
                <a:moveTo>
                  <a:pt x="1399595" y="0"/>
                </a:moveTo>
                <a:lnTo>
                  <a:pt x="0" y="0"/>
                </a:lnTo>
                <a:lnTo>
                  <a:pt x="0" y="1496892"/>
                </a:lnTo>
                <a:lnTo>
                  <a:pt x="1399595" y="1496892"/>
                </a:lnTo>
                <a:lnTo>
                  <a:pt x="13995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>
            <a:off x="9058634" y="1766334"/>
            <a:ext cx="2811049" cy="4975307"/>
          </a:xfrm>
          <a:custGeom>
            <a:avLst/>
            <a:gdLst/>
            <a:ahLst/>
            <a:cxnLst/>
            <a:rect l="l" t="t" r="r" b="b"/>
            <a:pathLst>
              <a:path w="4216573" h="7462961">
                <a:moveTo>
                  <a:pt x="0" y="0"/>
                </a:moveTo>
                <a:lnTo>
                  <a:pt x="4216572" y="0"/>
                </a:lnTo>
                <a:lnTo>
                  <a:pt x="4216572" y="7462960"/>
                </a:lnTo>
                <a:lnTo>
                  <a:pt x="0" y="74629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>
            <a:off x="1819202" y="2372970"/>
            <a:ext cx="6632254" cy="4485030"/>
          </a:xfrm>
          <a:custGeom>
            <a:avLst/>
            <a:gdLst/>
            <a:ahLst/>
            <a:cxnLst/>
            <a:rect l="l" t="t" r="r" b="b"/>
            <a:pathLst>
              <a:path w="9948381" h="6727545">
                <a:moveTo>
                  <a:pt x="0" y="0"/>
                </a:moveTo>
                <a:lnTo>
                  <a:pt x="9948381" y="0"/>
                </a:lnTo>
                <a:lnTo>
                  <a:pt x="9948381" y="6727545"/>
                </a:lnTo>
                <a:lnTo>
                  <a:pt x="0" y="672754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TextBox 8"/>
          <p:cNvSpPr txBox="1"/>
          <p:nvPr/>
        </p:nvSpPr>
        <p:spPr>
          <a:xfrm>
            <a:off x="1929572" y="875599"/>
            <a:ext cx="10262428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15"/>
              </a:lnSpc>
              <a:spcBef>
                <a:spcPct val="0"/>
              </a:spcBef>
            </a:pPr>
            <a:r>
              <a:rPr lang="en-US" sz="3867" spc="77">
                <a:solidFill>
                  <a:srgbClr val="000000"/>
                </a:solidFill>
                <a:latin typeface="Muni"/>
                <a:ea typeface="Muni"/>
                <a:cs typeface="Muni"/>
                <a:sym typeface="Muni"/>
              </a:rPr>
              <a:t>paraglide simulator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29573" y="1721884"/>
            <a:ext cx="8812711" cy="65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1999" spc="3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Virtual reality training platform for paragliding pilots </a:t>
            </a:r>
          </a:p>
          <a:p>
            <a:pPr>
              <a:lnSpc>
                <a:spcPts val="2426"/>
              </a:lnSpc>
              <a:spcBef>
                <a:spcPct val="0"/>
              </a:spcBef>
            </a:pPr>
            <a:endParaRPr lang="en-US" sz="1999" spc="39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812208" y="1223775"/>
            <a:ext cx="408925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45"/>
              </a:lnSpc>
              <a:spcBef>
                <a:spcPct val="0"/>
              </a:spcBef>
            </a:pPr>
            <a:r>
              <a:rPr lang="en-US" sz="1051" spc="21">
                <a:solidFill>
                  <a:srgbClr val="FFFFFF"/>
                </a:solidFill>
                <a:latin typeface="Muni"/>
                <a:ea typeface="Muni"/>
                <a:cs typeface="Muni"/>
                <a:sym typeface="Muni"/>
              </a:rPr>
              <a:t>lics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2892372"/>
            <a:ext cx="1350441" cy="251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2020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2021</a:t>
            </a: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r>
              <a:rPr lang="en-US" sz="1733" spc="3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prototype development</a:t>
            </a:r>
          </a:p>
        </p:txBody>
      </p:sp>
    </p:spTree>
  </p:cSld>
  <p:clrMapOvr>
    <a:masterClrMapping/>
  </p:clrMapOvr>
  <p:transition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09205" cy="6858000"/>
            <a:chOff x="0" y="0"/>
            <a:chExt cx="59622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6229" cy="2709333"/>
            </a:xfrm>
            <a:custGeom>
              <a:avLst/>
              <a:gdLst/>
              <a:ahLst/>
              <a:cxnLst/>
              <a:rect l="l" t="t" r="r" b="b"/>
              <a:pathLst>
                <a:path w="596229" h="2709333">
                  <a:moveTo>
                    <a:pt x="0" y="0"/>
                  </a:moveTo>
                  <a:lnTo>
                    <a:pt x="596229" y="0"/>
                  </a:lnTo>
                  <a:lnTo>
                    <a:pt x="59622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9622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26"/>
                </a:lnSpc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288071" y="960388"/>
            <a:ext cx="933063" cy="997928"/>
          </a:xfrm>
          <a:custGeom>
            <a:avLst/>
            <a:gdLst/>
            <a:ahLst/>
            <a:cxnLst/>
            <a:rect l="l" t="t" r="r" b="b"/>
            <a:pathLst>
              <a:path w="1399594" h="1496892">
                <a:moveTo>
                  <a:pt x="1399595" y="0"/>
                </a:moveTo>
                <a:lnTo>
                  <a:pt x="0" y="0"/>
                </a:lnTo>
                <a:lnTo>
                  <a:pt x="0" y="1496892"/>
                </a:lnTo>
                <a:lnTo>
                  <a:pt x="1399595" y="1496892"/>
                </a:lnTo>
                <a:lnTo>
                  <a:pt x="13995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>
            <a:off x="1929572" y="2407683"/>
            <a:ext cx="4533250" cy="4276568"/>
          </a:xfrm>
          <a:custGeom>
            <a:avLst/>
            <a:gdLst/>
            <a:ahLst/>
            <a:cxnLst/>
            <a:rect l="l" t="t" r="r" b="b"/>
            <a:pathLst>
              <a:path w="6799875" h="6414852">
                <a:moveTo>
                  <a:pt x="0" y="0"/>
                </a:moveTo>
                <a:lnTo>
                  <a:pt x="6799875" y="0"/>
                </a:lnTo>
                <a:lnTo>
                  <a:pt x="6799875" y="6414852"/>
                </a:lnTo>
                <a:lnTo>
                  <a:pt x="0" y="641485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129588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>
            <a:off x="7268228" y="2407683"/>
            <a:ext cx="4237972" cy="4237972"/>
          </a:xfrm>
          <a:custGeom>
            <a:avLst/>
            <a:gdLst/>
            <a:ahLst/>
            <a:cxnLst/>
            <a:rect l="l" t="t" r="r" b="b"/>
            <a:pathLst>
              <a:path w="6356958" h="6356958">
                <a:moveTo>
                  <a:pt x="0" y="0"/>
                </a:moveTo>
                <a:lnTo>
                  <a:pt x="6356958" y="0"/>
                </a:lnTo>
                <a:lnTo>
                  <a:pt x="6356958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TextBox 8"/>
          <p:cNvSpPr txBox="1"/>
          <p:nvPr/>
        </p:nvSpPr>
        <p:spPr>
          <a:xfrm>
            <a:off x="1929572" y="875599"/>
            <a:ext cx="10262428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15"/>
              </a:lnSpc>
              <a:spcBef>
                <a:spcPct val="0"/>
              </a:spcBef>
            </a:pPr>
            <a:r>
              <a:rPr lang="en-US" sz="3867" spc="77">
                <a:solidFill>
                  <a:srgbClr val="000000"/>
                </a:solidFill>
                <a:latin typeface="Muni"/>
                <a:ea typeface="Muni"/>
                <a:cs typeface="Muni"/>
                <a:sym typeface="Muni"/>
              </a:rPr>
              <a:t>VR And education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29573" y="1721884"/>
            <a:ext cx="881271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1999" spc="3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Education in collaborative immersive virtual reality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2208" y="1223775"/>
            <a:ext cx="408925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45"/>
              </a:lnSpc>
              <a:spcBef>
                <a:spcPct val="0"/>
              </a:spcBef>
            </a:pPr>
            <a:r>
              <a:rPr lang="en-US" sz="1051" spc="21">
                <a:solidFill>
                  <a:srgbClr val="FFFFFF"/>
                </a:solidFill>
                <a:latin typeface="Muni"/>
                <a:ea typeface="Muni"/>
                <a:cs typeface="Muni"/>
                <a:sym typeface="Muni"/>
              </a:rPr>
              <a:t>lics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0" y="2892372"/>
            <a:ext cx="1288533" cy="251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2020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2023</a:t>
            </a: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r>
              <a:rPr lang="en-US" sz="1733" spc="3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applied research</a:t>
            </a:r>
          </a:p>
        </p:txBody>
      </p:sp>
    </p:spTree>
  </p:cSld>
  <p:clrMapOvr>
    <a:masterClrMapping/>
  </p:clrMapOvr>
  <p:transition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09205" cy="6858000"/>
            <a:chOff x="0" y="0"/>
            <a:chExt cx="59622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6229" cy="2709333"/>
            </a:xfrm>
            <a:custGeom>
              <a:avLst/>
              <a:gdLst/>
              <a:ahLst/>
              <a:cxnLst/>
              <a:rect l="l" t="t" r="r" b="b"/>
              <a:pathLst>
                <a:path w="596229" h="2709333">
                  <a:moveTo>
                    <a:pt x="0" y="0"/>
                  </a:moveTo>
                  <a:lnTo>
                    <a:pt x="596229" y="0"/>
                  </a:lnTo>
                  <a:lnTo>
                    <a:pt x="59622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9622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26"/>
                </a:lnSpc>
              </a:pPr>
              <a:endParaRPr sz="1200"/>
            </a:p>
          </p:txBody>
        </p:sp>
      </p:grpSp>
      <p:sp>
        <p:nvSpPr>
          <p:cNvPr id="5" name="Freeform 5"/>
          <p:cNvSpPr/>
          <p:nvPr/>
        </p:nvSpPr>
        <p:spPr>
          <a:xfrm flipH="1">
            <a:off x="288071" y="960388"/>
            <a:ext cx="933063" cy="997928"/>
          </a:xfrm>
          <a:custGeom>
            <a:avLst/>
            <a:gdLst/>
            <a:ahLst/>
            <a:cxnLst/>
            <a:rect l="l" t="t" r="r" b="b"/>
            <a:pathLst>
              <a:path w="1399594" h="1496892">
                <a:moveTo>
                  <a:pt x="1399595" y="0"/>
                </a:moveTo>
                <a:lnTo>
                  <a:pt x="0" y="0"/>
                </a:lnTo>
                <a:lnTo>
                  <a:pt x="0" y="1496892"/>
                </a:lnTo>
                <a:lnTo>
                  <a:pt x="1399595" y="1496892"/>
                </a:lnTo>
                <a:lnTo>
                  <a:pt x="13995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6" name="Freeform 6"/>
          <p:cNvSpPr/>
          <p:nvPr/>
        </p:nvSpPr>
        <p:spPr>
          <a:xfrm>
            <a:off x="1929572" y="2209418"/>
            <a:ext cx="9167112" cy="4274166"/>
          </a:xfrm>
          <a:custGeom>
            <a:avLst/>
            <a:gdLst/>
            <a:ahLst/>
            <a:cxnLst/>
            <a:rect l="l" t="t" r="r" b="b"/>
            <a:pathLst>
              <a:path w="13750668" h="6411249">
                <a:moveTo>
                  <a:pt x="0" y="0"/>
                </a:moveTo>
                <a:lnTo>
                  <a:pt x="13750668" y="0"/>
                </a:lnTo>
                <a:lnTo>
                  <a:pt x="13750668" y="6411248"/>
                </a:lnTo>
                <a:lnTo>
                  <a:pt x="0" y="6411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TextBox 7"/>
          <p:cNvSpPr txBox="1"/>
          <p:nvPr/>
        </p:nvSpPr>
        <p:spPr>
          <a:xfrm>
            <a:off x="1929572" y="875599"/>
            <a:ext cx="10262428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15"/>
              </a:lnSpc>
              <a:spcBef>
                <a:spcPct val="0"/>
              </a:spcBef>
            </a:pPr>
            <a:r>
              <a:rPr lang="en-US" sz="3867" spc="77">
                <a:solidFill>
                  <a:srgbClr val="000000"/>
                </a:solidFill>
                <a:latin typeface="Muni"/>
                <a:ea typeface="Muni"/>
                <a:cs typeface="Muni"/>
                <a:sym typeface="Muni"/>
              </a:rPr>
              <a:t>VR, drama, language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29573" y="1721884"/>
            <a:ext cx="8812711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1999" spc="3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Virtual theatre as a new medium for exploring culture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12208" y="1223775"/>
            <a:ext cx="408925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45"/>
              </a:lnSpc>
              <a:spcBef>
                <a:spcPct val="0"/>
              </a:spcBef>
            </a:pPr>
            <a:r>
              <a:rPr lang="en-US" sz="1051" spc="21">
                <a:solidFill>
                  <a:srgbClr val="FFFFFF"/>
                </a:solidFill>
                <a:latin typeface="Muni"/>
                <a:ea typeface="Muni"/>
                <a:cs typeface="Muni"/>
                <a:sym typeface="Muni"/>
              </a:rPr>
              <a:t>lics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2892372"/>
            <a:ext cx="1288533" cy="251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2023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2026</a:t>
            </a: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r>
              <a:rPr lang="en-US" sz="1733" spc="3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applied research</a:t>
            </a:r>
          </a:p>
        </p:txBody>
      </p:sp>
    </p:spTree>
  </p:cSld>
  <p:clrMapOvr>
    <a:masterClrMapping/>
  </p:clrMapOvr>
  <p:transition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509205" cy="6858000"/>
            <a:chOff x="0" y="0"/>
            <a:chExt cx="596229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96229" cy="2709333"/>
            </a:xfrm>
            <a:custGeom>
              <a:avLst/>
              <a:gdLst/>
              <a:ahLst/>
              <a:cxnLst/>
              <a:rect l="l" t="t" r="r" b="b"/>
              <a:pathLst>
                <a:path w="596229" h="2709333">
                  <a:moveTo>
                    <a:pt x="0" y="0"/>
                  </a:moveTo>
                  <a:lnTo>
                    <a:pt x="596229" y="0"/>
                  </a:lnTo>
                  <a:lnTo>
                    <a:pt x="596229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A6A6A6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596229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2426"/>
                </a:lnSpc>
              </a:pPr>
              <a:endParaRPr sz="1200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2892372"/>
            <a:ext cx="1288533" cy="2517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2023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-</a:t>
            </a:r>
          </a:p>
          <a:p>
            <a:pPr algn="ctr">
              <a:lnSpc>
                <a:spcPts val="3376"/>
              </a:lnSpc>
              <a:spcBef>
                <a:spcPct val="0"/>
              </a:spcBef>
            </a:pPr>
            <a:r>
              <a:rPr lang="en-US" sz="2411" spc="48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2026</a:t>
            </a: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endParaRPr lang="en-US" sz="2411" spc="48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algn="ctr">
              <a:lnSpc>
                <a:spcPts val="2427"/>
              </a:lnSpc>
              <a:spcBef>
                <a:spcPct val="0"/>
              </a:spcBef>
            </a:pPr>
            <a:r>
              <a:rPr lang="en-US" sz="1733" spc="35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applied research</a:t>
            </a:r>
          </a:p>
        </p:txBody>
      </p:sp>
      <p:sp>
        <p:nvSpPr>
          <p:cNvPr id="6" name="Freeform 6"/>
          <p:cNvSpPr/>
          <p:nvPr/>
        </p:nvSpPr>
        <p:spPr>
          <a:xfrm flipH="1">
            <a:off x="288071" y="960388"/>
            <a:ext cx="933063" cy="997928"/>
          </a:xfrm>
          <a:custGeom>
            <a:avLst/>
            <a:gdLst/>
            <a:ahLst/>
            <a:cxnLst/>
            <a:rect l="l" t="t" r="r" b="b"/>
            <a:pathLst>
              <a:path w="1399594" h="1496892">
                <a:moveTo>
                  <a:pt x="1399595" y="0"/>
                </a:moveTo>
                <a:lnTo>
                  <a:pt x="0" y="0"/>
                </a:lnTo>
                <a:lnTo>
                  <a:pt x="0" y="1496892"/>
                </a:lnTo>
                <a:lnTo>
                  <a:pt x="1399595" y="1496892"/>
                </a:lnTo>
                <a:lnTo>
                  <a:pt x="139959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" name="Freeform 7"/>
          <p:cNvSpPr/>
          <p:nvPr/>
        </p:nvSpPr>
        <p:spPr>
          <a:xfrm>
            <a:off x="2002796" y="2209419"/>
            <a:ext cx="8493114" cy="3976599"/>
          </a:xfrm>
          <a:custGeom>
            <a:avLst/>
            <a:gdLst/>
            <a:ahLst/>
            <a:cxnLst/>
            <a:rect l="l" t="t" r="r" b="b"/>
            <a:pathLst>
              <a:path w="12739671" h="5964899">
                <a:moveTo>
                  <a:pt x="0" y="0"/>
                </a:moveTo>
                <a:lnTo>
                  <a:pt x="12739670" y="0"/>
                </a:lnTo>
                <a:lnTo>
                  <a:pt x="12739670" y="5964899"/>
                </a:lnTo>
                <a:lnTo>
                  <a:pt x="0" y="596489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46320" r="-7526" b="-15930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8" name="TextBox 8"/>
          <p:cNvSpPr txBox="1"/>
          <p:nvPr/>
        </p:nvSpPr>
        <p:spPr>
          <a:xfrm>
            <a:off x="1929572" y="875599"/>
            <a:ext cx="10262428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15"/>
              </a:lnSpc>
              <a:spcBef>
                <a:spcPct val="0"/>
              </a:spcBef>
            </a:pPr>
            <a:r>
              <a:rPr lang="en-US" sz="3867" spc="77">
                <a:solidFill>
                  <a:srgbClr val="000000"/>
                </a:solidFill>
                <a:latin typeface="Muni"/>
                <a:ea typeface="Muni"/>
                <a:cs typeface="Muni"/>
                <a:sym typeface="Muni"/>
              </a:rPr>
              <a:t>VR And distance learning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29572" y="1537608"/>
            <a:ext cx="9029138" cy="333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99"/>
              </a:lnSpc>
            </a:pPr>
            <a:r>
              <a:rPr lang="en-US" sz="1999" spc="39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The social-motivational effect of virtual reality in distance education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12208" y="1223775"/>
            <a:ext cx="408925" cy="14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45"/>
              </a:lnSpc>
              <a:spcBef>
                <a:spcPct val="0"/>
              </a:spcBef>
            </a:pPr>
            <a:r>
              <a:rPr lang="en-US" sz="1051" spc="21">
                <a:solidFill>
                  <a:srgbClr val="FFFFFF"/>
                </a:solidFill>
                <a:latin typeface="Muni"/>
                <a:ea typeface="Muni"/>
                <a:cs typeface="Muni"/>
                <a:sym typeface="Muni"/>
              </a:rPr>
              <a:t>lics</a:t>
            </a:r>
          </a:p>
        </p:txBody>
      </p:sp>
    </p:spTree>
  </p:cSld>
  <p:clrMapOvr>
    <a:masterClrMapping/>
  </p:clrMapOvr>
  <p:transition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253367" y="323850"/>
            <a:ext cx="11544300" cy="6210300"/>
          </a:xfrm>
          <a:prstGeom prst="rect">
            <a:avLst/>
          </a:prstGeom>
          <a:solidFill>
            <a:srgbClr val="EBEBEB"/>
          </a:solidFill>
        </p:spPr>
        <p:txBody>
          <a:bodyPr/>
          <a:lstStyle/>
          <a:p>
            <a:endParaRPr lang="en-US" sz="1200"/>
          </a:p>
        </p:txBody>
      </p:sp>
      <p:sp>
        <p:nvSpPr>
          <p:cNvPr id="3" name="TextBox 3"/>
          <p:cNvSpPr txBox="1"/>
          <p:nvPr/>
        </p:nvSpPr>
        <p:spPr>
          <a:xfrm>
            <a:off x="1625339" y="704850"/>
            <a:ext cx="8800356" cy="551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34"/>
              </a:lnSpc>
            </a:pPr>
            <a:r>
              <a:rPr lang="en-US" sz="4334" b="1" spc="-87">
                <a:solidFill>
                  <a:srgbClr val="00000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eDIVE+ platform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287678" y="1192716"/>
            <a:ext cx="3475678" cy="2101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73"/>
              </a:lnSpc>
            </a:pPr>
            <a:r>
              <a:rPr lang="en-US" sz="1267" b="1">
                <a:solidFill>
                  <a:srgbClr val="076788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Basic principles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14206" y="3582008"/>
            <a:ext cx="462338" cy="1862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552"/>
              </a:lnSpc>
              <a:spcBef>
                <a:spcPct val="0"/>
              </a:spcBef>
            </a:pPr>
            <a:r>
              <a:rPr lang="en-US" sz="1109">
                <a:solidFill>
                  <a:srgbClr val="EBEBEB"/>
                </a:solidFill>
                <a:latin typeface="Proxima Nova"/>
                <a:ea typeface="Proxima Nova"/>
                <a:cs typeface="Proxima Nova"/>
                <a:sym typeface="Proxima Nova"/>
              </a:rPr>
              <a:t>eDive+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206438" y="2656188"/>
            <a:ext cx="5493734" cy="720946"/>
            <a:chOff x="0" y="0"/>
            <a:chExt cx="4248322" cy="5575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248322" cy="557510"/>
            </a:xfrm>
            <a:custGeom>
              <a:avLst/>
              <a:gdLst/>
              <a:ahLst/>
              <a:cxnLst/>
              <a:rect l="l" t="t" r="r" b="b"/>
              <a:pathLst>
                <a:path w="4248322" h="557510">
                  <a:moveTo>
                    <a:pt x="21608" y="0"/>
                  </a:moveTo>
                  <a:lnTo>
                    <a:pt x="4226714" y="0"/>
                  </a:lnTo>
                  <a:cubicBezTo>
                    <a:pt x="4232445" y="0"/>
                    <a:pt x="4237941" y="2277"/>
                    <a:pt x="4241994" y="6329"/>
                  </a:cubicBezTo>
                  <a:cubicBezTo>
                    <a:pt x="4246046" y="10381"/>
                    <a:pt x="4248322" y="15877"/>
                    <a:pt x="4248322" y="21608"/>
                  </a:cubicBezTo>
                  <a:lnTo>
                    <a:pt x="4248322" y="535902"/>
                  </a:lnTo>
                  <a:cubicBezTo>
                    <a:pt x="4248322" y="541633"/>
                    <a:pt x="4246046" y="547129"/>
                    <a:pt x="4241994" y="551181"/>
                  </a:cubicBezTo>
                  <a:cubicBezTo>
                    <a:pt x="4237941" y="555233"/>
                    <a:pt x="4232445" y="557510"/>
                    <a:pt x="4226714" y="557510"/>
                  </a:cubicBezTo>
                  <a:lnTo>
                    <a:pt x="21608" y="557510"/>
                  </a:lnTo>
                  <a:cubicBezTo>
                    <a:pt x="15877" y="557510"/>
                    <a:pt x="10381" y="555233"/>
                    <a:pt x="6329" y="551181"/>
                  </a:cubicBezTo>
                  <a:cubicBezTo>
                    <a:pt x="2277" y="547129"/>
                    <a:pt x="0" y="541633"/>
                    <a:pt x="0" y="535902"/>
                  </a:cubicBezTo>
                  <a:lnTo>
                    <a:pt x="0" y="21608"/>
                  </a:lnTo>
                  <a:cubicBezTo>
                    <a:pt x="0" y="15877"/>
                    <a:pt x="2277" y="10381"/>
                    <a:pt x="6329" y="6329"/>
                  </a:cubicBezTo>
                  <a:cubicBezTo>
                    <a:pt x="10381" y="2277"/>
                    <a:pt x="15877" y="0"/>
                    <a:pt x="21608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248322" cy="595610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2147"/>
                </a:lnSpc>
              </a:pPr>
              <a:endParaRPr sz="120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26412" y="3472384"/>
            <a:ext cx="5494277" cy="720946"/>
            <a:chOff x="0" y="0"/>
            <a:chExt cx="4248742" cy="5575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248742" cy="557510"/>
            </a:xfrm>
            <a:custGeom>
              <a:avLst/>
              <a:gdLst/>
              <a:ahLst/>
              <a:cxnLst/>
              <a:rect l="l" t="t" r="r" b="b"/>
              <a:pathLst>
                <a:path w="4248742" h="557510">
                  <a:moveTo>
                    <a:pt x="21606" y="0"/>
                  </a:moveTo>
                  <a:lnTo>
                    <a:pt x="4227136" y="0"/>
                  </a:lnTo>
                  <a:cubicBezTo>
                    <a:pt x="4239069" y="0"/>
                    <a:pt x="4248742" y="9673"/>
                    <a:pt x="4248742" y="21606"/>
                  </a:cubicBezTo>
                  <a:lnTo>
                    <a:pt x="4248742" y="535904"/>
                  </a:lnTo>
                  <a:cubicBezTo>
                    <a:pt x="4248742" y="547837"/>
                    <a:pt x="4239069" y="557510"/>
                    <a:pt x="4227136" y="557510"/>
                  </a:cubicBezTo>
                  <a:lnTo>
                    <a:pt x="21606" y="557510"/>
                  </a:lnTo>
                  <a:cubicBezTo>
                    <a:pt x="9673" y="557510"/>
                    <a:pt x="0" y="547837"/>
                    <a:pt x="0" y="535904"/>
                  </a:cubicBezTo>
                  <a:lnTo>
                    <a:pt x="0" y="21606"/>
                  </a:lnTo>
                  <a:cubicBezTo>
                    <a:pt x="0" y="9673"/>
                    <a:pt x="9673" y="0"/>
                    <a:pt x="21606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47625"/>
              <a:ext cx="4248742" cy="605135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26412" y="1839992"/>
            <a:ext cx="5494277" cy="720946"/>
            <a:chOff x="0" y="0"/>
            <a:chExt cx="4248742" cy="55751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48742" cy="557510"/>
            </a:xfrm>
            <a:custGeom>
              <a:avLst/>
              <a:gdLst/>
              <a:ahLst/>
              <a:cxnLst/>
              <a:rect l="l" t="t" r="r" b="b"/>
              <a:pathLst>
                <a:path w="4248742" h="557510">
                  <a:moveTo>
                    <a:pt x="21606" y="0"/>
                  </a:moveTo>
                  <a:lnTo>
                    <a:pt x="4227136" y="0"/>
                  </a:lnTo>
                  <a:cubicBezTo>
                    <a:pt x="4239069" y="0"/>
                    <a:pt x="4248742" y="9673"/>
                    <a:pt x="4248742" y="21606"/>
                  </a:cubicBezTo>
                  <a:lnTo>
                    <a:pt x="4248742" y="535904"/>
                  </a:lnTo>
                  <a:cubicBezTo>
                    <a:pt x="4248742" y="547837"/>
                    <a:pt x="4239069" y="557510"/>
                    <a:pt x="4227136" y="557510"/>
                  </a:cubicBezTo>
                  <a:lnTo>
                    <a:pt x="21606" y="557510"/>
                  </a:lnTo>
                  <a:cubicBezTo>
                    <a:pt x="9673" y="557510"/>
                    <a:pt x="0" y="547837"/>
                    <a:pt x="0" y="535904"/>
                  </a:cubicBezTo>
                  <a:lnTo>
                    <a:pt x="0" y="21606"/>
                  </a:lnTo>
                  <a:cubicBezTo>
                    <a:pt x="0" y="9673"/>
                    <a:pt x="9673" y="0"/>
                    <a:pt x="21606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4248742" cy="605135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15" name="Freeform 15"/>
          <p:cNvSpPr/>
          <p:nvPr/>
        </p:nvSpPr>
        <p:spPr>
          <a:xfrm>
            <a:off x="684872" y="1998817"/>
            <a:ext cx="482269" cy="403297"/>
          </a:xfrm>
          <a:custGeom>
            <a:avLst/>
            <a:gdLst/>
            <a:ahLst/>
            <a:cxnLst/>
            <a:rect l="l" t="t" r="r" b="b"/>
            <a:pathLst>
              <a:path w="723403" h="604945">
                <a:moveTo>
                  <a:pt x="0" y="0"/>
                </a:moveTo>
                <a:lnTo>
                  <a:pt x="723403" y="0"/>
                </a:lnTo>
                <a:lnTo>
                  <a:pt x="723403" y="604945"/>
                </a:lnTo>
                <a:lnTo>
                  <a:pt x="0" y="6049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6" name="Freeform 16"/>
          <p:cNvSpPr/>
          <p:nvPr/>
        </p:nvSpPr>
        <p:spPr>
          <a:xfrm>
            <a:off x="689344" y="3609107"/>
            <a:ext cx="447499" cy="447499"/>
          </a:xfrm>
          <a:custGeom>
            <a:avLst/>
            <a:gdLst/>
            <a:ahLst/>
            <a:cxnLst/>
            <a:rect l="l" t="t" r="r" b="b"/>
            <a:pathLst>
              <a:path w="671248" h="671248">
                <a:moveTo>
                  <a:pt x="0" y="0"/>
                </a:moveTo>
                <a:lnTo>
                  <a:pt x="671248" y="0"/>
                </a:lnTo>
                <a:lnTo>
                  <a:pt x="671248" y="671249"/>
                </a:lnTo>
                <a:lnTo>
                  <a:pt x="0" y="67124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7" name="Freeform 17"/>
          <p:cNvSpPr/>
          <p:nvPr/>
        </p:nvSpPr>
        <p:spPr>
          <a:xfrm>
            <a:off x="6460379" y="2824131"/>
            <a:ext cx="414313" cy="415351"/>
          </a:xfrm>
          <a:custGeom>
            <a:avLst/>
            <a:gdLst/>
            <a:ahLst/>
            <a:cxnLst/>
            <a:rect l="l" t="t" r="r" b="b"/>
            <a:pathLst>
              <a:path w="621469" h="623027">
                <a:moveTo>
                  <a:pt x="0" y="0"/>
                </a:moveTo>
                <a:lnTo>
                  <a:pt x="621469" y="0"/>
                </a:lnTo>
                <a:lnTo>
                  <a:pt x="621469" y="623026"/>
                </a:lnTo>
                <a:lnTo>
                  <a:pt x="0" y="6230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8" name="TextBox 18"/>
          <p:cNvSpPr txBox="1"/>
          <p:nvPr/>
        </p:nvSpPr>
        <p:spPr>
          <a:xfrm>
            <a:off x="1628700" y="3594097"/>
            <a:ext cx="2677685" cy="442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5763" lvl="2" indent="-191921">
              <a:lnSpc>
                <a:spcPts val="1840"/>
              </a:lnSpc>
              <a:spcBef>
                <a:spcPct val="0"/>
              </a:spcBef>
              <a:buFont typeface="Arial"/>
              <a:buChar char="⚬"/>
            </a:pPr>
            <a:r>
              <a:rPr lang="en-US" sz="133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Modularity</a:t>
            </a:r>
          </a:p>
          <a:p>
            <a:pPr marL="287882" lvl="1" indent="-143941">
              <a:lnSpc>
                <a:spcPts val="1840"/>
              </a:lnSpc>
              <a:spcBef>
                <a:spcPct val="0"/>
              </a:spcBef>
              <a:buFont typeface="Arial"/>
              <a:buChar char="•"/>
            </a:pPr>
            <a:r>
              <a:rPr lang="en-US" sz="133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Plug and play features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714795" y="1961705"/>
            <a:ext cx="3532301" cy="442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7882" lvl="1" indent="-143941">
              <a:lnSpc>
                <a:spcPts val="1840"/>
              </a:lnSpc>
              <a:spcBef>
                <a:spcPct val="0"/>
              </a:spcBef>
              <a:buFont typeface="Arial"/>
              <a:buChar char="•"/>
            </a:pPr>
            <a:r>
              <a:rPr lang="en-US" sz="133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Cooperation</a:t>
            </a:r>
          </a:p>
          <a:p>
            <a:pPr>
              <a:lnSpc>
                <a:spcPts val="1840"/>
              </a:lnSpc>
              <a:spcBef>
                <a:spcPct val="0"/>
              </a:spcBef>
            </a:pPr>
            <a:r>
              <a:rPr lang="en-US" sz="133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Multiple users in one session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386237" y="2793046"/>
            <a:ext cx="4178308" cy="442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7882" lvl="1" indent="-143941">
              <a:lnSpc>
                <a:spcPts val="1840"/>
              </a:lnSpc>
              <a:spcBef>
                <a:spcPct val="0"/>
              </a:spcBef>
              <a:buFont typeface="Arial"/>
              <a:buChar char="•"/>
            </a:pPr>
            <a:r>
              <a:rPr lang="en-US" sz="133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Multiplatform</a:t>
            </a:r>
          </a:p>
          <a:p>
            <a:pPr>
              <a:lnSpc>
                <a:spcPts val="1840"/>
              </a:lnSpc>
              <a:spcBef>
                <a:spcPct val="0"/>
              </a:spcBef>
            </a:pPr>
            <a:r>
              <a:rPr lang="en-US" sz="133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one session on multiple device types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26412" y="2656188"/>
            <a:ext cx="5494277" cy="720946"/>
            <a:chOff x="0" y="0"/>
            <a:chExt cx="4248742" cy="55751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4248742" cy="557510"/>
            </a:xfrm>
            <a:custGeom>
              <a:avLst/>
              <a:gdLst/>
              <a:ahLst/>
              <a:cxnLst/>
              <a:rect l="l" t="t" r="r" b="b"/>
              <a:pathLst>
                <a:path w="4248742" h="557510">
                  <a:moveTo>
                    <a:pt x="21606" y="0"/>
                  </a:moveTo>
                  <a:lnTo>
                    <a:pt x="4227136" y="0"/>
                  </a:lnTo>
                  <a:cubicBezTo>
                    <a:pt x="4239069" y="0"/>
                    <a:pt x="4248742" y="9673"/>
                    <a:pt x="4248742" y="21606"/>
                  </a:cubicBezTo>
                  <a:lnTo>
                    <a:pt x="4248742" y="535904"/>
                  </a:lnTo>
                  <a:cubicBezTo>
                    <a:pt x="4248742" y="547837"/>
                    <a:pt x="4239069" y="557510"/>
                    <a:pt x="4227136" y="557510"/>
                  </a:cubicBezTo>
                  <a:lnTo>
                    <a:pt x="21606" y="557510"/>
                  </a:lnTo>
                  <a:cubicBezTo>
                    <a:pt x="9673" y="557510"/>
                    <a:pt x="0" y="547837"/>
                    <a:pt x="0" y="535904"/>
                  </a:cubicBezTo>
                  <a:lnTo>
                    <a:pt x="0" y="21606"/>
                  </a:lnTo>
                  <a:cubicBezTo>
                    <a:pt x="0" y="9673"/>
                    <a:pt x="9673" y="0"/>
                    <a:pt x="21606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47625"/>
              <a:ext cx="4248742" cy="605135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24" name="Freeform 24"/>
          <p:cNvSpPr/>
          <p:nvPr/>
        </p:nvSpPr>
        <p:spPr>
          <a:xfrm>
            <a:off x="689344" y="2793590"/>
            <a:ext cx="477796" cy="446142"/>
          </a:xfrm>
          <a:custGeom>
            <a:avLst/>
            <a:gdLst/>
            <a:ahLst/>
            <a:cxnLst/>
            <a:rect l="l" t="t" r="r" b="b"/>
            <a:pathLst>
              <a:path w="716694" h="669213">
                <a:moveTo>
                  <a:pt x="0" y="0"/>
                </a:moveTo>
                <a:lnTo>
                  <a:pt x="716694" y="0"/>
                </a:lnTo>
                <a:lnTo>
                  <a:pt x="716694" y="669213"/>
                </a:lnTo>
                <a:lnTo>
                  <a:pt x="0" y="6692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25" name="TextBox 25"/>
          <p:cNvSpPr txBox="1"/>
          <p:nvPr/>
        </p:nvSpPr>
        <p:spPr>
          <a:xfrm>
            <a:off x="1632321" y="2777901"/>
            <a:ext cx="2841133" cy="442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7882" lvl="1" indent="-143941">
              <a:lnSpc>
                <a:spcPts val="1840"/>
              </a:lnSpc>
              <a:buFont typeface="Arial"/>
              <a:buChar char="•"/>
            </a:pPr>
            <a:r>
              <a:rPr lang="en-US" sz="133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Multiplatform solution </a:t>
            </a:r>
          </a:p>
          <a:p>
            <a:pPr>
              <a:lnSpc>
                <a:spcPts val="1840"/>
              </a:lnSpc>
              <a:spcBef>
                <a:spcPct val="0"/>
              </a:spcBef>
            </a:pPr>
            <a:r>
              <a:rPr lang="en-US" sz="133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HMD (VR), mobile, desktop</a:t>
            </a:r>
          </a:p>
        </p:txBody>
      </p:sp>
      <p:grpSp>
        <p:nvGrpSpPr>
          <p:cNvPr id="26" name="Group 26"/>
          <p:cNvGrpSpPr/>
          <p:nvPr/>
        </p:nvGrpSpPr>
        <p:grpSpPr>
          <a:xfrm>
            <a:off x="6215418" y="1839992"/>
            <a:ext cx="5484755" cy="720946"/>
            <a:chOff x="0" y="0"/>
            <a:chExt cx="4241378" cy="55751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241378" cy="557510"/>
            </a:xfrm>
            <a:custGeom>
              <a:avLst/>
              <a:gdLst/>
              <a:ahLst/>
              <a:cxnLst/>
              <a:rect l="l" t="t" r="r" b="b"/>
              <a:pathLst>
                <a:path w="4241378" h="557510">
                  <a:moveTo>
                    <a:pt x="21644" y="0"/>
                  </a:moveTo>
                  <a:lnTo>
                    <a:pt x="4219735" y="0"/>
                  </a:lnTo>
                  <a:cubicBezTo>
                    <a:pt x="4225475" y="0"/>
                    <a:pt x="4230980" y="2280"/>
                    <a:pt x="4235039" y="6339"/>
                  </a:cubicBezTo>
                  <a:cubicBezTo>
                    <a:pt x="4239098" y="10398"/>
                    <a:pt x="4241378" y="15903"/>
                    <a:pt x="4241378" y="21644"/>
                  </a:cubicBezTo>
                  <a:lnTo>
                    <a:pt x="4241378" y="535866"/>
                  </a:lnTo>
                  <a:cubicBezTo>
                    <a:pt x="4241378" y="547820"/>
                    <a:pt x="4231688" y="557510"/>
                    <a:pt x="4219735" y="557510"/>
                  </a:cubicBezTo>
                  <a:lnTo>
                    <a:pt x="21644" y="557510"/>
                  </a:lnTo>
                  <a:cubicBezTo>
                    <a:pt x="9690" y="557510"/>
                    <a:pt x="0" y="547820"/>
                    <a:pt x="0" y="535866"/>
                  </a:cubicBezTo>
                  <a:lnTo>
                    <a:pt x="0" y="21644"/>
                  </a:lnTo>
                  <a:cubicBezTo>
                    <a:pt x="0" y="9690"/>
                    <a:pt x="9690" y="0"/>
                    <a:pt x="21644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4241378" cy="595610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2147"/>
                </a:lnSpc>
              </a:pPr>
              <a:endParaRPr sz="1200"/>
            </a:p>
          </p:txBody>
        </p:sp>
      </p:grpSp>
      <p:sp>
        <p:nvSpPr>
          <p:cNvPr id="29" name="Freeform 29"/>
          <p:cNvSpPr/>
          <p:nvPr/>
        </p:nvSpPr>
        <p:spPr>
          <a:xfrm>
            <a:off x="6460379" y="1984999"/>
            <a:ext cx="379759" cy="430932"/>
          </a:xfrm>
          <a:custGeom>
            <a:avLst/>
            <a:gdLst/>
            <a:ahLst/>
            <a:cxnLst/>
            <a:rect l="l" t="t" r="r" b="b"/>
            <a:pathLst>
              <a:path w="569639" h="646398">
                <a:moveTo>
                  <a:pt x="0" y="0"/>
                </a:moveTo>
                <a:lnTo>
                  <a:pt x="569638" y="0"/>
                </a:lnTo>
                <a:lnTo>
                  <a:pt x="569638" y="646399"/>
                </a:lnTo>
                <a:lnTo>
                  <a:pt x="0" y="6463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0" name="TextBox 30"/>
          <p:cNvSpPr txBox="1"/>
          <p:nvPr/>
        </p:nvSpPr>
        <p:spPr>
          <a:xfrm>
            <a:off x="7386238" y="2076005"/>
            <a:ext cx="2841133" cy="2120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87882" lvl="1" indent="-143941">
              <a:lnSpc>
                <a:spcPts val="1840"/>
              </a:lnSpc>
              <a:spcBef>
                <a:spcPct val="0"/>
              </a:spcBef>
              <a:buFont typeface="Arial"/>
              <a:buChar char="•"/>
            </a:pPr>
            <a:r>
              <a:rPr lang="en-US" sz="1333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XR - VR/AR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4494879" y="4648472"/>
            <a:ext cx="1894411" cy="697781"/>
            <a:chOff x="0" y="0"/>
            <a:chExt cx="1264778" cy="465864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1264778" cy="465864"/>
            </a:xfrm>
            <a:custGeom>
              <a:avLst/>
              <a:gdLst/>
              <a:ahLst/>
              <a:cxnLst/>
              <a:rect l="l" t="t" r="r" b="b"/>
              <a:pathLst>
                <a:path w="1264778" h="465864">
                  <a:moveTo>
                    <a:pt x="62663" y="0"/>
                  </a:moveTo>
                  <a:lnTo>
                    <a:pt x="1202115" y="0"/>
                  </a:lnTo>
                  <a:cubicBezTo>
                    <a:pt x="1236723" y="0"/>
                    <a:pt x="1264778" y="28055"/>
                    <a:pt x="1264778" y="62663"/>
                  </a:cubicBezTo>
                  <a:lnTo>
                    <a:pt x="1264778" y="403201"/>
                  </a:lnTo>
                  <a:cubicBezTo>
                    <a:pt x="1264778" y="437809"/>
                    <a:pt x="1236723" y="465864"/>
                    <a:pt x="1202115" y="465864"/>
                  </a:cubicBezTo>
                  <a:lnTo>
                    <a:pt x="62663" y="465864"/>
                  </a:lnTo>
                  <a:cubicBezTo>
                    <a:pt x="28055" y="465864"/>
                    <a:pt x="0" y="437809"/>
                    <a:pt x="0" y="403201"/>
                  </a:cubicBezTo>
                  <a:lnTo>
                    <a:pt x="0" y="62663"/>
                  </a:lnTo>
                  <a:cubicBezTo>
                    <a:pt x="0" y="28055"/>
                    <a:pt x="28055" y="0"/>
                    <a:pt x="62663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0" y="-47625"/>
              <a:ext cx="1264778" cy="513489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34" name="Freeform 34"/>
          <p:cNvSpPr/>
          <p:nvPr/>
        </p:nvSpPr>
        <p:spPr>
          <a:xfrm>
            <a:off x="5828208" y="4847101"/>
            <a:ext cx="394617" cy="291030"/>
          </a:xfrm>
          <a:custGeom>
            <a:avLst/>
            <a:gdLst/>
            <a:ahLst/>
            <a:cxnLst/>
            <a:rect l="l" t="t" r="r" b="b"/>
            <a:pathLst>
              <a:path w="591925" h="436545">
                <a:moveTo>
                  <a:pt x="0" y="0"/>
                </a:moveTo>
                <a:lnTo>
                  <a:pt x="591925" y="0"/>
                </a:lnTo>
                <a:lnTo>
                  <a:pt x="591925" y="436544"/>
                </a:lnTo>
                <a:lnTo>
                  <a:pt x="0" y="4365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5" name="TextBox 35"/>
          <p:cNvSpPr txBox="1"/>
          <p:nvPr/>
        </p:nvSpPr>
        <p:spPr>
          <a:xfrm>
            <a:off x="4710780" y="4860324"/>
            <a:ext cx="1002166" cy="221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7"/>
              </a:lnSpc>
              <a:spcBef>
                <a:spcPct val="0"/>
              </a:spcBef>
            </a:pPr>
            <a:r>
              <a:rPr lang="en-US" sz="133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Eye tracking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426411" y="4678326"/>
            <a:ext cx="1894411" cy="667927"/>
            <a:chOff x="0" y="0"/>
            <a:chExt cx="1264778" cy="445932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1264778" cy="445932"/>
            </a:xfrm>
            <a:custGeom>
              <a:avLst/>
              <a:gdLst/>
              <a:ahLst/>
              <a:cxnLst/>
              <a:rect l="l" t="t" r="r" b="b"/>
              <a:pathLst>
                <a:path w="1264778" h="445932">
                  <a:moveTo>
                    <a:pt x="62663" y="0"/>
                  </a:moveTo>
                  <a:lnTo>
                    <a:pt x="1202115" y="0"/>
                  </a:lnTo>
                  <a:cubicBezTo>
                    <a:pt x="1236723" y="0"/>
                    <a:pt x="1264778" y="28055"/>
                    <a:pt x="1264778" y="62663"/>
                  </a:cubicBezTo>
                  <a:lnTo>
                    <a:pt x="1264778" y="383269"/>
                  </a:lnTo>
                  <a:cubicBezTo>
                    <a:pt x="1264778" y="417877"/>
                    <a:pt x="1236723" y="445932"/>
                    <a:pt x="1202115" y="445932"/>
                  </a:cubicBezTo>
                  <a:lnTo>
                    <a:pt x="62663" y="445932"/>
                  </a:lnTo>
                  <a:cubicBezTo>
                    <a:pt x="28055" y="445932"/>
                    <a:pt x="0" y="417877"/>
                    <a:pt x="0" y="383269"/>
                  </a:cubicBezTo>
                  <a:lnTo>
                    <a:pt x="0" y="62663"/>
                  </a:lnTo>
                  <a:cubicBezTo>
                    <a:pt x="0" y="28055"/>
                    <a:pt x="28055" y="0"/>
                    <a:pt x="62663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0" y="-47625"/>
              <a:ext cx="1264778" cy="493557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39" name="Freeform 39"/>
          <p:cNvSpPr/>
          <p:nvPr/>
        </p:nvSpPr>
        <p:spPr>
          <a:xfrm>
            <a:off x="1801350" y="4841331"/>
            <a:ext cx="341919" cy="341919"/>
          </a:xfrm>
          <a:custGeom>
            <a:avLst/>
            <a:gdLst/>
            <a:ahLst/>
            <a:cxnLst/>
            <a:rect l="l" t="t" r="r" b="b"/>
            <a:pathLst>
              <a:path w="512879" h="512879">
                <a:moveTo>
                  <a:pt x="0" y="0"/>
                </a:moveTo>
                <a:lnTo>
                  <a:pt x="512879" y="0"/>
                </a:lnTo>
                <a:lnTo>
                  <a:pt x="512879" y="512879"/>
                </a:lnTo>
                <a:lnTo>
                  <a:pt x="0" y="5128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0" name="TextBox 40"/>
          <p:cNvSpPr txBox="1"/>
          <p:nvPr/>
        </p:nvSpPr>
        <p:spPr>
          <a:xfrm>
            <a:off x="709255" y="4879998"/>
            <a:ext cx="873099" cy="221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7"/>
              </a:lnSpc>
              <a:spcBef>
                <a:spcPct val="0"/>
              </a:spcBef>
            </a:pPr>
            <a:r>
              <a:rPr lang="en-US" sz="133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Logging </a:t>
            </a:r>
          </a:p>
        </p:txBody>
      </p:sp>
      <p:grpSp>
        <p:nvGrpSpPr>
          <p:cNvPr id="41" name="Group 41"/>
          <p:cNvGrpSpPr/>
          <p:nvPr/>
        </p:nvGrpSpPr>
        <p:grpSpPr>
          <a:xfrm>
            <a:off x="426411" y="5472076"/>
            <a:ext cx="1894411" cy="700124"/>
            <a:chOff x="0" y="0"/>
            <a:chExt cx="1264778" cy="467428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1264778" cy="467428"/>
            </a:xfrm>
            <a:custGeom>
              <a:avLst/>
              <a:gdLst/>
              <a:ahLst/>
              <a:cxnLst/>
              <a:rect l="l" t="t" r="r" b="b"/>
              <a:pathLst>
                <a:path w="1264778" h="467428">
                  <a:moveTo>
                    <a:pt x="62663" y="0"/>
                  </a:moveTo>
                  <a:lnTo>
                    <a:pt x="1202115" y="0"/>
                  </a:lnTo>
                  <a:cubicBezTo>
                    <a:pt x="1236723" y="0"/>
                    <a:pt x="1264778" y="28055"/>
                    <a:pt x="1264778" y="62663"/>
                  </a:cubicBezTo>
                  <a:lnTo>
                    <a:pt x="1264778" y="404765"/>
                  </a:lnTo>
                  <a:cubicBezTo>
                    <a:pt x="1264778" y="439373"/>
                    <a:pt x="1236723" y="467428"/>
                    <a:pt x="1202115" y="467428"/>
                  </a:cubicBezTo>
                  <a:lnTo>
                    <a:pt x="62663" y="467428"/>
                  </a:lnTo>
                  <a:cubicBezTo>
                    <a:pt x="28055" y="467428"/>
                    <a:pt x="0" y="439373"/>
                    <a:pt x="0" y="404765"/>
                  </a:cubicBezTo>
                  <a:lnTo>
                    <a:pt x="0" y="62663"/>
                  </a:lnTo>
                  <a:cubicBezTo>
                    <a:pt x="0" y="28055"/>
                    <a:pt x="28055" y="0"/>
                    <a:pt x="62663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0" y="-57150"/>
              <a:ext cx="1264778" cy="524578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44" name="Freeform 44"/>
          <p:cNvSpPr/>
          <p:nvPr/>
        </p:nvSpPr>
        <p:spPr>
          <a:xfrm>
            <a:off x="1780040" y="5709436"/>
            <a:ext cx="363229" cy="276962"/>
          </a:xfrm>
          <a:custGeom>
            <a:avLst/>
            <a:gdLst/>
            <a:ahLst/>
            <a:cxnLst/>
            <a:rect l="l" t="t" r="r" b="b"/>
            <a:pathLst>
              <a:path w="544843" h="415443">
                <a:moveTo>
                  <a:pt x="0" y="0"/>
                </a:moveTo>
                <a:lnTo>
                  <a:pt x="544844" y="0"/>
                </a:lnTo>
                <a:lnTo>
                  <a:pt x="544844" y="415443"/>
                </a:lnTo>
                <a:lnTo>
                  <a:pt x="0" y="4154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45" name="TextBox 45"/>
          <p:cNvSpPr txBox="1"/>
          <p:nvPr/>
        </p:nvSpPr>
        <p:spPr>
          <a:xfrm>
            <a:off x="689344" y="5591800"/>
            <a:ext cx="1031609" cy="3926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610"/>
              </a:lnSpc>
              <a:spcBef>
                <a:spcPct val="0"/>
              </a:spcBef>
            </a:pPr>
            <a:r>
              <a:rPr lang="en-US" sz="1150">
                <a:solidFill>
                  <a:srgbClr val="FFFFFF"/>
                </a:solidFill>
                <a:latin typeface="Arimo"/>
                <a:ea typeface="Arimo"/>
                <a:cs typeface="Arimo"/>
                <a:sym typeface="Arimo"/>
              </a:rPr>
              <a:t>Comprehensive analytics</a:t>
            </a:r>
          </a:p>
        </p:txBody>
      </p:sp>
      <p:grpSp>
        <p:nvGrpSpPr>
          <p:cNvPr id="46" name="Group 46"/>
          <p:cNvGrpSpPr/>
          <p:nvPr/>
        </p:nvGrpSpPr>
        <p:grpSpPr>
          <a:xfrm>
            <a:off x="6496168" y="4642485"/>
            <a:ext cx="1894411" cy="697781"/>
            <a:chOff x="0" y="0"/>
            <a:chExt cx="1264778" cy="465864"/>
          </a:xfrm>
        </p:grpSpPr>
        <p:sp>
          <p:nvSpPr>
            <p:cNvPr id="47" name="Freeform 47"/>
            <p:cNvSpPr/>
            <p:nvPr/>
          </p:nvSpPr>
          <p:spPr>
            <a:xfrm>
              <a:off x="0" y="0"/>
              <a:ext cx="1264778" cy="465864"/>
            </a:xfrm>
            <a:custGeom>
              <a:avLst/>
              <a:gdLst/>
              <a:ahLst/>
              <a:cxnLst/>
              <a:rect l="l" t="t" r="r" b="b"/>
              <a:pathLst>
                <a:path w="1264778" h="465864">
                  <a:moveTo>
                    <a:pt x="62663" y="0"/>
                  </a:moveTo>
                  <a:lnTo>
                    <a:pt x="1202115" y="0"/>
                  </a:lnTo>
                  <a:cubicBezTo>
                    <a:pt x="1236723" y="0"/>
                    <a:pt x="1264778" y="28055"/>
                    <a:pt x="1264778" y="62663"/>
                  </a:cubicBezTo>
                  <a:lnTo>
                    <a:pt x="1264778" y="403201"/>
                  </a:lnTo>
                  <a:cubicBezTo>
                    <a:pt x="1264778" y="437809"/>
                    <a:pt x="1236723" y="465864"/>
                    <a:pt x="1202115" y="465864"/>
                  </a:cubicBezTo>
                  <a:lnTo>
                    <a:pt x="62663" y="465864"/>
                  </a:lnTo>
                  <a:cubicBezTo>
                    <a:pt x="28055" y="465864"/>
                    <a:pt x="0" y="437809"/>
                    <a:pt x="0" y="403201"/>
                  </a:cubicBezTo>
                  <a:lnTo>
                    <a:pt x="0" y="62663"/>
                  </a:lnTo>
                  <a:cubicBezTo>
                    <a:pt x="0" y="28055"/>
                    <a:pt x="28055" y="0"/>
                    <a:pt x="62663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0" y="-47625"/>
              <a:ext cx="1264778" cy="513489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49" name="Freeform 49"/>
          <p:cNvSpPr/>
          <p:nvPr/>
        </p:nvSpPr>
        <p:spPr>
          <a:xfrm>
            <a:off x="7876600" y="4827243"/>
            <a:ext cx="301593" cy="328265"/>
          </a:xfrm>
          <a:custGeom>
            <a:avLst/>
            <a:gdLst/>
            <a:ahLst/>
            <a:cxnLst/>
            <a:rect l="l" t="t" r="r" b="b"/>
            <a:pathLst>
              <a:path w="452389" h="492397">
                <a:moveTo>
                  <a:pt x="0" y="0"/>
                </a:moveTo>
                <a:lnTo>
                  <a:pt x="452389" y="0"/>
                </a:lnTo>
                <a:lnTo>
                  <a:pt x="452389" y="492397"/>
                </a:lnTo>
                <a:lnTo>
                  <a:pt x="0" y="49239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0" name="TextBox 50"/>
          <p:cNvSpPr txBox="1"/>
          <p:nvPr/>
        </p:nvSpPr>
        <p:spPr>
          <a:xfrm>
            <a:off x="6711944" y="4742849"/>
            <a:ext cx="840806" cy="465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7"/>
              </a:lnSpc>
              <a:spcBef>
                <a:spcPct val="0"/>
              </a:spcBef>
            </a:pPr>
            <a:r>
              <a:rPr lang="en-US" sz="133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Voice recording 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2460769" y="5471358"/>
            <a:ext cx="1894411" cy="697781"/>
            <a:chOff x="0" y="0"/>
            <a:chExt cx="1264778" cy="465864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1264778" cy="465864"/>
            </a:xfrm>
            <a:custGeom>
              <a:avLst/>
              <a:gdLst/>
              <a:ahLst/>
              <a:cxnLst/>
              <a:rect l="l" t="t" r="r" b="b"/>
              <a:pathLst>
                <a:path w="1264778" h="465864">
                  <a:moveTo>
                    <a:pt x="62663" y="0"/>
                  </a:moveTo>
                  <a:lnTo>
                    <a:pt x="1202115" y="0"/>
                  </a:lnTo>
                  <a:cubicBezTo>
                    <a:pt x="1236723" y="0"/>
                    <a:pt x="1264778" y="28055"/>
                    <a:pt x="1264778" y="62663"/>
                  </a:cubicBezTo>
                  <a:lnTo>
                    <a:pt x="1264778" y="403201"/>
                  </a:lnTo>
                  <a:cubicBezTo>
                    <a:pt x="1264778" y="437809"/>
                    <a:pt x="1236723" y="465864"/>
                    <a:pt x="1202115" y="465864"/>
                  </a:cubicBezTo>
                  <a:lnTo>
                    <a:pt x="62663" y="465864"/>
                  </a:lnTo>
                  <a:cubicBezTo>
                    <a:pt x="28055" y="465864"/>
                    <a:pt x="0" y="437809"/>
                    <a:pt x="0" y="403201"/>
                  </a:cubicBezTo>
                  <a:lnTo>
                    <a:pt x="0" y="62663"/>
                  </a:lnTo>
                  <a:cubicBezTo>
                    <a:pt x="0" y="28055"/>
                    <a:pt x="28055" y="0"/>
                    <a:pt x="62663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0" y="-47625"/>
              <a:ext cx="1264778" cy="513489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54" name="TextBox 54"/>
          <p:cNvSpPr txBox="1"/>
          <p:nvPr/>
        </p:nvSpPr>
        <p:spPr>
          <a:xfrm>
            <a:off x="2686520" y="5552386"/>
            <a:ext cx="840806" cy="465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3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Location recording</a:t>
            </a:r>
          </a:p>
        </p:txBody>
      </p:sp>
      <p:grpSp>
        <p:nvGrpSpPr>
          <p:cNvPr id="55" name="Group 55"/>
          <p:cNvGrpSpPr/>
          <p:nvPr/>
        </p:nvGrpSpPr>
        <p:grpSpPr>
          <a:xfrm>
            <a:off x="4494879" y="5471358"/>
            <a:ext cx="1894411" cy="697781"/>
            <a:chOff x="0" y="0"/>
            <a:chExt cx="1264778" cy="465864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1264778" cy="465864"/>
            </a:xfrm>
            <a:custGeom>
              <a:avLst/>
              <a:gdLst/>
              <a:ahLst/>
              <a:cxnLst/>
              <a:rect l="l" t="t" r="r" b="b"/>
              <a:pathLst>
                <a:path w="1264778" h="465864">
                  <a:moveTo>
                    <a:pt x="62663" y="0"/>
                  </a:moveTo>
                  <a:lnTo>
                    <a:pt x="1202115" y="0"/>
                  </a:lnTo>
                  <a:cubicBezTo>
                    <a:pt x="1236723" y="0"/>
                    <a:pt x="1264778" y="28055"/>
                    <a:pt x="1264778" y="62663"/>
                  </a:cubicBezTo>
                  <a:lnTo>
                    <a:pt x="1264778" y="403201"/>
                  </a:lnTo>
                  <a:cubicBezTo>
                    <a:pt x="1264778" y="437809"/>
                    <a:pt x="1236723" y="465864"/>
                    <a:pt x="1202115" y="465864"/>
                  </a:cubicBezTo>
                  <a:lnTo>
                    <a:pt x="62663" y="465864"/>
                  </a:lnTo>
                  <a:cubicBezTo>
                    <a:pt x="28055" y="465864"/>
                    <a:pt x="0" y="437809"/>
                    <a:pt x="0" y="403201"/>
                  </a:cubicBezTo>
                  <a:lnTo>
                    <a:pt x="0" y="62663"/>
                  </a:lnTo>
                  <a:cubicBezTo>
                    <a:pt x="0" y="28055"/>
                    <a:pt x="28055" y="0"/>
                    <a:pt x="62663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47625"/>
              <a:ext cx="1264778" cy="513489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58" name="Freeform 58"/>
          <p:cNvSpPr/>
          <p:nvPr/>
        </p:nvSpPr>
        <p:spPr>
          <a:xfrm>
            <a:off x="5918988" y="5608024"/>
            <a:ext cx="213057" cy="418786"/>
          </a:xfrm>
          <a:custGeom>
            <a:avLst/>
            <a:gdLst/>
            <a:ahLst/>
            <a:cxnLst/>
            <a:rect l="l" t="t" r="r" b="b"/>
            <a:pathLst>
              <a:path w="319586" h="628179">
                <a:moveTo>
                  <a:pt x="0" y="0"/>
                </a:moveTo>
                <a:lnTo>
                  <a:pt x="319586" y="0"/>
                </a:lnTo>
                <a:lnTo>
                  <a:pt x="319586" y="628178"/>
                </a:lnTo>
                <a:lnTo>
                  <a:pt x="0" y="62817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9" name="TextBox 59"/>
          <p:cNvSpPr txBox="1"/>
          <p:nvPr/>
        </p:nvSpPr>
        <p:spPr>
          <a:xfrm>
            <a:off x="4786205" y="5715625"/>
            <a:ext cx="591708" cy="221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7"/>
              </a:lnSpc>
              <a:spcBef>
                <a:spcPct val="0"/>
              </a:spcBef>
            </a:pPr>
            <a:r>
              <a:rPr lang="en-US" sz="133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Avatars</a:t>
            </a:r>
          </a:p>
        </p:txBody>
      </p:sp>
      <p:sp>
        <p:nvSpPr>
          <p:cNvPr id="60" name="Freeform 60"/>
          <p:cNvSpPr/>
          <p:nvPr/>
        </p:nvSpPr>
        <p:spPr>
          <a:xfrm>
            <a:off x="3753627" y="5653255"/>
            <a:ext cx="300080" cy="295204"/>
          </a:xfrm>
          <a:custGeom>
            <a:avLst/>
            <a:gdLst/>
            <a:ahLst/>
            <a:cxnLst/>
            <a:rect l="l" t="t" r="r" b="b"/>
            <a:pathLst>
              <a:path w="450120" h="442806">
                <a:moveTo>
                  <a:pt x="0" y="0"/>
                </a:moveTo>
                <a:lnTo>
                  <a:pt x="450120" y="0"/>
                </a:lnTo>
                <a:lnTo>
                  <a:pt x="450120" y="442806"/>
                </a:lnTo>
                <a:lnTo>
                  <a:pt x="0" y="4428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61" name="Group 61"/>
          <p:cNvGrpSpPr/>
          <p:nvPr/>
        </p:nvGrpSpPr>
        <p:grpSpPr>
          <a:xfrm>
            <a:off x="8506169" y="5475781"/>
            <a:ext cx="1894411" cy="683272"/>
            <a:chOff x="0" y="0"/>
            <a:chExt cx="1481689" cy="534412"/>
          </a:xfrm>
        </p:grpSpPr>
        <p:sp>
          <p:nvSpPr>
            <p:cNvPr id="62" name="Freeform 62"/>
            <p:cNvSpPr/>
            <p:nvPr/>
          </p:nvSpPr>
          <p:spPr>
            <a:xfrm>
              <a:off x="0" y="0"/>
              <a:ext cx="1481689" cy="534412"/>
            </a:xfrm>
            <a:custGeom>
              <a:avLst/>
              <a:gdLst/>
              <a:ahLst/>
              <a:cxnLst/>
              <a:rect l="l" t="t" r="r" b="b"/>
              <a:pathLst>
                <a:path w="1481689" h="534412">
                  <a:moveTo>
                    <a:pt x="62663" y="0"/>
                  </a:moveTo>
                  <a:lnTo>
                    <a:pt x="1419026" y="0"/>
                  </a:lnTo>
                  <a:cubicBezTo>
                    <a:pt x="1435645" y="0"/>
                    <a:pt x="1451583" y="6602"/>
                    <a:pt x="1463335" y="18354"/>
                  </a:cubicBezTo>
                  <a:cubicBezTo>
                    <a:pt x="1475087" y="30105"/>
                    <a:pt x="1481689" y="46044"/>
                    <a:pt x="1481689" y="62663"/>
                  </a:cubicBezTo>
                  <a:lnTo>
                    <a:pt x="1481689" y="471749"/>
                  </a:lnTo>
                  <a:cubicBezTo>
                    <a:pt x="1481689" y="506357"/>
                    <a:pt x="1453633" y="534412"/>
                    <a:pt x="1419026" y="534412"/>
                  </a:cubicBezTo>
                  <a:lnTo>
                    <a:pt x="62663" y="534412"/>
                  </a:lnTo>
                  <a:cubicBezTo>
                    <a:pt x="46044" y="534412"/>
                    <a:pt x="30105" y="527810"/>
                    <a:pt x="18354" y="516059"/>
                  </a:cubicBezTo>
                  <a:cubicBezTo>
                    <a:pt x="6602" y="504307"/>
                    <a:pt x="0" y="488369"/>
                    <a:pt x="0" y="471749"/>
                  </a:cubicBezTo>
                  <a:lnTo>
                    <a:pt x="0" y="62663"/>
                  </a:lnTo>
                  <a:cubicBezTo>
                    <a:pt x="0" y="28055"/>
                    <a:pt x="28055" y="0"/>
                    <a:pt x="62663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0" y="-57150"/>
              <a:ext cx="1481689" cy="591562"/>
            </a:xfrm>
            <a:prstGeom prst="rect">
              <a:avLst/>
            </a:prstGeom>
          </p:spPr>
          <p:txBody>
            <a:bodyPr lIns="12883" tIns="12883" rIns="12883" bIns="12883" rtlCol="0" anchor="ctr"/>
            <a:lstStyle/>
            <a:p>
              <a:pPr algn="ctr">
                <a:lnSpc>
                  <a:spcPts val="2240"/>
                </a:lnSpc>
              </a:pPr>
              <a:endParaRPr sz="1200"/>
            </a:p>
          </p:txBody>
        </p:sp>
      </p:grpSp>
      <p:sp>
        <p:nvSpPr>
          <p:cNvPr id="64" name="TextBox 64"/>
          <p:cNvSpPr txBox="1"/>
          <p:nvPr/>
        </p:nvSpPr>
        <p:spPr>
          <a:xfrm>
            <a:off x="8708079" y="5672679"/>
            <a:ext cx="699299" cy="269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17"/>
              </a:lnSpc>
              <a:spcBef>
                <a:spcPct val="0"/>
              </a:spcBef>
            </a:pPr>
            <a:r>
              <a:rPr lang="en-US" sz="1655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...</a:t>
            </a:r>
          </a:p>
        </p:txBody>
      </p:sp>
      <p:grpSp>
        <p:nvGrpSpPr>
          <p:cNvPr id="65" name="Group 65"/>
          <p:cNvGrpSpPr/>
          <p:nvPr/>
        </p:nvGrpSpPr>
        <p:grpSpPr>
          <a:xfrm>
            <a:off x="2416319" y="4642485"/>
            <a:ext cx="1894411" cy="697781"/>
            <a:chOff x="0" y="0"/>
            <a:chExt cx="1264778" cy="465864"/>
          </a:xfrm>
        </p:grpSpPr>
        <p:sp>
          <p:nvSpPr>
            <p:cNvPr id="66" name="Freeform 66"/>
            <p:cNvSpPr/>
            <p:nvPr/>
          </p:nvSpPr>
          <p:spPr>
            <a:xfrm>
              <a:off x="0" y="0"/>
              <a:ext cx="1264778" cy="465864"/>
            </a:xfrm>
            <a:custGeom>
              <a:avLst/>
              <a:gdLst/>
              <a:ahLst/>
              <a:cxnLst/>
              <a:rect l="l" t="t" r="r" b="b"/>
              <a:pathLst>
                <a:path w="1264778" h="465864">
                  <a:moveTo>
                    <a:pt x="62663" y="0"/>
                  </a:moveTo>
                  <a:lnTo>
                    <a:pt x="1202115" y="0"/>
                  </a:lnTo>
                  <a:cubicBezTo>
                    <a:pt x="1236723" y="0"/>
                    <a:pt x="1264778" y="28055"/>
                    <a:pt x="1264778" y="62663"/>
                  </a:cubicBezTo>
                  <a:lnTo>
                    <a:pt x="1264778" y="403201"/>
                  </a:lnTo>
                  <a:cubicBezTo>
                    <a:pt x="1264778" y="437809"/>
                    <a:pt x="1236723" y="465864"/>
                    <a:pt x="1202115" y="465864"/>
                  </a:cubicBezTo>
                  <a:lnTo>
                    <a:pt x="62663" y="465864"/>
                  </a:lnTo>
                  <a:cubicBezTo>
                    <a:pt x="28055" y="465864"/>
                    <a:pt x="0" y="437809"/>
                    <a:pt x="0" y="403201"/>
                  </a:cubicBezTo>
                  <a:lnTo>
                    <a:pt x="0" y="62663"/>
                  </a:lnTo>
                  <a:cubicBezTo>
                    <a:pt x="0" y="28055"/>
                    <a:pt x="28055" y="0"/>
                    <a:pt x="62663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0" y="-47625"/>
              <a:ext cx="1264778" cy="513489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68" name="TextBox 68"/>
          <p:cNvSpPr txBox="1"/>
          <p:nvPr/>
        </p:nvSpPr>
        <p:spPr>
          <a:xfrm>
            <a:off x="2686520" y="4754896"/>
            <a:ext cx="820853" cy="465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7"/>
              </a:lnSpc>
            </a:pPr>
            <a:r>
              <a:rPr lang="en-US" sz="133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Remote database</a:t>
            </a:r>
          </a:p>
        </p:txBody>
      </p:sp>
      <p:sp>
        <p:nvSpPr>
          <p:cNvPr id="69" name="Freeform 69"/>
          <p:cNvSpPr/>
          <p:nvPr/>
        </p:nvSpPr>
        <p:spPr>
          <a:xfrm>
            <a:off x="3758531" y="4827646"/>
            <a:ext cx="295176" cy="354034"/>
          </a:xfrm>
          <a:custGeom>
            <a:avLst/>
            <a:gdLst/>
            <a:ahLst/>
            <a:cxnLst/>
            <a:rect l="l" t="t" r="r" b="b"/>
            <a:pathLst>
              <a:path w="442764" h="531051">
                <a:moveTo>
                  <a:pt x="0" y="0"/>
                </a:moveTo>
                <a:lnTo>
                  <a:pt x="442764" y="0"/>
                </a:lnTo>
                <a:lnTo>
                  <a:pt x="442764" y="531051"/>
                </a:lnTo>
                <a:lnTo>
                  <a:pt x="0" y="5310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70" name="Freeform 70"/>
          <p:cNvSpPr/>
          <p:nvPr/>
        </p:nvSpPr>
        <p:spPr>
          <a:xfrm>
            <a:off x="9844565" y="5667260"/>
            <a:ext cx="207216" cy="300313"/>
          </a:xfrm>
          <a:custGeom>
            <a:avLst/>
            <a:gdLst/>
            <a:ahLst/>
            <a:cxnLst/>
            <a:rect l="l" t="t" r="r" b="b"/>
            <a:pathLst>
              <a:path w="310824" h="450470">
                <a:moveTo>
                  <a:pt x="0" y="0"/>
                </a:moveTo>
                <a:lnTo>
                  <a:pt x="310825" y="0"/>
                </a:lnTo>
                <a:lnTo>
                  <a:pt x="310825" y="450470"/>
                </a:lnTo>
                <a:lnTo>
                  <a:pt x="0" y="4504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71" name="Group 71"/>
          <p:cNvGrpSpPr/>
          <p:nvPr/>
        </p:nvGrpSpPr>
        <p:grpSpPr>
          <a:xfrm>
            <a:off x="6496168" y="5479331"/>
            <a:ext cx="1894411" cy="690527"/>
            <a:chOff x="0" y="0"/>
            <a:chExt cx="1264778" cy="461021"/>
          </a:xfrm>
        </p:grpSpPr>
        <p:sp>
          <p:nvSpPr>
            <p:cNvPr id="72" name="Freeform 72"/>
            <p:cNvSpPr/>
            <p:nvPr/>
          </p:nvSpPr>
          <p:spPr>
            <a:xfrm>
              <a:off x="0" y="0"/>
              <a:ext cx="1264778" cy="461021"/>
            </a:xfrm>
            <a:custGeom>
              <a:avLst/>
              <a:gdLst/>
              <a:ahLst/>
              <a:cxnLst/>
              <a:rect l="l" t="t" r="r" b="b"/>
              <a:pathLst>
                <a:path w="1264778" h="461021">
                  <a:moveTo>
                    <a:pt x="62663" y="0"/>
                  </a:moveTo>
                  <a:lnTo>
                    <a:pt x="1202115" y="0"/>
                  </a:lnTo>
                  <a:cubicBezTo>
                    <a:pt x="1236723" y="0"/>
                    <a:pt x="1264778" y="28055"/>
                    <a:pt x="1264778" y="62663"/>
                  </a:cubicBezTo>
                  <a:lnTo>
                    <a:pt x="1264778" y="398358"/>
                  </a:lnTo>
                  <a:cubicBezTo>
                    <a:pt x="1264778" y="432966"/>
                    <a:pt x="1236723" y="461021"/>
                    <a:pt x="1202115" y="461021"/>
                  </a:cubicBezTo>
                  <a:lnTo>
                    <a:pt x="62663" y="461021"/>
                  </a:lnTo>
                  <a:cubicBezTo>
                    <a:pt x="28055" y="461021"/>
                    <a:pt x="0" y="432966"/>
                    <a:pt x="0" y="398358"/>
                  </a:cubicBezTo>
                  <a:lnTo>
                    <a:pt x="0" y="62663"/>
                  </a:lnTo>
                  <a:cubicBezTo>
                    <a:pt x="0" y="28055"/>
                    <a:pt x="28055" y="0"/>
                    <a:pt x="62663" y="0"/>
                  </a:cubicBezTo>
                  <a:close/>
                </a:path>
              </a:pathLst>
            </a:custGeom>
            <a:solidFill>
              <a:srgbClr val="19447A"/>
            </a:solidFill>
            <a:ln w="19050" cap="rnd">
              <a:solidFill>
                <a:srgbClr val="19447A"/>
              </a:solidFill>
              <a:prstDash val="solid"/>
              <a:round/>
            </a:ln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0" y="-47625"/>
              <a:ext cx="1264778" cy="508646"/>
            </a:xfrm>
            <a:prstGeom prst="rect">
              <a:avLst/>
            </a:prstGeom>
          </p:spPr>
          <p:txBody>
            <a:bodyPr lIns="15093" tIns="15093" rIns="15093" bIns="15093" rtlCol="0" anchor="ctr"/>
            <a:lstStyle/>
            <a:p>
              <a:pPr algn="ctr">
                <a:lnSpc>
                  <a:spcPts val="1867"/>
                </a:lnSpc>
              </a:pPr>
              <a:endParaRPr sz="1200"/>
            </a:p>
          </p:txBody>
        </p:sp>
      </p:grpSp>
      <p:sp>
        <p:nvSpPr>
          <p:cNvPr id="74" name="TextBox 74"/>
          <p:cNvSpPr txBox="1"/>
          <p:nvPr/>
        </p:nvSpPr>
        <p:spPr>
          <a:xfrm>
            <a:off x="6795691" y="5579695"/>
            <a:ext cx="955327" cy="2216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867"/>
              </a:lnSpc>
              <a:spcBef>
                <a:spcPct val="0"/>
              </a:spcBef>
            </a:pPr>
            <a:r>
              <a:rPr lang="en-US" sz="133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3D playback </a:t>
            </a:r>
          </a:p>
        </p:txBody>
      </p:sp>
      <p:sp>
        <p:nvSpPr>
          <p:cNvPr id="75" name="Freeform 75"/>
          <p:cNvSpPr/>
          <p:nvPr/>
        </p:nvSpPr>
        <p:spPr>
          <a:xfrm>
            <a:off x="7863287" y="5679301"/>
            <a:ext cx="328218" cy="300320"/>
          </a:xfrm>
          <a:custGeom>
            <a:avLst/>
            <a:gdLst/>
            <a:ahLst/>
            <a:cxnLst/>
            <a:rect l="l" t="t" r="r" b="b"/>
            <a:pathLst>
              <a:path w="492327" h="450480">
                <a:moveTo>
                  <a:pt x="0" y="0"/>
                </a:moveTo>
                <a:lnTo>
                  <a:pt x="492327" y="0"/>
                </a:lnTo>
                <a:lnTo>
                  <a:pt x="492327" y="450480"/>
                </a:lnTo>
                <a:lnTo>
                  <a:pt x="0" y="4504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  <p:transition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3070" y="4762578"/>
            <a:ext cx="2742211" cy="489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75" lvl="1" indent="-151138">
              <a:lnSpc>
                <a:spcPts val="1960"/>
              </a:lnSpc>
              <a:buFont typeface="Arial"/>
              <a:buChar char="•"/>
            </a:pPr>
            <a:r>
              <a:rPr lang="en-US" sz="1400" dirty="0">
                <a:latin typeface="Arimo"/>
                <a:ea typeface="Arimo"/>
                <a:cs typeface="Arimo"/>
                <a:sym typeface="Arimo"/>
              </a:rPr>
              <a:t>geographic app designed for military training purposes</a:t>
            </a:r>
          </a:p>
        </p:txBody>
      </p:sp>
      <p:pic>
        <p:nvPicPr>
          <p:cNvPr id="3" name="Picture 3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2874945" y="436126"/>
            <a:ext cx="5874490" cy="5874490"/>
          </a:xfrm>
          <a:prstGeom prst="rect">
            <a:avLst/>
          </a:prstGeom>
          <a:ln cap="sq">
            <a:noFill/>
            <a:prstDash val="solid"/>
          </a:ln>
        </p:spPr>
      </p:pic>
      <p:sp>
        <p:nvSpPr>
          <p:cNvPr id="4" name="TextBox 4"/>
          <p:cNvSpPr txBox="1"/>
          <p:nvPr/>
        </p:nvSpPr>
        <p:spPr>
          <a:xfrm>
            <a:off x="700355" y="692150"/>
            <a:ext cx="4864827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23"/>
              </a:lnSpc>
              <a:spcBef>
                <a:spcPct val="0"/>
              </a:spcBef>
            </a:pPr>
            <a:r>
              <a:rPr lang="en-US" sz="3352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Demo</a:t>
            </a:r>
          </a:p>
        </p:txBody>
      </p:sp>
      <p:sp>
        <p:nvSpPr>
          <p:cNvPr id="5" name="AutoShape 5"/>
          <p:cNvSpPr/>
          <p:nvPr/>
        </p:nvSpPr>
        <p:spPr>
          <a:xfrm flipV="1">
            <a:off x="685822" y="1200150"/>
            <a:ext cx="4853305" cy="1270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6" name="AutoShape 6"/>
          <p:cNvSpPr/>
          <p:nvPr/>
        </p:nvSpPr>
        <p:spPr>
          <a:xfrm flipV="1">
            <a:off x="5546746" y="378604"/>
            <a:ext cx="0" cy="831706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7" name="AutoShape 7"/>
          <p:cNvSpPr/>
          <p:nvPr/>
        </p:nvSpPr>
        <p:spPr>
          <a:xfrm flipV="1">
            <a:off x="5543391" y="378604"/>
            <a:ext cx="6067584" cy="189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8" name="AutoShape 8"/>
          <p:cNvSpPr/>
          <p:nvPr/>
        </p:nvSpPr>
        <p:spPr>
          <a:xfrm flipV="1">
            <a:off x="11610975" y="378604"/>
            <a:ext cx="0" cy="5987641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3564030" y="692150"/>
            <a:ext cx="5874490" cy="5874490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700355" y="692150"/>
            <a:ext cx="4864827" cy="5129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23"/>
              </a:lnSpc>
              <a:spcBef>
                <a:spcPct val="0"/>
              </a:spcBef>
            </a:pPr>
            <a:r>
              <a:rPr lang="en-US" sz="3352" b="1">
                <a:solidFill>
                  <a:srgbClr val="FFFFFF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3 years ago...</a:t>
            </a:r>
          </a:p>
        </p:txBody>
      </p:sp>
      <p:sp>
        <p:nvSpPr>
          <p:cNvPr id="4" name="AutoShape 4"/>
          <p:cNvSpPr/>
          <p:nvPr/>
        </p:nvSpPr>
        <p:spPr>
          <a:xfrm flipV="1">
            <a:off x="685822" y="1200150"/>
            <a:ext cx="4853305" cy="12700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5" name="AutoShape 5"/>
          <p:cNvSpPr/>
          <p:nvPr/>
        </p:nvSpPr>
        <p:spPr>
          <a:xfrm flipV="1">
            <a:off x="5546746" y="378604"/>
            <a:ext cx="0" cy="831706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6" name="AutoShape 6"/>
          <p:cNvSpPr/>
          <p:nvPr/>
        </p:nvSpPr>
        <p:spPr>
          <a:xfrm flipV="1">
            <a:off x="5543391" y="378604"/>
            <a:ext cx="6067584" cy="1894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7" name="AutoShape 7"/>
          <p:cNvSpPr/>
          <p:nvPr/>
        </p:nvSpPr>
        <p:spPr>
          <a:xfrm flipV="1">
            <a:off x="11610975" y="378604"/>
            <a:ext cx="0" cy="5987641"/>
          </a:xfrm>
          <a:prstGeom prst="line">
            <a:avLst/>
          </a:prstGeom>
          <a:ln w="28575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1200"/>
          </a:p>
        </p:txBody>
      </p:sp>
      <p:sp>
        <p:nvSpPr>
          <p:cNvPr id="8" name="TextBox 8"/>
          <p:cNvSpPr txBox="1"/>
          <p:nvPr/>
        </p:nvSpPr>
        <p:spPr>
          <a:xfrm>
            <a:off x="158489" y="3542151"/>
            <a:ext cx="3096745" cy="1002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75" lvl="1" indent="-151138">
              <a:lnSpc>
                <a:spcPts val="1960"/>
              </a:lnSpc>
              <a:buFont typeface="Arial"/>
              <a:buChar char="•"/>
            </a:pPr>
            <a:r>
              <a:rPr lang="en-US" sz="1400" dirty="0">
                <a:latin typeface="Proxima Nova"/>
                <a:ea typeface="Proxima Nova"/>
                <a:cs typeface="Proxima Nova"/>
                <a:sym typeface="Proxima Nova"/>
              </a:rPr>
              <a:t>Vila </a:t>
            </a:r>
            <a:r>
              <a:rPr lang="en-US" sz="1400" dirty="0" err="1">
                <a:latin typeface="Proxima Nova"/>
                <a:ea typeface="Proxima Nova"/>
                <a:cs typeface="Proxima Nova"/>
                <a:sym typeface="Proxima Nova"/>
              </a:rPr>
              <a:t>Stiassni</a:t>
            </a:r>
            <a:endParaRPr lang="en-US" sz="1400" dirty="0">
              <a:latin typeface="Proxima Nova"/>
              <a:ea typeface="Proxima Nova"/>
              <a:cs typeface="Proxima Nova"/>
              <a:sym typeface="Proxima Nova"/>
            </a:endParaRPr>
          </a:p>
          <a:p>
            <a:pPr marL="302275" lvl="1" indent="-151138">
              <a:lnSpc>
                <a:spcPts val="1960"/>
              </a:lnSpc>
              <a:buFont typeface="Arial"/>
              <a:buChar char="•"/>
            </a:pPr>
            <a:r>
              <a:rPr lang="en-US" sz="1400" dirty="0">
                <a:latin typeface="Proxima Nova"/>
                <a:ea typeface="Proxima Nova"/>
                <a:cs typeface="Proxima Nova"/>
                <a:sym typeface="Proxima Nova"/>
              </a:rPr>
              <a:t>realistic 3D model of a building in Brno</a:t>
            </a:r>
          </a:p>
          <a:p>
            <a:pPr marL="302275" lvl="1" indent="-151138">
              <a:lnSpc>
                <a:spcPts val="1960"/>
              </a:lnSpc>
              <a:buFont typeface="Arial"/>
              <a:buChar char="•"/>
            </a:pPr>
            <a:r>
              <a:rPr lang="en-US" sz="1400" dirty="0">
                <a:latin typeface="Proxima Nova"/>
                <a:ea typeface="Proxima Nova"/>
                <a:cs typeface="Proxima Nova"/>
                <a:sym typeface="Proxima Nova"/>
              </a:rPr>
              <a:t>noir style, story-based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>
            <a:extLst>
              <a:ext uri="{FF2B5EF4-FFF2-40B4-BE49-F238E27FC236}">
                <a16:creationId xmlns:a16="http://schemas.microsoft.com/office/drawing/2014/main" id="{09CCC677-57F3-F9FF-812D-9B83532F89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33333"/>
            </a:stretch>
          </a:blipFill>
        </p:spPr>
        <p:txBody>
          <a:bodyPr/>
          <a:lstStyle/>
          <a:p>
            <a:endParaRPr lang="sk-SK" dirty="0"/>
          </a:p>
        </p:txBody>
      </p:sp>
      <p:sp>
        <p:nvSpPr>
          <p:cNvPr id="2" name="Nadpis 1">
            <a:extLst>
              <a:ext uri="{FF2B5EF4-FFF2-40B4-BE49-F238E27FC236}">
                <a16:creationId xmlns:a16="http://schemas.microsoft.com/office/drawing/2014/main" id="{9548146E-22FA-04D3-89B1-D7B9E4FC7E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k-SK" sz="2400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FAKULTA ELEKTROTECHNIKY A INFORMATIKY STU V BRATISLAVE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49FA1318-3184-9AB8-9FD0-4E4AA5AFBFF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6000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FEI STU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2A45D776-E2CB-40EB-FB0A-5851FF1E24D7}"/>
              </a:ext>
            </a:extLst>
          </p:cNvPr>
          <p:cNvSpPr/>
          <p:nvPr/>
        </p:nvSpPr>
        <p:spPr>
          <a:xfrm>
            <a:off x="0" y="5892800"/>
            <a:ext cx="12192000" cy="965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DB113824-28D3-CF2B-2D84-5B2AD87C06DA}"/>
              </a:ext>
            </a:extLst>
          </p:cNvPr>
          <p:cNvSpPr>
            <a:spLocks noChangeAspect="1"/>
          </p:cNvSpPr>
          <p:nvPr/>
        </p:nvSpPr>
        <p:spPr>
          <a:xfrm>
            <a:off x="0" y="5883698"/>
            <a:ext cx="5004625" cy="1091918"/>
          </a:xfrm>
          <a:custGeom>
            <a:avLst/>
            <a:gdLst/>
            <a:ahLst/>
            <a:cxnLst/>
            <a:rect l="l" t="t" r="r" b="b"/>
            <a:pathLst>
              <a:path w="7315200" h="1596044">
                <a:moveTo>
                  <a:pt x="0" y="0"/>
                </a:moveTo>
                <a:lnTo>
                  <a:pt x="7315200" y="0"/>
                </a:lnTo>
                <a:lnTo>
                  <a:pt x="7315200" y="1596043"/>
                </a:lnTo>
                <a:lnTo>
                  <a:pt x="0" y="159604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11" name="Freeform 9">
            <a:extLst>
              <a:ext uri="{FF2B5EF4-FFF2-40B4-BE49-F238E27FC236}">
                <a16:creationId xmlns:a16="http://schemas.microsoft.com/office/drawing/2014/main" id="{9F769A1C-9EDB-61E7-FB1E-9007ACAC592C}"/>
              </a:ext>
            </a:extLst>
          </p:cNvPr>
          <p:cNvSpPr>
            <a:spLocks noChangeAspect="1"/>
          </p:cNvSpPr>
          <p:nvPr/>
        </p:nvSpPr>
        <p:spPr>
          <a:xfrm>
            <a:off x="8627500" y="5952903"/>
            <a:ext cx="3564500" cy="812031"/>
          </a:xfrm>
          <a:custGeom>
            <a:avLst/>
            <a:gdLst/>
            <a:ahLst/>
            <a:cxnLst/>
            <a:rect l="l" t="t" r="r" b="b"/>
            <a:pathLst>
              <a:path w="5702023" h="1298982">
                <a:moveTo>
                  <a:pt x="0" y="0"/>
                </a:moveTo>
                <a:lnTo>
                  <a:pt x="5702023" y="0"/>
                </a:lnTo>
                <a:lnTo>
                  <a:pt x="5702023" y="1298982"/>
                </a:lnTo>
                <a:lnTo>
                  <a:pt x="0" y="129898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30" name="Zástupný objekt pre číslo snímky 29">
            <a:extLst>
              <a:ext uri="{FF2B5EF4-FFF2-40B4-BE49-F238E27FC236}">
                <a16:creationId xmlns:a16="http://schemas.microsoft.com/office/drawing/2014/main" id="{0E3F6D98-0A44-DFAC-C160-1F5124F9A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t>20</a:t>
            </a:fld>
            <a:endParaRPr lang="sk-SK"/>
          </a:p>
        </p:txBody>
      </p:sp>
      <p:sp>
        <p:nvSpPr>
          <p:cNvPr id="45" name="BlokTextu 44">
            <a:extLst>
              <a:ext uri="{FF2B5EF4-FFF2-40B4-BE49-F238E27FC236}">
                <a16:creationId xmlns:a16="http://schemas.microsoft.com/office/drawing/2014/main" id="{7457EEF0-288F-5C86-D822-325CAD8E6270}"/>
              </a:ext>
            </a:extLst>
          </p:cNvPr>
          <p:cNvSpPr txBox="1"/>
          <p:nvPr/>
        </p:nvSpPr>
        <p:spPr>
          <a:xfrm>
            <a:off x="3162300" y="5335366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Ing. Juraj Nevřela, PhD.</a:t>
            </a:r>
          </a:p>
        </p:txBody>
      </p:sp>
      <p:sp>
        <p:nvSpPr>
          <p:cNvPr id="46" name="BlokTextu 45">
            <a:extLst>
              <a:ext uri="{FF2B5EF4-FFF2-40B4-BE49-F238E27FC236}">
                <a16:creationId xmlns:a16="http://schemas.microsoft.com/office/drawing/2014/main" id="{8011DF6A-BCEA-B86D-ACA0-4578B3BD083A}"/>
              </a:ext>
            </a:extLst>
          </p:cNvPr>
          <p:cNvSpPr txBox="1"/>
          <p:nvPr/>
        </p:nvSpPr>
        <p:spPr>
          <a:xfrm>
            <a:off x="-15074" y="-19396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i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3.9.2026</a:t>
            </a:r>
          </a:p>
        </p:txBody>
      </p:sp>
    </p:spTree>
    <p:extLst>
      <p:ext uri="{BB962C8B-B14F-4D97-AF65-F5344CB8AC3E}">
        <p14:creationId xmlns:p14="http://schemas.microsoft.com/office/powerpoint/2010/main" val="2554326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3803C426-CDBB-03A9-7661-542777D60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21</a:t>
            </a:fld>
            <a:endParaRPr lang="sk-SK" dirty="0"/>
          </a:p>
        </p:txBody>
      </p:sp>
      <p:sp>
        <p:nvSpPr>
          <p:cNvPr id="5" name="Freeform 2">
            <a:extLst>
              <a:ext uri="{FF2B5EF4-FFF2-40B4-BE49-F238E27FC236}">
                <a16:creationId xmlns:a16="http://schemas.microsoft.com/office/drawing/2014/main" id="{4BF7C1BD-12F7-BEB0-666D-37AD9AC8ABF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3333"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43969609-E7A7-7949-158C-022798228E8D}"/>
              </a:ext>
            </a:extLst>
          </p:cNvPr>
          <p:cNvSpPr txBox="1"/>
          <p:nvPr/>
        </p:nvSpPr>
        <p:spPr>
          <a:xfrm>
            <a:off x="8362083" y="2763951"/>
            <a:ext cx="3157211" cy="843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sz="3600" dirty="0">
                <a:solidFill>
                  <a:srgbClr val="FFFFFF"/>
                </a:solidFill>
              </a:rPr>
              <a:t>Študijné smery</a:t>
            </a:r>
          </a:p>
        </p:txBody>
      </p:sp>
      <p:sp>
        <p:nvSpPr>
          <p:cNvPr id="8" name="BlokTextu 7">
            <a:extLst>
              <a:ext uri="{FF2B5EF4-FFF2-40B4-BE49-F238E27FC236}">
                <a16:creationId xmlns:a16="http://schemas.microsoft.com/office/drawing/2014/main" id="{11F8362B-FBF0-E99D-C372-57DDDD4D9D8D}"/>
              </a:ext>
            </a:extLst>
          </p:cNvPr>
          <p:cNvSpPr txBox="1"/>
          <p:nvPr/>
        </p:nvSpPr>
        <p:spPr>
          <a:xfrm>
            <a:off x="2608506" y="4307180"/>
            <a:ext cx="6947800" cy="8434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sk-SK" sz="3600" dirty="0">
                <a:solidFill>
                  <a:srgbClr val="FFFFFF"/>
                </a:solidFill>
              </a:rPr>
              <a:t>Pracoviská a výskumné zamerania</a:t>
            </a:r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46B475FD-E3A6-B9AF-32ED-D2156B31F645}"/>
              </a:ext>
            </a:extLst>
          </p:cNvPr>
          <p:cNvSpPr txBox="1"/>
          <p:nvPr/>
        </p:nvSpPr>
        <p:spPr>
          <a:xfrm>
            <a:off x="838200" y="2919859"/>
            <a:ext cx="18694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3600" dirty="0">
                <a:solidFill>
                  <a:schemeClr val="bg1"/>
                </a:solidFill>
              </a:rPr>
              <a:t>Študenti</a:t>
            </a:r>
            <a:endParaRPr lang="sk-SK" sz="3200" dirty="0">
              <a:solidFill>
                <a:schemeClr val="bg1"/>
              </a:solidFill>
            </a:endParaRP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D064BFEA-94EC-1878-234F-5DC1F9BC0D47}"/>
              </a:ext>
            </a:extLst>
          </p:cNvPr>
          <p:cNvSpPr txBox="1"/>
          <p:nvPr/>
        </p:nvSpPr>
        <p:spPr>
          <a:xfrm>
            <a:off x="4336897" y="455231"/>
            <a:ext cx="34910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k-SK" sz="4800" b="1" dirty="0">
                <a:solidFill>
                  <a:srgbClr val="FFFFFF"/>
                </a:solidFill>
                <a:latin typeface="Popins"/>
              </a:rPr>
              <a:t>Predstavenie</a:t>
            </a:r>
          </a:p>
        </p:txBody>
      </p:sp>
      <p:sp>
        <p:nvSpPr>
          <p:cNvPr id="13" name="Freeform 10">
            <a:extLst>
              <a:ext uri="{FF2B5EF4-FFF2-40B4-BE49-F238E27FC236}">
                <a16:creationId xmlns:a16="http://schemas.microsoft.com/office/drawing/2014/main" id="{D007F79A-E05B-6D3C-01F4-4B4C265BDF27}"/>
              </a:ext>
            </a:extLst>
          </p:cNvPr>
          <p:cNvSpPr>
            <a:spLocks noChangeAspect="1"/>
          </p:cNvSpPr>
          <p:nvPr/>
        </p:nvSpPr>
        <p:spPr>
          <a:xfrm>
            <a:off x="4164146" y="1168295"/>
            <a:ext cx="3863708" cy="1802291"/>
          </a:xfrm>
          <a:custGeom>
            <a:avLst/>
            <a:gdLst/>
            <a:ahLst/>
            <a:cxnLst/>
            <a:rect l="l" t="t" r="r" b="b"/>
            <a:pathLst>
              <a:path w="2896762" h="1063902">
                <a:moveTo>
                  <a:pt x="0" y="0"/>
                </a:moveTo>
                <a:lnTo>
                  <a:pt x="2896762" y="0"/>
                </a:lnTo>
                <a:lnTo>
                  <a:pt x="2896762" y="1063902"/>
                </a:lnTo>
                <a:lnTo>
                  <a:pt x="0" y="10639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692" r="-39318"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20" name="Skupina 19">
            <a:extLst>
              <a:ext uri="{FF2B5EF4-FFF2-40B4-BE49-F238E27FC236}">
                <a16:creationId xmlns:a16="http://schemas.microsoft.com/office/drawing/2014/main" id="{E834CA81-ACDF-4840-FEAE-FCBAE9D3934E}"/>
              </a:ext>
            </a:extLst>
          </p:cNvPr>
          <p:cNvGrpSpPr/>
          <p:nvPr/>
        </p:nvGrpSpPr>
        <p:grpSpPr>
          <a:xfrm>
            <a:off x="-8839202" y="-93914"/>
            <a:ext cx="4634325" cy="6961016"/>
            <a:chOff x="-2" y="-93914"/>
            <a:chExt cx="4634325" cy="6961016"/>
          </a:xfrm>
        </p:grpSpPr>
        <p:grpSp>
          <p:nvGrpSpPr>
            <p:cNvPr id="21" name="Skupina 20">
              <a:extLst>
                <a:ext uri="{FF2B5EF4-FFF2-40B4-BE49-F238E27FC236}">
                  <a16:creationId xmlns:a16="http://schemas.microsoft.com/office/drawing/2014/main" id="{9A9537B8-D50D-9AC9-EC47-D6CDE9511FBB}"/>
                </a:ext>
              </a:extLst>
            </p:cNvPr>
            <p:cNvGrpSpPr/>
            <p:nvPr/>
          </p:nvGrpSpPr>
          <p:grpSpPr>
            <a:xfrm>
              <a:off x="-2" y="-93914"/>
              <a:ext cx="4634325" cy="6961016"/>
              <a:chOff x="-2" y="-93914"/>
              <a:chExt cx="4634325" cy="6961016"/>
            </a:xfrm>
          </p:grpSpPr>
          <p:sp>
            <p:nvSpPr>
              <p:cNvPr id="23" name="Voľný tvar: obrazec 22">
                <a:extLst>
                  <a:ext uri="{FF2B5EF4-FFF2-40B4-BE49-F238E27FC236}">
                    <a16:creationId xmlns:a16="http://schemas.microsoft.com/office/drawing/2014/main" id="{55D819C9-89AE-A3AF-F2E5-1659A5C5E3DB}"/>
                  </a:ext>
                </a:extLst>
              </p:cNvPr>
              <p:cNvSpPr/>
              <p:nvPr/>
            </p:nvSpPr>
            <p:spPr>
              <a:xfrm>
                <a:off x="-2" y="9102"/>
                <a:ext cx="4634325" cy="6858000"/>
              </a:xfrm>
              <a:custGeom>
                <a:avLst/>
                <a:gdLst>
                  <a:gd name="connsiteX0" fmla="*/ 0 w 4634325"/>
                  <a:gd name="connsiteY0" fmla="*/ 0 h 6858000"/>
                  <a:gd name="connsiteX1" fmla="*/ 4081612 w 4634325"/>
                  <a:gd name="connsiteY1" fmla="*/ 0 h 6858000"/>
                  <a:gd name="connsiteX2" fmla="*/ 4081612 w 4634325"/>
                  <a:gd name="connsiteY2" fmla="*/ 796047 h 6858000"/>
                  <a:gd name="connsiteX3" fmla="*/ 4634325 w 4634325"/>
                  <a:gd name="connsiteY3" fmla="*/ 1345480 h 6858000"/>
                  <a:gd name="connsiteX4" fmla="*/ 4081612 w 4634325"/>
                  <a:gd name="connsiteY4" fmla="*/ 1908441 h 6858000"/>
                  <a:gd name="connsiteX5" fmla="*/ 4081612 w 4634325"/>
                  <a:gd name="connsiteY5" fmla="*/ 6858000 h 6858000"/>
                  <a:gd name="connsiteX6" fmla="*/ 0 w 4634325"/>
                  <a:gd name="connsiteY6" fmla="*/ 6858000 h 6858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634325" h="6858000">
                    <a:moveTo>
                      <a:pt x="0" y="0"/>
                    </a:moveTo>
                    <a:lnTo>
                      <a:pt x="4081612" y="0"/>
                    </a:lnTo>
                    <a:lnTo>
                      <a:pt x="4081612" y="796047"/>
                    </a:lnTo>
                    <a:lnTo>
                      <a:pt x="4634325" y="1345480"/>
                    </a:lnTo>
                    <a:lnTo>
                      <a:pt x="4081612" y="1908441"/>
                    </a:lnTo>
                    <a:lnTo>
                      <a:pt x="4081612" y="6858000"/>
                    </a:lnTo>
                    <a:lnTo>
                      <a:pt x="0" y="6858000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sk-SK" dirty="0"/>
              </a:p>
            </p:txBody>
          </p:sp>
          <p:sp>
            <p:nvSpPr>
              <p:cNvPr id="24" name="BlokTextu 23">
                <a:extLst>
                  <a:ext uri="{FF2B5EF4-FFF2-40B4-BE49-F238E27FC236}">
                    <a16:creationId xmlns:a16="http://schemas.microsoft.com/office/drawing/2014/main" id="{F92408FC-FE02-70D0-75CA-F7010FD47FD2}"/>
                  </a:ext>
                </a:extLst>
              </p:cNvPr>
              <p:cNvSpPr txBox="1"/>
              <p:nvPr/>
            </p:nvSpPr>
            <p:spPr>
              <a:xfrm>
                <a:off x="302430" y="-93914"/>
                <a:ext cx="3575018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sk-SK" sz="8000" b="1" dirty="0">
                    <a:solidFill>
                      <a:schemeClr val="bg1"/>
                    </a:solidFill>
                    <a:latin typeface="Poppins" panose="00000500000000000000" pitchFamily="2" charset="-18"/>
                    <a:cs typeface="Poppins" panose="00000500000000000000" pitchFamily="2" charset="-18"/>
                  </a:rPr>
                  <a:t>Obsah</a:t>
                </a:r>
              </a:p>
            </p:txBody>
          </p:sp>
          <p:sp>
            <p:nvSpPr>
              <p:cNvPr id="25" name="BlokTextu 24">
                <a:extLst>
                  <a:ext uri="{FF2B5EF4-FFF2-40B4-BE49-F238E27FC236}">
                    <a16:creationId xmlns:a16="http://schemas.microsoft.com/office/drawing/2014/main" id="{2877EEBD-EA54-DC65-1E06-133F7408CEAC}"/>
                  </a:ext>
                </a:extLst>
              </p:cNvPr>
              <p:cNvSpPr txBox="1"/>
              <p:nvPr/>
            </p:nvSpPr>
            <p:spPr>
              <a:xfrm>
                <a:off x="786004" y="1779246"/>
                <a:ext cx="2551248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sk-SK" sz="3200" b="1" dirty="0">
                    <a:solidFill>
                      <a:srgbClr val="FFFFFF"/>
                    </a:solidFill>
                    <a:latin typeface="Popins"/>
                  </a:rPr>
                  <a:t>Predstavenie</a:t>
                </a:r>
              </a:p>
            </p:txBody>
          </p:sp>
          <p:sp>
            <p:nvSpPr>
              <p:cNvPr id="26" name="BlokTextu 25">
                <a:extLst>
                  <a:ext uri="{FF2B5EF4-FFF2-40B4-BE49-F238E27FC236}">
                    <a16:creationId xmlns:a16="http://schemas.microsoft.com/office/drawing/2014/main" id="{D136D134-11D9-C625-2C62-52A7B7C0DC18}"/>
                  </a:ext>
                </a:extLst>
              </p:cNvPr>
              <p:cNvSpPr txBox="1"/>
              <p:nvPr/>
            </p:nvSpPr>
            <p:spPr>
              <a:xfrm>
                <a:off x="321355" y="3567954"/>
                <a:ext cx="3480546" cy="2255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sk-SK" sz="2400" dirty="0">
                    <a:solidFill>
                      <a:srgbClr val="FFFFFF"/>
                    </a:solidFill>
                  </a:rPr>
                  <a:t>Študenti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sk-SK" sz="2400" dirty="0">
                    <a:solidFill>
                      <a:srgbClr val="FFFFFF"/>
                    </a:solidFill>
                  </a:rPr>
                  <a:t>Študijné smery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sk-SK" sz="2400" dirty="0">
                    <a:solidFill>
                      <a:srgbClr val="FFFFFF"/>
                    </a:solidFill>
                  </a:rPr>
                  <a:t>Pracoviská a výskumné zamerania</a:t>
                </a:r>
              </a:p>
            </p:txBody>
          </p:sp>
        </p:grp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B655F362-8F68-C9E1-DCA7-9FCB92940622}"/>
                </a:ext>
              </a:extLst>
            </p:cNvPr>
            <p:cNvSpPr/>
            <p:nvPr/>
          </p:nvSpPr>
          <p:spPr>
            <a:xfrm>
              <a:off x="1166955" y="2311816"/>
              <a:ext cx="1893745" cy="1063902"/>
            </a:xfrm>
            <a:custGeom>
              <a:avLst/>
              <a:gdLst/>
              <a:ahLst/>
              <a:cxnLst/>
              <a:rect l="l" t="t" r="r" b="b"/>
              <a:pathLst>
                <a:path w="2896762" h="1063902">
                  <a:moveTo>
                    <a:pt x="0" y="0"/>
                  </a:moveTo>
                  <a:lnTo>
                    <a:pt x="2896762" y="0"/>
                  </a:lnTo>
                  <a:lnTo>
                    <a:pt x="2896762" y="1063902"/>
                  </a:lnTo>
                  <a:lnTo>
                    <a:pt x="0" y="10639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r="-52965"/>
              </a:stretch>
            </a:blipFill>
          </p:spPr>
          <p:txBody>
            <a:bodyPr/>
            <a:lstStyle/>
            <a:p>
              <a:endParaRPr lang="sk-SK" dirty="0"/>
            </a:p>
          </p:txBody>
        </p:sp>
      </p:grpSp>
    </p:spTree>
    <p:extLst>
      <p:ext uri="{BB962C8B-B14F-4D97-AF65-F5344CB8AC3E}">
        <p14:creationId xmlns:p14="http://schemas.microsoft.com/office/powerpoint/2010/main" val="25544607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E379C6AB-EF55-FD94-E6FB-F67C43EF5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200" dirty="0"/>
              <a:t>Slovenská technická univerzita v </a:t>
            </a:r>
            <a:r>
              <a:rPr lang="sk-SK" sz="3200" dirty="0" err="1"/>
              <a:t>Bratislavae</a:t>
            </a:r>
            <a:endParaRPr lang="sk-SK" sz="3200" dirty="0"/>
          </a:p>
        </p:txBody>
      </p:sp>
      <p:sp>
        <p:nvSpPr>
          <p:cNvPr id="6" name="Zástupný objekt pre obsah 5">
            <a:extLst>
              <a:ext uri="{FF2B5EF4-FFF2-40B4-BE49-F238E27FC236}">
                <a16:creationId xmlns:a16="http://schemas.microsoft.com/office/drawing/2014/main" id="{325BD8F6-B132-CCCC-BF91-EDCD5E1F1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50" y="1275132"/>
            <a:ext cx="10515600" cy="3163446"/>
          </a:xfrm>
        </p:spPr>
        <p:txBody>
          <a:bodyPr>
            <a:normAutofit fontScale="77500" lnSpcReduction="20000"/>
          </a:bodyPr>
          <a:lstStyle/>
          <a:p>
            <a:r>
              <a:rPr lang="en-GB" altLang="sk-SK" sz="2800" b="1">
                <a:latin typeface="Popins"/>
                <a:ea typeface="Calibri" pitchFamily="34" charset="0"/>
                <a:cs typeface="Calibri" pitchFamily="34" charset="0"/>
              </a:rPr>
              <a:t>STU </a:t>
            </a:r>
            <a:r>
              <a:rPr lang="sk-SK" altLang="sk-SK" sz="2800" b="1" dirty="0">
                <a:latin typeface="Popins"/>
                <a:ea typeface="Calibri" pitchFamily="34" charset="0"/>
                <a:cs typeface="Calibri" pitchFamily="34" charset="0"/>
              </a:rPr>
              <a:t>v číslach</a:t>
            </a:r>
            <a:r>
              <a:rPr lang="en-GB" altLang="sk-SK" sz="2800" b="1" dirty="0">
                <a:latin typeface="Popins"/>
                <a:ea typeface="Calibri" pitchFamily="34" charset="0"/>
                <a:cs typeface="Calibri" pitchFamily="34" charset="0"/>
              </a:rPr>
              <a:t>:</a:t>
            </a:r>
          </a:p>
          <a:p>
            <a:pPr marL="800100" lvl="1" indent="-342900"/>
            <a:r>
              <a:rPr lang="en-GB" altLang="sk-SK" b="1" dirty="0">
                <a:latin typeface="Popins"/>
                <a:ea typeface="Calibri" pitchFamily="34" charset="0"/>
                <a:cs typeface="Calibri" pitchFamily="34" charset="0"/>
              </a:rPr>
              <a:t>1</a:t>
            </a:r>
            <a:r>
              <a:rPr lang="sk-SK" altLang="sk-SK" b="1" dirty="0">
                <a:latin typeface="Popins"/>
                <a:ea typeface="Calibri" pitchFamily="34" charset="0"/>
                <a:cs typeface="Calibri" pitchFamily="34" charset="0"/>
              </a:rPr>
              <a:t>68</a:t>
            </a:r>
            <a:r>
              <a:rPr lang="en-GB" altLang="sk-SK" b="1" dirty="0">
                <a:latin typeface="Popins"/>
                <a:ea typeface="Calibri" pitchFamily="34" charset="0"/>
                <a:cs typeface="Calibri" pitchFamily="34" charset="0"/>
              </a:rPr>
              <a:t> </a:t>
            </a:r>
            <a:r>
              <a:rPr lang="sk-SK" altLang="sk-SK" b="1" dirty="0">
                <a:latin typeface="Popins"/>
                <a:ea typeface="Calibri" pitchFamily="34" charset="0"/>
                <a:cs typeface="Calibri" pitchFamily="34" charset="0"/>
              </a:rPr>
              <a:t>664</a:t>
            </a:r>
            <a:r>
              <a:rPr lang="en-GB" altLang="sk-SK" b="1" dirty="0">
                <a:latin typeface="Popins"/>
                <a:ea typeface="Calibri" pitchFamily="34" charset="0"/>
                <a:cs typeface="Calibri" pitchFamily="34" charset="0"/>
              </a:rPr>
              <a:t> </a:t>
            </a:r>
            <a:r>
              <a:rPr lang="sk-SK" altLang="sk-SK" dirty="0">
                <a:latin typeface="Popins"/>
                <a:ea typeface="Calibri" pitchFamily="34" charset="0"/>
                <a:cs typeface="Calibri" pitchFamily="34" charset="0"/>
              </a:rPr>
              <a:t>absolventov</a:t>
            </a:r>
            <a:endParaRPr lang="en-GB" altLang="sk-SK" dirty="0">
              <a:latin typeface="Popins"/>
              <a:ea typeface="Calibri" pitchFamily="34" charset="0"/>
              <a:cs typeface="Calibri" pitchFamily="34" charset="0"/>
            </a:endParaRPr>
          </a:p>
          <a:p>
            <a:pPr marL="800100" lvl="1" indent="-342900"/>
            <a:r>
              <a:rPr lang="sk-SK" b="1" dirty="0">
                <a:latin typeface="Popins"/>
                <a:cs typeface="Calibri" pitchFamily="34" charset="0"/>
              </a:rPr>
              <a:t>10 976 </a:t>
            </a:r>
            <a:r>
              <a:rPr lang="sk-SK" altLang="sk-SK" dirty="0">
                <a:latin typeface="Popins"/>
                <a:ea typeface="Calibri" pitchFamily="34" charset="0"/>
                <a:cs typeface="Calibri" pitchFamily="34" charset="0"/>
              </a:rPr>
              <a:t>študentov</a:t>
            </a:r>
            <a:r>
              <a:rPr lang="en-GB" altLang="sk-SK" dirty="0">
                <a:latin typeface="Popins"/>
                <a:ea typeface="Calibri" pitchFamily="34" charset="0"/>
                <a:cs typeface="Calibri" pitchFamily="34" charset="0"/>
              </a:rPr>
              <a:t> </a:t>
            </a:r>
          </a:p>
          <a:p>
            <a:pPr marL="800100" lvl="1" indent="-342900"/>
            <a:r>
              <a:rPr lang="en-GB" altLang="sk-SK" b="1" dirty="0">
                <a:latin typeface="Popins"/>
                <a:ea typeface="Calibri" pitchFamily="34" charset="0"/>
                <a:cs typeface="Calibri" pitchFamily="34" charset="0"/>
              </a:rPr>
              <a:t>7</a:t>
            </a:r>
            <a:r>
              <a:rPr lang="en-GB" altLang="sk-SK" dirty="0">
                <a:latin typeface="Popins"/>
                <a:ea typeface="Calibri" pitchFamily="34" charset="0"/>
                <a:cs typeface="Calibri" pitchFamily="34" charset="0"/>
              </a:rPr>
              <a:t> </a:t>
            </a:r>
            <a:r>
              <a:rPr lang="sk-SK" altLang="sk-SK" dirty="0">
                <a:latin typeface="Popins"/>
                <a:ea typeface="Calibri" pitchFamily="34" charset="0"/>
                <a:cs typeface="Calibri" pitchFamily="34" charset="0"/>
              </a:rPr>
              <a:t>fakúlt </a:t>
            </a:r>
            <a:endParaRPr lang="en-GB" altLang="sk-SK" dirty="0">
              <a:latin typeface="Popins"/>
              <a:ea typeface="Calibri" pitchFamily="34" charset="0"/>
              <a:cs typeface="Calibri" pitchFamily="34" charset="0"/>
            </a:endParaRPr>
          </a:p>
          <a:p>
            <a:pPr marL="800100" lvl="1" indent="-342900"/>
            <a:r>
              <a:rPr lang="sk-SK" altLang="sk-SK" b="1" dirty="0">
                <a:latin typeface="Popins"/>
                <a:ea typeface="Calibri" pitchFamily="34" charset="0"/>
                <a:cs typeface="Calibri" pitchFamily="34" charset="0"/>
              </a:rPr>
              <a:t>740</a:t>
            </a:r>
            <a:r>
              <a:rPr lang="en-GB" altLang="sk-SK" dirty="0">
                <a:latin typeface="Popins"/>
                <a:ea typeface="Calibri" pitchFamily="34" charset="0"/>
                <a:cs typeface="Calibri" pitchFamily="34" charset="0"/>
              </a:rPr>
              <a:t> </a:t>
            </a:r>
            <a:r>
              <a:rPr lang="sk-SK" altLang="sk-SK" dirty="0">
                <a:latin typeface="Popins"/>
                <a:ea typeface="Calibri" pitchFamily="34" charset="0"/>
                <a:cs typeface="Calibri" pitchFamily="34" charset="0"/>
              </a:rPr>
              <a:t>výskumných projektov</a:t>
            </a:r>
          </a:p>
          <a:p>
            <a:pPr marL="800100" lvl="1" indent="-342900"/>
            <a:r>
              <a:rPr lang="sk-SK" altLang="sk-SK" b="1" dirty="0">
                <a:latin typeface="Popins"/>
                <a:ea typeface="Calibri" pitchFamily="34" charset="0"/>
                <a:cs typeface="Calibri" pitchFamily="34" charset="0"/>
              </a:rPr>
              <a:t>250</a:t>
            </a:r>
            <a:r>
              <a:rPr lang="sk-SK" altLang="sk-SK" dirty="0">
                <a:latin typeface="Popins"/>
                <a:ea typeface="Calibri" pitchFamily="34" charset="0"/>
                <a:cs typeface="Calibri" pitchFamily="34" charset="0"/>
              </a:rPr>
              <a:t> zmluvných výskumov</a:t>
            </a:r>
            <a:endParaRPr lang="en-GB" altLang="sk-SK" dirty="0">
              <a:latin typeface="Popins"/>
              <a:ea typeface="Calibri" pitchFamily="34" charset="0"/>
              <a:cs typeface="Calibri" pitchFamily="34" charset="0"/>
            </a:endParaRPr>
          </a:p>
          <a:p>
            <a:pPr marL="800100" lvl="1" indent="-342900"/>
            <a:r>
              <a:rPr lang="sk-SK" altLang="sk-SK" b="1" dirty="0">
                <a:latin typeface="Popins"/>
                <a:ea typeface="Calibri" pitchFamily="34" charset="0"/>
                <a:cs typeface="Calibri" pitchFamily="34" charset="0"/>
              </a:rPr>
              <a:t>116 </a:t>
            </a:r>
            <a:r>
              <a:rPr lang="sk-SK" altLang="sk-SK" dirty="0">
                <a:latin typeface="Popins"/>
                <a:ea typeface="Calibri" pitchFamily="34" charset="0"/>
                <a:cs typeface="Calibri" pitchFamily="34" charset="0"/>
              </a:rPr>
              <a:t>rámcové zmluvy so zahraničnými univerzitami</a:t>
            </a:r>
          </a:p>
          <a:p>
            <a:pPr marL="800100" lvl="1" indent="-342900"/>
            <a:r>
              <a:rPr lang="sk-SK" altLang="sk-SK" b="1" dirty="0">
                <a:latin typeface="Popins"/>
                <a:ea typeface="Calibri" pitchFamily="34" charset="0"/>
                <a:cs typeface="Calibri" pitchFamily="34" charset="0"/>
              </a:rPr>
              <a:t>90</a:t>
            </a:r>
            <a:r>
              <a:rPr lang="sk-SK" altLang="sk-SK" dirty="0">
                <a:latin typeface="Popins"/>
                <a:ea typeface="Calibri" pitchFamily="34" charset="0"/>
                <a:cs typeface="Calibri" pitchFamily="34" charset="0"/>
              </a:rPr>
              <a:t> medzinárodných projektov</a:t>
            </a:r>
            <a:endParaRPr lang="en-GB" altLang="sk-SK" dirty="0">
              <a:latin typeface="Popins"/>
              <a:ea typeface="Calibri" pitchFamily="34" charset="0"/>
              <a:cs typeface="Calibri" pitchFamily="34" charset="0"/>
            </a:endParaRPr>
          </a:p>
          <a:p>
            <a:pPr marL="800100" lvl="1" indent="-342900"/>
            <a:r>
              <a:rPr lang="sk-SK" altLang="sk-SK" b="1" dirty="0">
                <a:latin typeface="Popins"/>
                <a:ea typeface="Calibri" pitchFamily="34" charset="0"/>
                <a:cs typeface="Calibri" pitchFamily="34" charset="0"/>
              </a:rPr>
              <a:t>1 280 </a:t>
            </a:r>
            <a:r>
              <a:rPr lang="sk-SK" altLang="sk-SK" dirty="0">
                <a:latin typeface="Popins"/>
                <a:ea typeface="Calibri" pitchFamily="34" charset="0"/>
                <a:cs typeface="Calibri" pitchFamily="34" charset="0"/>
              </a:rPr>
              <a:t>pedagogických a výskumných zamestnancov </a:t>
            </a:r>
            <a:endParaRPr lang="en-GB" altLang="sk-SK" dirty="0">
              <a:latin typeface="Popins"/>
              <a:ea typeface="Calibri" pitchFamily="34" charset="0"/>
              <a:cs typeface="Calibri" pitchFamily="34" charset="0"/>
            </a:endParaRPr>
          </a:p>
          <a:p>
            <a:endParaRPr lang="sk-SK" dirty="0">
              <a:latin typeface="Popins"/>
            </a:endParaRPr>
          </a:p>
        </p:txBody>
      </p:sp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9F5554B6-6F8E-FD0B-AF12-B68431DF3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t>22</a:t>
            </a:fld>
            <a:endParaRPr lang="sk-SK"/>
          </a:p>
        </p:txBody>
      </p:sp>
      <p:grpSp>
        <p:nvGrpSpPr>
          <p:cNvPr id="22" name="Skupina 21">
            <a:extLst>
              <a:ext uri="{FF2B5EF4-FFF2-40B4-BE49-F238E27FC236}">
                <a16:creationId xmlns:a16="http://schemas.microsoft.com/office/drawing/2014/main" id="{BAE59989-88CB-DC85-A370-6A5C8995D202}"/>
              </a:ext>
            </a:extLst>
          </p:cNvPr>
          <p:cNvGrpSpPr>
            <a:grpSpLocks noChangeAspect="1"/>
          </p:cNvGrpSpPr>
          <p:nvPr/>
        </p:nvGrpSpPr>
        <p:grpSpPr>
          <a:xfrm>
            <a:off x="201898" y="5087886"/>
            <a:ext cx="11761216" cy="1206642"/>
            <a:chOff x="133350" y="5332616"/>
            <a:chExt cx="9276271" cy="951700"/>
          </a:xfrm>
        </p:grpSpPr>
        <p:pic>
          <p:nvPicPr>
            <p:cNvPr id="14" name="Obrázok 13">
              <a:extLst>
                <a:ext uri="{FF2B5EF4-FFF2-40B4-BE49-F238E27FC236}">
                  <a16:creationId xmlns:a16="http://schemas.microsoft.com/office/drawing/2014/main" id="{2ED7B000-E2CC-FA3A-20EF-D957F150C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1134" y="5332898"/>
              <a:ext cx="1568487" cy="951411"/>
            </a:xfrm>
            <a:prstGeom prst="rect">
              <a:avLst/>
            </a:prstGeom>
            <a:ln>
              <a:solidFill>
                <a:srgbClr val="8A002A"/>
              </a:solidFill>
            </a:ln>
          </p:spPr>
        </p:pic>
        <p:pic>
          <p:nvPicPr>
            <p:cNvPr id="15" name="Obrázok 14">
              <a:extLst>
                <a:ext uri="{FF2B5EF4-FFF2-40B4-BE49-F238E27FC236}">
                  <a16:creationId xmlns:a16="http://schemas.microsoft.com/office/drawing/2014/main" id="{2A139B46-98BC-0A4E-3A66-75F4EB43E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97670" y="5332621"/>
              <a:ext cx="1401295" cy="951695"/>
            </a:xfrm>
            <a:prstGeom prst="rect">
              <a:avLst/>
            </a:prstGeom>
            <a:ln>
              <a:solidFill>
                <a:srgbClr val="8A002A"/>
              </a:solidFill>
            </a:ln>
          </p:spPr>
        </p:pic>
        <p:pic>
          <p:nvPicPr>
            <p:cNvPr id="16" name="Obrázok 15">
              <a:extLst>
                <a:ext uri="{FF2B5EF4-FFF2-40B4-BE49-F238E27FC236}">
                  <a16:creationId xmlns:a16="http://schemas.microsoft.com/office/drawing/2014/main" id="{A79113F4-1645-4FDF-EA9A-76A382E3C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5499" y="5332621"/>
              <a:ext cx="1363893" cy="951689"/>
            </a:xfrm>
            <a:prstGeom prst="rect">
              <a:avLst/>
            </a:prstGeom>
            <a:ln>
              <a:solidFill>
                <a:srgbClr val="A50021"/>
              </a:solidFill>
            </a:ln>
          </p:spPr>
        </p:pic>
        <p:grpSp>
          <p:nvGrpSpPr>
            <p:cNvPr id="17" name="Skupina 6">
              <a:extLst>
                <a:ext uri="{FF2B5EF4-FFF2-40B4-BE49-F238E27FC236}">
                  <a16:creationId xmlns:a16="http://schemas.microsoft.com/office/drawing/2014/main" id="{6004B3D2-571B-706D-C2FF-47381AC963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3350" y="5332616"/>
              <a:ext cx="6323001" cy="951700"/>
              <a:chOff x="-10577" y="5926219"/>
              <a:chExt cx="6323679" cy="951837"/>
            </a:xfrm>
          </p:grpSpPr>
          <p:pic>
            <p:nvPicPr>
              <p:cNvPr id="18" name="Picture 8">
                <a:extLst>
                  <a:ext uri="{FF2B5EF4-FFF2-40B4-BE49-F238E27FC236}">
                    <a16:creationId xmlns:a16="http://schemas.microsoft.com/office/drawing/2014/main" id="{07EF0B4E-B072-C0FC-EDEC-7C078FB1666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079" t="11234" b="11475"/>
              <a:stretch>
                <a:fillRect/>
              </a:stretch>
            </p:blipFill>
            <p:spPr bwMode="auto">
              <a:xfrm>
                <a:off x="-10577" y="5935476"/>
                <a:ext cx="1348304" cy="942580"/>
              </a:xfrm>
              <a:prstGeom prst="rect">
                <a:avLst/>
              </a:prstGeom>
              <a:noFill/>
              <a:ln w="9525" algn="ctr">
                <a:solidFill>
                  <a:srgbClr val="8A002A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9" name="Picture 23" descr="I~000004">
                <a:extLst>
                  <a:ext uri="{FF2B5EF4-FFF2-40B4-BE49-F238E27FC236}">
                    <a16:creationId xmlns:a16="http://schemas.microsoft.com/office/drawing/2014/main" id="{AE436DB8-8AA8-504E-CC7A-42D04CD354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9200" y="5931139"/>
                <a:ext cx="1268326" cy="940363"/>
              </a:xfrm>
              <a:prstGeom prst="rect">
                <a:avLst/>
              </a:prstGeom>
              <a:noFill/>
              <a:ln w="9525">
                <a:solidFill>
                  <a:srgbClr val="8A002A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0" name="Picture 20" descr="stu_003">
                <a:extLst>
                  <a:ext uri="{FF2B5EF4-FFF2-40B4-BE49-F238E27FC236}">
                    <a16:creationId xmlns:a16="http://schemas.microsoft.com/office/drawing/2014/main" id="{43F48C45-9173-2DC6-8CF8-E218502F3BA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731" t="3389" b="24806"/>
              <a:stretch>
                <a:fillRect/>
              </a:stretch>
            </p:blipFill>
            <p:spPr bwMode="auto">
              <a:xfrm>
                <a:off x="2367886" y="5926222"/>
                <a:ext cx="1405719" cy="951834"/>
              </a:xfrm>
              <a:prstGeom prst="rect">
                <a:avLst/>
              </a:prstGeom>
              <a:noFill/>
              <a:ln w="9525">
                <a:solidFill>
                  <a:srgbClr val="8A002A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21" name="Picture 24">
                <a:extLst>
                  <a:ext uri="{FF2B5EF4-FFF2-40B4-BE49-F238E27FC236}">
                    <a16:creationId xmlns:a16="http://schemas.microsoft.com/office/drawing/2014/main" id="{A2D1791D-4F25-9B41-B91A-B71E102CAEE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56328" y="5926219"/>
                <a:ext cx="1356774" cy="951831"/>
              </a:xfrm>
              <a:prstGeom prst="rect">
                <a:avLst/>
              </a:prstGeom>
              <a:noFill/>
              <a:ln w="9525">
                <a:solidFill>
                  <a:srgbClr val="8A002A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24" name="Obrázok 23" descr="Obrázok, na ktorom je písmo, logo, grafika, symbol&#10;&#10;Automaticky generovaný popis">
            <a:extLst>
              <a:ext uri="{FF2B5EF4-FFF2-40B4-BE49-F238E27FC236}">
                <a16:creationId xmlns:a16="http://schemas.microsoft.com/office/drawing/2014/main" id="{275CD138-493F-BC0D-87D2-7DF94F4144A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6847" y="574839"/>
            <a:ext cx="2933907" cy="108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089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5FDDAD2-7767-CE01-5684-F7F585B77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spc="-291" dirty="0">
                <a:solidFill>
                  <a:srgbClr val="FFFFFF"/>
                </a:solidFill>
              </a:rPr>
              <a:t>SME NAJVÄČŠIA FAKULTA STU</a:t>
            </a:r>
            <a:endParaRPr lang="sk-SK" dirty="0"/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37A6CE8-6354-31E7-BE2F-104CCFC7FF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678" y="1253331"/>
            <a:ext cx="8305800" cy="435133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sk-SK" sz="2000" dirty="0">
                <a:solidFill>
                  <a:srgbClr val="E8910D"/>
                </a:solidFill>
              </a:rPr>
              <a:t>Stavebná fakulta (</a:t>
            </a:r>
            <a:r>
              <a:rPr lang="sk-SK" sz="2000" dirty="0" err="1">
                <a:solidFill>
                  <a:srgbClr val="E8910D"/>
                </a:solidFill>
              </a:rPr>
              <a:t>SvF</a:t>
            </a:r>
            <a:r>
              <a:rPr lang="sk-SK" sz="2000" dirty="0">
                <a:solidFill>
                  <a:srgbClr val="E8910D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rgbClr val="7D7D7D"/>
                </a:solidFill>
              </a:rPr>
              <a:t>Strojnícka fakulta (</a:t>
            </a:r>
            <a:r>
              <a:rPr lang="sk-SK" sz="2000" dirty="0" err="1">
                <a:solidFill>
                  <a:srgbClr val="7D7D7D"/>
                </a:solidFill>
              </a:rPr>
              <a:t>SjF</a:t>
            </a:r>
            <a:r>
              <a:rPr lang="sk-SK" sz="2000" dirty="0">
                <a:solidFill>
                  <a:srgbClr val="7D7D7D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sk-SK" sz="2000" b="1" u="sng" dirty="0">
                <a:solidFill>
                  <a:srgbClr val="0054A6"/>
                </a:solidFill>
              </a:rPr>
              <a:t>Fakulta elektrotechniky a informatiky (FEI)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rgbClr val="FFD64B"/>
                </a:solidFill>
              </a:rPr>
              <a:t>Fakulta chemickej a potravinárskej technológie (FCHPT)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rgbClr val="1E8B36"/>
                </a:solidFill>
              </a:rPr>
              <a:t>Fakulta architektúry a dizajnu (FAD)</a:t>
            </a:r>
          </a:p>
          <a:p>
            <a:pPr>
              <a:lnSpc>
                <a:spcPct val="150000"/>
              </a:lnSpc>
            </a:pPr>
            <a:r>
              <a:rPr lang="sk-SK" sz="2000" dirty="0" err="1">
                <a:solidFill>
                  <a:srgbClr val="C60000"/>
                </a:solidFill>
              </a:rPr>
              <a:t>Materiálovotechnologická</a:t>
            </a:r>
            <a:r>
              <a:rPr lang="sk-SK" sz="2000" dirty="0">
                <a:solidFill>
                  <a:srgbClr val="C60000"/>
                </a:solidFill>
              </a:rPr>
              <a:t> fakulta (MTF)</a:t>
            </a:r>
          </a:p>
          <a:p>
            <a:pPr>
              <a:lnSpc>
                <a:spcPct val="150000"/>
              </a:lnSpc>
            </a:pPr>
            <a:r>
              <a:rPr lang="sk-SK" sz="2000" dirty="0">
                <a:solidFill>
                  <a:srgbClr val="38ACE1"/>
                </a:solidFill>
              </a:rPr>
              <a:t>Fakulta informatiky a informačných technológií (FIIT</a:t>
            </a:r>
            <a:r>
              <a:rPr lang="sk-SK" sz="2400" dirty="0">
                <a:solidFill>
                  <a:srgbClr val="38ACE1"/>
                </a:solidFill>
              </a:rPr>
              <a:t>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B17345-A35C-5EC8-B858-97A4852D1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9900" y="1023937"/>
            <a:ext cx="5623282" cy="5185237"/>
          </a:xfrm>
          <a:prstGeom prst="rect">
            <a:avLst/>
          </a:prstGeom>
        </p:spPr>
      </p:pic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1516E7FE-5A26-00A4-CDB1-B77D34B3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23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735176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06B8976F-DAE2-5606-47C4-709A4AFEFA7D}"/>
              </a:ext>
            </a:extLst>
          </p:cNvPr>
          <p:cNvSpPr txBox="1"/>
          <p:nvPr/>
        </p:nvSpPr>
        <p:spPr>
          <a:xfrm>
            <a:off x="283155" y="1509790"/>
            <a:ext cx="9410700" cy="1708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73138">
              <a:lnSpc>
                <a:spcPts val="4612"/>
              </a:lnSpc>
            </a:pPr>
            <a:r>
              <a:rPr lang="en-US" sz="2800" spc="7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Bakalársky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800" spc="7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stupeň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800" spc="7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štúdia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sk-SK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		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- 1638</a:t>
            </a:r>
            <a:endParaRPr lang="sk-SK" sz="2800" spc="70" dirty="0">
              <a:solidFill>
                <a:srgbClr val="000000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defTabSz="973138">
              <a:lnSpc>
                <a:spcPts val="4612"/>
              </a:lnSpc>
            </a:pPr>
            <a:r>
              <a:rPr lang="en-US" sz="2800" spc="7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Inžiniersky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800" spc="7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stupeň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800" spc="7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štúdia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sk-SK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		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- 648</a:t>
            </a:r>
            <a:endParaRPr lang="sk-SK" sz="2800" spc="70" dirty="0">
              <a:solidFill>
                <a:srgbClr val="000000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defTabSz="973138">
              <a:lnSpc>
                <a:spcPts val="4612"/>
              </a:lnSpc>
            </a:pPr>
            <a:r>
              <a:rPr lang="sk-SK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Doktorandský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800" spc="7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stupeň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en-US" sz="2800" spc="7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štúdia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sk-SK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	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- 141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E1D9D027-F422-70C3-2C97-9392695BA6CD}"/>
              </a:ext>
            </a:extLst>
          </p:cNvPr>
          <p:cNvSpPr txBox="1"/>
          <p:nvPr/>
        </p:nvSpPr>
        <p:spPr>
          <a:xfrm>
            <a:off x="283155" y="5285361"/>
            <a:ext cx="9025228" cy="5429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2"/>
              </a:lnSpc>
              <a:tabLst>
                <a:tab pos="5918200" algn="l"/>
              </a:tabLst>
            </a:pPr>
            <a:r>
              <a:rPr lang="en-US" sz="2800" spc="7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Pedagogických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a </a:t>
            </a:r>
            <a:r>
              <a:rPr lang="en-US" sz="2800" spc="70" dirty="0" err="1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výskumných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 </a:t>
            </a:r>
            <a:r>
              <a:rPr lang="sk-SK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	</a:t>
            </a:r>
            <a:r>
              <a:rPr lang="en-US" sz="28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- 232</a:t>
            </a:r>
          </a:p>
        </p:txBody>
      </p:sp>
      <p:sp>
        <p:nvSpPr>
          <p:cNvPr id="8" name="Ovál 7">
            <a:extLst>
              <a:ext uri="{FF2B5EF4-FFF2-40B4-BE49-F238E27FC236}">
                <a16:creationId xmlns:a16="http://schemas.microsoft.com/office/drawing/2014/main" id="{64AEE8B5-BF20-DA01-EC56-29F1E37E8E88}"/>
              </a:ext>
            </a:extLst>
          </p:cNvPr>
          <p:cNvSpPr>
            <a:spLocks noChangeAspect="1"/>
          </p:cNvSpPr>
          <p:nvPr/>
        </p:nvSpPr>
        <p:spPr>
          <a:xfrm>
            <a:off x="8033163" y="1125792"/>
            <a:ext cx="3222032" cy="3260652"/>
          </a:xfrm>
          <a:prstGeom prst="ellipse">
            <a:avLst/>
          </a:prstGeom>
          <a:solidFill>
            <a:srgbClr val="6581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800" dirty="0">
                <a:latin typeface="Poppins" panose="00000500000000000000" pitchFamily="2" charset="-18"/>
                <a:cs typeface="Poppins" panose="00000500000000000000" pitchFamily="2" charset="-18"/>
              </a:rPr>
              <a:t>Bakalársky stupeň</a:t>
            </a:r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4E472939-8A2A-3A3F-5E33-C4FDAD2F6C43}"/>
              </a:ext>
            </a:extLst>
          </p:cNvPr>
          <p:cNvSpPr>
            <a:spLocks noChangeAspect="1"/>
          </p:cNvSpPr>
          <p:nvPr/>
        </p:nvSpPr>
        <p:spPr>
          <a:xfrm>
            <a:off x="10064391" y="2674501"/>
            <a:ext cx="2127609" cy="2153111"/>
          </a:xfrm>
          <a:prstGeom prst="ellipse">
            <a:avLst/>
          </a:prstGeom>
          <a:solidFill>
            <a:srgbClr val="0054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2000" dirty="0">
                <a:latin typeface="Poppins" panose="00000500000000000000" pitchFamily="2" charset="-18"/>
                <a:cs typeface="Poppins" panose="00000500000000000000" pitchFamily="2" charset="-18"/>
              </a:rPr>
              <a:t>Inžiniersky stupeň</a:t>
            </a:r>
          </a:p>
        </p:txBody>
      </p:sp>
      <p:sp>
        <p:nvSpPr>
          <p:cNvPr id="10" name="Ovál 9">
            <a:extLst>
              <a:ext uri="{FF2B5EF4-FFF2-40B4-BE49-F238E27FC236}">
                <a16:creationId xmlns:a16="http://schemas.microsoft.com/office/drawing/2014/main" id="{C5C93A29-DD1F-4CBF-28BD-DE554B3F371B}"/>
              </a:ext>
            </a:extLst>
          </p:cNvPr>
          <p:cNvSpPr>
            <a:spLocks noChangeAspect="1"/>
          </p:cNvSpPr>
          <p:nvPr/>
        </p:nvSpPr>
        <p:spPr>
          <a:xfrm>
            <a:off x="9323319" y="3879447"/>
            <a:ext cx="1372878" cy="1389333"/>
          </a:xfrm>
          <a:prstGeom prst="ellipse">
            <a:avLst/>
          </a:prstGeom>
          <a:solidFill>
            <a:srgbClr val="21355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1600" dirty="0">
                <a:latin typeface="Poppins" panose="00000500000000000000" pitchFamily="2" charset="-18"/>
                <a:cs typeface="Poppins" panose="00000500000000000000" pitchFamily="2" charset="-18"/>
              </a:rPr>
              <a:t>Doktor...</a:t>
            </a:r>
          </a:p>
        </p:txBody>
      </p:sp>
      <p:sp>
        <p:nvSpPr>
          <p:cNvPr id="2" name="Zástupný objekt pre číslo snímky 1">
            <a:extLst>
              <a:ext uri="{FF2B5EF4-FFF2-40B4-BE49-F238E27FC236}">
                <a16:creationId xmlns:a16="http://schemas.microsoft.com/office/drawing/2014/main" id="{40F8736C-693F-AAFB-FC10-AA766301A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24</a:t>
            </a:fld>
            <a:endParaRPr lang="sk-SK" dirty="0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A401B419-3066-647C-B827-F0C5DD39CB7F}"/>
              </a:ext>
            </a:extLst>
          </p:cNvPr>
          <p:cNvSpPr txBox="1"/>
          <p:nvPr/>
        </p:nvSpPr>
        <p:spPr>
          <a:xfrm>
            <a:off x="152400" y="69849"/>
            <a:ext cx="53703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4400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POČET ŠTUDENTOV</a:t>
            </a:r>
          </a:p>
        </p:txBody>
      </p:sp>
      <p:sp>
        <p:nvSpPr>
          <p:cNvPr id="13" name="Voľný tvar: obrazec 12">
            <a:extLst>
              <a:ext uri="{FF2B5EF4-FFF2-40B4-BE49-F238E27FC236}">
                <a16:creationId xmlns:a16="http://schemas.microsoft.com/office/drawing/2014/main" id="{DA30FAE1-6C01-1B7D-AEF3-4B4AEFBF20E7}"/>
              </a:ext>
            </a:extLst>
          </p:cNvPr>
          <p:cNvSpPr/>
          <p:nvPr/>
        </p:nvSpPr>
        <p:spPr>
          <a:xfrm>
            <a:off x="-5568" y="4188307"/>
            <a:ext cx="7085691" cy="812799"/>
          </a:xfrm>
          <a:custGeom>
            <a:avLst/>
            <a:gdLst>
              <a:gd name="connsiteX0" fmla="*/ 0 w 7085691"/>
              <a:gd name="connsiteY0" fmla="*/ 0 h 812799"/>
              <a:gd name="connsiteX1" fmla="*/ 7085691 w 7085691"/>
              <a:gd name="connsiteY1" fmla="*/ 0 h 812799"/>
              <a:gd name="connsiteX2" fmla="*/ 7085691 w 7085691"/>
              <a:gd name="connsiteY2" fmla="*/ 23092 h 812799"/>
              <a:gd name="connsiteX3" fmla="*/ 5903878 w 7085691"/>
              <a:gd name="connsiteY3" fmla="*/ 812799 h 812799"/>
              <a:gd name="connsiteX4" fmla="*/ 0 w 7085691"/>
              <a:gd name="connsiteY4" fmla="*/ 812799 h 812799"/>
              <a:gd name="connsiteX5" fmla="*/ 0 w 7085691"/>
              <a:gd name="connsiteY5" fmla="*/ 0 h 812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085691" h="812799">
                <a:moveTo>
                  <a:pt x="0" y="0"/>
                </a:moveTo>
                <a:lnTo>
                  <a:pt x="7085691" y="0"/>
                </a:lnTo>
                <a:lnTo>
                  <a:pt x="7085691" y="23092"/>
                </a:lnTo>
                <a:lnTo>
                  <a:pt x="5903878" y="812799"/>
                </a:lnTo>
                <a:lnTo>
                  <a:pt x="0" y="812799"/>
                </a:lnTo>
                <a:lnTo>
                  <a:pt x="0" y="0"/>
                </a:lnTo>
                <a:close/>
              </a:path>
            </a:pathLst>
          </a:custGeom>
          <a:solidFill>
            <a:srgbClr val="0054A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k-SK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FC63533E-B97B-95CF-7655-8F2A82A6A098}"/>
              </a:ext>
            </a:extLst>
          </p:cNvPr>
          <p:cNvSpPr txBox="1"/>
          <p:nvPr/>
        </p:nvSpPr>
        <p:spPr>
          <a:xfrm>
            <a:off x="78402" y="4293220"/>
            <a:ext cx="72523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POČET ZAMESTNANCOV</a:t>
            </a:r>
          </a:p>
        </p:txBody>
      </p:sp>
    </p:spTree>
    <p:extLst>
      <p:ext uri="{BB962C8B-B14F-4D97-AF65-F5344CB8AC3E}">
        <p14:creationId xmlns:p14="http://schemas.microsoft.com/office/powerpoint/2010/main" val="23307889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9097113-5DA9-AE5F-F472-25CA169018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Študijne programy 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4D5E9BE3-C59E-990A-3A90-11ACAA2BF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89200" y="1639221"/>
            <a:ext cx="7213600" cy="4351338"/>
          </a:xfrm>
        </p:spPr>
        <p:txBody>
          <a:bodyPr>
            <a:normAutofit/>
          </a:bodyPr>
          <a:lstStyle/>
          <a:p>
            <a:r>
              <a:rPr lang="sk-SK" sz="2400" dirty="0"/>
              <a:t>Aplikovaná informatika </a:t>
            </a:r>
          </a:p>
          <a:p>
            <a:r>
              <a:rPr lang="sk-SK" sz="2400" dirty="0"/>
              <a:t>Automobilová mechatronika </a:t>
            </a:r>
          </a:p>
          <a:p>
            <a:r>
              <a:rPr lang="sk-SK" sz="2400" dirty="0"/>
              <a:t>Elektroenergetika </a:t>
            </a:r>
          </a:p>
          <a:p>
            <a:r>
              <a:rPr lang="sk-SK" sz="2400" dirty="0"/>
              <a:t>Elektronika </a:t>
            </a:r>
          </a:p>
          <a:p>
            <a:r>
              <a:rPr lang="sk-SK" sz="2400" dirty="0"/>
              <a:t>Elektrotechnika </a:t>
            </a:r>
          </a:p>
          <a:p>
            <a:r>
              <a:rPr lang="sk-SK" sz="2400" dirty="0"/>
              <a:t>Informačné a komunikačné technológie </a:t>
            </a:r>
          </a:p>
          <a:p>
            <a:r>
              <a:rPr lang="sk-SK" sz="2400" dirty="0"/>
              <a:t>Jadrové a fyzikálne inžinierstvo </a:t>
            </a:r>
          </a:p>
          <a:p>
            <a:r>
              <a:rPr lang="sk-SK" sz="2400" dirty="0"/>
              <a:t>Robotika a kybernetika </a:t>
            </a:r>
          </a:p>
          <a:p>
            <a:r>
              <a:rPr lang="sk-SK" sz="2400" dirty="0"/>
              <a:t>*Kozmické inžinierstvo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4BB2193-7075-27A6-3AB9-D9A1AB7228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17288" y="8709934"/>
            <a:ext cx="9957423" cy="6253555"/>
          </a:xfrm>
          <a:prstGeom prst="rect">
            <a:avLst/>
          </a:prstGeom>
        </p:spPr>
      </p:pic>
      <p:sp>
        <p:nvSpPr>
          <p:cNvPr id="5" name="Zástupný objekt pre číslo snímky 4">
            <a:extLst>
              <a:ext uri="{FF2B5EF4-FFF2-40B4-BE49-F238E27FC236}">
                <a16:creationId xmlns:a16="http://schemas.microsoft.com/office/drawing/2014/main" id="{6CCAE5B1-638D-76C7-0450-BA1B8255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25</a:t>
            </a:fld>
            <a:endParaRPr lang="sk-SK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D9F5E007-9CD8-96ED-F3D5-7CC573419800}"/>
              </a:ext>
            </a:extLst>
          </p:cNvPr>
          <p:cNvSpPr txBox="1"/>
          <p:nvPr/>
        </p:nvSpPr>
        <p:spPr>
          <a:xfrm>
            <a:off x="10329313" y="7087266"/>
            <a:ext cx="1862687" cy="1708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73138">
              <a:lnSpc>
                <a:spcPts val="4612"/>
              </a:lnSpc>
            </a:pPr>
            <a:r>
              <a:rPr lang="sk-SK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Bc.	</a:t>
            </a:r>
            <a:r>
              <a:rPr lang="en-US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- 1638</a:t>
            </a:r>
            <a:endParaRPr lang="sk-SK" sz="1600" spc="70" dirty="0">
              <a:solidFill>
                <a:srgbClr val="000000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defTabSz="973138">
              <a:lnSpc>
                <a:spcPts val="4612"/>
              </a:lnSpc>
            </a:pPr>
            <a:r>
              <a:rPr lang="sk-SK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Ing.	</a:t>
            </a:r>
            <a:r>
              <a:rPr lang="en-US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- 648</a:t>
            </a:r>
            <a:endParaRPr lang="sk-SK" sz="1600" spc="70" dirty="0">
              <a:solidFill>
                <a:srgbClr val="000000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defTabSz="973138">
              <a:lnSpc>
                <a:spcPts val="4612"/>
              </a:lnSpc>
              <a:tabLst>
                <a:tab pos="990600" algn="l"/>
              </a:tabLst>
            </a:pPr>
            <a:r>
              <a:rPr lang="sk-SK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PhD. 	</a:t>
            </a:r>
            <a:r>
              <a:rPr lang="en-US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- 141</a:t>
            </a:r>
          </a:p>
        </p:txBody>
      </p:sp>
    </p:spTree>
    <p:extLst>
      <p:ext uri="{BB962C8B-B14F-4D97-AF65-F5344CB8AC3E}">
        <p14:creationId xmlns:p14="http://schemas.microsoft.com/office/powerpoint/2010/main" val="51148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9D3A5-D0A9-D717-90DF-A029199C5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1773F20-350C-9F00-E46F-7E8171B10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Študijne programy 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0DDE046A-AA02-D2B2-389E-22CDDA942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319" y="604445"/>
            <a:ext cx="9957423" cy="6253555"/>
          </a:xfrm>
          <a:prstGeom prst="rect">
            <a:avLst/>
          </a:prstGeom>
        </p:spPr>
      </p:pic>
      <p:sp>
        <p:nvSpPr>
          <p:cNvPr id="3" name="Zástupný objekt pre číslo snímky 2">
            <a:extLst>
              <a:ext uri="{FF2B5EF4-FFF2-40B4-BE49-F238E27FC236}">
                <a16:creationId xmlns:a16="http://schemas.microsoft.com/office/drawing/2014/main" id="{AAD12D2A-5C1D-C0FF-590A-D6FD417126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26</a:t>
            </a:fld>
            <a:endParaRPr lang="sk-SK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5CAC4D-84C7-2939-BE47-5A91C91FBAA8}"/>
              </a:ext>
            </a:extLst>
          </p:cNvPr>
          <p:cNvSpPr txBox="1"/>
          <p:nvPr/>
        </p:nvSpPr>
        <p:spPr>
          <a:xfrm>
            <a:off x="10329313" y="4511409"/>
            <a:ext cx="1862687" cy="17084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973138">
              <a:lnSpc>
                <a:spcPts val="4612"/>
              </a:lnSpc>
            </a:pPr>
            <a:r>
              <a:rPr lang="sk-SK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Bc.	</a:t>
            </a:r>
            <a:r>
              <a:rPr lang="en-US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- 1638</a:t>
            </a:r>
            <a:endParaRPr lang="sk-SK" sz="1600" spc="70" dirty="0">
              <a:solidFill>
                <a:srgbClr val="000000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defTabSz="973138">
              <a:lnSpc>
                <a:spcPts val="4612"/>
              </a:lnSpc>
            </a:pPr>
            <a:r>
              <a:rPr lang="sk-SK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Ing.	</a:t>
            </a:r>
            <a:r>
              <a:rPr lang="en-US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- 648</a:t>
            </a:r>
            <a:endParaRPr lang="sk-SK" sz="1600" spc="70" dirty="0">
              <a:solidFill>
                <a:srgbClr val="000000"/>
              </a:solidFill>
              <a:latin typeface="Poppins" panose="00000500000000000000" pitchFamily="2" charset="-18"/>
              <a:cs typeface="Poppins" panose="00000500000000000000" pitchFamily="2" charset="-18"/>
            </a:endParaRPr>
          </a:p>
          <a:p>
            <a:pPr defTabSz="973138">
              <a:lnSpc>
                <a:spcPts val="4612"/>
              </a:lnSpc>
              <a:tabLst>
                <a:tab pos="990600" algn="l"/>
              </a:tabLst>
            </a:pPr>
            <a:r>
              <a:rPr lang="sk-SK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PhD. 	</a:t>
            </a:r>
            <a:r>
              <a:rPr lang="en-US" sz="1600" spc="70" dirty="0">
                <a:solidFill>
                  <a:srgbClr val="000000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- 141</a:t>
            </a:r>
          </a:p>
        </p:txBody>
      </p:sp>
    </p:spTree>
    <p:extLst>
      <p:ext uri="{BB962C8B-B14F-4D97-AF65-F5344CB8AC3E}">
        <p14:creationId xmlns:p14="http://schemas.microsoft.com/office/powerpoint/2010/main" val="224175779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7C4457-2365-E9EE-8B20-28A4B53282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Pracoviská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19DBFA1-8388-8FBB-68E8-9C54B8CF1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4742" y="939800"/>
            <a:ext cx="8453284" cy="541655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sk-SK" dirty="0"/>
              <a:t>Ústav automobilovej mechatroniky </a:t>
            </a:r>
          </a:p>
          <a:p>
            <a:pPr>
              <a:lnSpc>
                <a:spcPct val="170000"/>
              </a:lnSpc>
            </a:pPr>
            <a:r>
              <a:rPr lang="sk-SK" dirty="0"/>
              <a:t>Ústav elektroenergetiky a aplikovanej elektrotechniky </a:t>
            </a:r>
          </a:p>
          <a:p>
            <a:pPr>
              <a:lnSpc>
                <a:spcPct val="170000"/>
              </a:lnSpc>
            </a:pPr>
            <a:r>
              <a:rPr lang="sk-SK" b="1" u="sng" dirty="0"/>
              <a:t>Ústav elektroniky a </a:t>
            </a:r>
            <a:r>
              <a:rPr lang="sk-SK" b="1" u="sng" dirty="0" err="1"/>
              <a:t>fotoniky</a:t>
            </a:r>
            <a:r>
              <a:rPr lang="sk-SK" b="1" u="sng" dirty="0"/>
              <a:t> *</a:t>
            </a:r>
          </a:p>
          <a:p>
            <a:pPr>
              <a:lnSpc>
                <a:spcPct val="170000"/>
              </a:lnSpc>
            </a:pPr>
            <a:r>
              <a:rPr lang="sk-SK" dirty="0"/>
              <a:t>Ústav elektrotechniky </a:t>
            </a:r>
          </a:p>
          <a:p>
            <a:pPr>
              <a:lnSpc>
                <a:spcPct val="170000"/>
              </a:lnSpc>
            </a:pPr>
            <a:r>
              <a:rPr lang="sk-SK" dirty="0"/>
              <a:t>Ústav informatiky a matematiky </a:t>
            </a:r>
          </a:p>
          <a:p>
            <a:pPr>
              <a:lnSpc>
                <a:spcPct val="170000"/>
              </a:lnSpc>
            </a:pPr>
            <a:r>
              <a:rPr lang="sk-SK" dirty="0"/>
              <a:t>Ústav jadrového a fyzikálneho inžinierstva </a:t>
            </a:r>
          </a:p>
          <a:p>
            <a:pPr>
              <a:lnSpc>
                <a:spcPct val="170000"/>
              </a:lnSpc>
            </a:pPr>
            <a:r>
              <a:rPr lang="sk-SK" dirty="0"/>
              <a:t>Ústav multimediálnych informačných a komunikačných technológií </a:t>
            </a:r>
          </a:p>
          <a:p>
            <a:pPr>
              <a:lnSpc>
                <a:spcPct val="170000"/>
              </a:lnSpc>
            </a:pPr>
            <a:r>
              <a:rPr lang="sk-SK" dirty="0"/>
              <a:t>Ústav robotiky a kybernetiky </a:t>
            </a:r>
          </a:p>
        </p:txBody>
      </p:sp>
      <p:pic>
        <p:nvPicPr>
          <p:cNvPr id="5" name="Grafický objekt 4" descr="Binárne výplň plnou farbou">
            <a:extLst>
              <a:ext uri="{FF2B5EF4-FFF2-40B4-BE49-F238E27FC236}">
                <a16:creationId xmlns:a16="http://schemas.microsoft.com/office/drawing/2014/main" id="{B732C5D5-394D-528B-755E-0B796C5E74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3516" y="3366992"/>
            <a:ext cx="606617" cy="606617"/>
          </a:xfrm>
          <a:prstGeom prst="rect">
            <a:avLst/>
          </a:prstGeom>
        </p:spPr>
      </p:pic>
      <p:pic>
        <p:nvPicPr>
          <p:cNvPr id="7" name="Grafický objekt 6" descr="Elektrický stožiar výplň plnou farbou">
            <a:extLst>
              <a:ext uri="{FF2B5EF4-FFF2-40B4-BE49-F238E27FC236}">
                <a16:creationId xmlns:a16="http://schemas.microsoft.com/office/drawing/2014/main" id="{A7A04776-8978-1D94-D022-A5078F5B63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78329" y="1680849"/>
            <a:ext cx="606617" cy="606617"/>
          </a:xfrm>
          <a:prstGeom prst="rect">
            <a:avLst/>
          </a:prstGeom>
        </p:spPr>
      </p:pic>
      <p:pic>
        <p:nvPicPr>
          <p:cNvPr id="9" name="Grafický objekt 8" descr="Influencer výplň plnou farbou">
            <a:extLst>
              <a:ext uri="{FF2B5EF4-FFF2-40B4-BE49-F238E27FC236}">
                <a16:creationId xmlns:a16="http://schemas.microsoft.com/office/drawing/2014/main" id="{D6C2A324-D649-FEBA-8135-D2356F52BF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73516" y="4670313"/>
            <a:ext cx="606617" cy="606617"/>
          </a:xfrm>
          <a:prstGeom prst="rect">
            <a:avLst/>
          </a:prstGeom>
        </p:spPr>
      </p:pic>
      <p:pic>
        <p:nvPicPr>
          <p:cNvPr id="13" name="Grafický objekt 12" descr="Procesor výplň plnou farbou">
            <a:extLst>
              <a:ext uri="{FF2B5EF4-FFF2-40B4-BE49-F238E27FC236}">
                <a16:creationId xmlns:a16="http://schemas.microsoft.com/office/drawing/2014/main" id="{A8CDF1B6-82CE-70F0-30B1-5356FEAA75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73516" y="2214256"/>
            <a:ext cx="606617" cy="606617"/>
          </a:xfrm>
          <a:prstGeom prst="rect">
            <a:avLst/>
          </a:prstGeom>
        </p:spPr>
      </p:pic>
      <p:pic>
        <p:nvPicPr>
          <p:cNvPr id="17" name="Grafický objekt 16" descr="Automechanik výplň plnou farbou">
            <a:extLst>
              <a:ext uri="{FF2B5EF4-FFF2-40B4-BE49-F238E27FC236}">
                <a16:creationId xmlns:a16="http://schemas.microsoft.com/office/drawing/2014/main" id="{9C0A4600-26AF-E0D8-E7FF-99BEA4FD74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430217" y="1041400"/>
            <a:ext cx="606617" cy="606617"/>
          </a:xfrm>
          <a:prstGeom prst="rect">
            <a:avLst/>
          </a:prstGeom>
        </p:spPr>
      </p:pic>
      <p:pic>
        <p:nvPicPr>
          <p:cNvPr id="19" name="Grafický objekt 18" descr="Robotická ruka výplň plnou farbou">
            <a:extLst>
              <a:ext uri="{FF2B5EF4-FFF2-40B4-BE49-F238E27FC236}">
                <a16:creationId xmlns:a16="http://schemas.microsoft.com/office/drawing/2014/main" id="{41C3C3C7-345A-B0E3-2A92-1BFF28810F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281975" y="5384765"/>
            <a:ext cx="606617" cy="606617"/>
          </a:xfrm>
          <a:prstGeom prst="rect">
            <a:avLst/>
          </a:prstGeom>
        </p:spPr>
      </p:pic>
      <p:pic>
        <p:nvPicPr>
          <p:cNvPr id="21" name="Grafický objekt 20" descr="Rádioaktívne výplň plnou farbou">
            <a:extLst>
              <a:ext uri="{FF2B5EF4-FFF2-40B4-BE49-F238E27FC236}">
                <a16:creationId xmlns:a16="http://schemas.microsoft.com/office/drawing/2014/main" id="{AC80B44C-11A0-F041-A982-2EEE3DF345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269275" y="3900437"/>
            <a:ext cx="606617" cy="606617"/>
          </a:xfrm>
          <a:prstGeom prst="rect">
            <a:avLst/>
          </a:prstGeom>
        </p:spPr>
      </p:pic>
      <p:pic>
        <p:nvPicPr>
          <p:cNvPr id="24" name="Picture 2" descr="Multimeter Analog Icon">
            <a:extLst>
              <a:ext uri="{FF2B5EF4-FFF2-40B4-BE49-F238E27FC236}">
                <a16:creationId xmlns:a16="http://schemas.microsoft.com/office/drawing/2014/main" id="{AAE1682A-A252-9109-99F1-0659BE757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1" t="3143" r="17587" b="3719"/>
          <a:stretch/>
        </p:blipFill>
        <p:spPr bwMode="auto">
          <a:xfrm>
            <a:off x="10415814" y="2831745"/>
            <a:ext cx="313540" cy="445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AF47E6DE-18A7-70F3-5A69-883311E14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27</a:t>
            </a:fld>
            <a:endParaRPr lang="sk-SK" dirty="0"/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0AB02240-923A-FD27-761F-9E4902EAC013}"/>
              </a:ext>
            </a:extLst>
          </p:cNvPr>
          <p:cNvSpPr txBox="1"/>
          <p:nvPr/>
        </p:nvSpPr>
        <p:spPr>
          <a:xfrm>
            <a:off x="0" y="6488668"/>
            <a:ext cx="6954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i="1" dirty="0">
                <a:solidFill>
                  <a:schemeClr val="bg1"/>
                </a:solidFill>
                <a:latin typeface="Poppins" panose="00000500000000000000" pitchFamily="2" charset="-18"/>
                <a:cs typeface="Poppins" panose="00000500000000000000" pitchFamily="2" charset="-18"/>
              </a:rPr>
              <a:t>*Organizačná zložka zabezpečujúca odbornú časť projektu</a:t>
            </a:r>
          </a:p>
        </p:txBody>
      </p:sp>
    </p:spTree>
    <p:extLst>
      <p:ext uri="{BB962C8B-B14F-4D97-AF65-F5344CB8AC3E}">
        <p14:creationId xmlns:p14="http://schemas.microsoft.com/office/powerpoint/2010/main" val="1872541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961B90E-E2B9-ADF5-612E-F70F0C957F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ÚSTAV ROBOTIKY A KYBERNETIKY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62D692C5-A372-23AD-E913-AD3658C8F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791" y="1000676"/>
            <a:ext cx="8747066" cy="508080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30000"/>
              </a:lnSpc>
            </a:pPr>
            <a:r>
              <a:rPr lang="sk-SK" sz="2400" dirty="0"/>
              <a:t>Digitalizácia výroby pre aplikácie Industry 4.0</a:t>
            </a:r>
          </a:p>
          <a:p>
            <a:pPr>
              <a:lnSpc>
                <a:spcPct val="130000"/>
              </a:lnSpc>
            </a:pPr>
            <a:r>
              <a:rPr lang="sk-SK" sz="26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Robotizácia výrobných pracovísk</a:t>
            </a:r>
            <a:r>
              <a:rPr lang="sk-SK" sz="2600" dirty="0"/>
              <a:t>, </a:t>
            </a:r>
            <a:r>
              <a:rPr lang="sk-SK" sz="2600" dirty="0" err="1"/>
              <a:t>kolaboratívna</a:t>
            </a:r>
            <a:r>
              <a:rPr lang="sk-SK" sz="2600" dirty="0"/>
              <a:t> robotika</a:t>
            </a:r>
          </a:p>
          <a:p>
            <a:pPr>
              <a:lnSpc>
                <a:spcPct val="130000"/>
              </a:lnSpc>
            </a:pPr>
            <a:r>
              <a:rPr lang="sk-SK" sz="26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Mobilná</a:t>
            </a:r>
            <a:r>
              <a:rPr lang="sk-SK" sz="2600" b="1" dirty="0"/>
              <a:t> </a:t>
            </a:r>
            <a:r>
              <a:rPr lang="sk-SK" sz="26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robotika</a:t>
            </a:r>
            <a:r>
              <a:rPr lang="sk-SK" sz="2600" b="1" dirty="0"/>
              <a:t> </a:t>
            </a:r>
          </a:p>
          <a:p>
            <a:pPr lvl="1">
              <a:lnSpc>
                <a:spcPct val="130000"/>
              </a:lnSpc>
            </a:pPr>
            <a:r>
              <a:rPr lang="sk-SK" sz="2200" dirty="0"/>
              <a:t>servisná robotika, AGV vo výrobe, </a:t>
            </a:r>
            <a:r>
              <a:rPr lang="sk-SK" sz="2200" dirty="0" err="1"/>
              <a:t>drony</a:t>
            </a:r>
            <a:endParaRPr lang="sk-SK" sz="2200" dirty="0"/>
          </a:p>
          <a:p>
            <a:pPr>
              <a:lnSpc>
                <a:spcPct val="130000"/>
              </a:lnSpc>
            </a:pPr>
            <a:r>
              <a:rPr lang="sk-SK" sz="26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Umelá inteligencia</a:t>
            </a:r>
            <a:r>
              <a:rPr lang="sk-SK" sz="2600" dirty="0">
                <a:latin typeface="Poppins Black" panose="00000A00000000000000" pitchFamily="50" charset="-18"/>
                <a:cs typeface="Poppins Black" panose="00000A00000000000000" pitchFamily="50" charset="-18"/>
              </a:rPr>
              <a:t> </a:t>
            </a:r>
          </a:p>
          <a:p>
            <a:pPr lvl="1">
              <a:lnSpc>
                <a:spcPct val="130000"/>
              </a:lnSpc>
            </a:pPr>
            <a:r>
              <a:rPr lang="sk-SK" sz="2200" dirty="0" err="1"/>
              <a:t>machine</a:t>
            </a:r>
            <a:r>
              <a:rPr lang="sk-SK" sz="2200" dirty="0"/>
              <a:t> </a:t>
            </a:r>
            <a:r>
              <a:rPr lang="sk-SK" sz="2200" dirty="0" err="1"/>
              <a:t>learning</a:t>
            </a:r>
            <a:r>
              <a:rPr lang="sk-SK" sz="2200" dirty="0"/>
              <a:t>, </a:t>
            </a:r>
            <a:r>
              <a:rPr lang="sk-SK" sz="2200" dirty="0" err="1"/>
              <a:t>deep</a:t>
            </a:r>
            <a:r>
              <a:rPr lang="sk-SK" sz="2200" dirty="0"/>
              <a:t> </a:t>
            </a:r>
            <a:r>
              <a:rPr lang="sk-SK" sz="2200" dirty="0" err="1"/>
              <a:t>learning</a:t>
            </a:r>
            <a:endParaRPr lang="sk-SK" sz="2200" dirty="0"/>
          </a:p>
          <a:p>
            <a:pPr>
              <a:lnSpc>
                <a:spcPct val="130000"/>
              </a:lnSpc>
            </a:pPr>
            <a:r>
              <a:rPr lang="sk-SK" sz="26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AI pri spracovaní obrazu</a:t>
            </a:r>
            <a:r>
              <a:rPr lang="sk-SK" sz="2600" dirty="0">
                <a:latin typeface="Poppins Black" panose="00000A00000000000000" pitchFamily="50" charset="-18"/>
                <a:cs typeface="Poppins Black" panose="00000A00000000000000" pitchFamily="50" charset="-18"/>
              </a:rPr>
              <a:t> </a:t>
            </a:r>
            <a:r>
              <a:rPr lang="sk-SK" sz="2600" dirty="0"/>
              <a:t>s využitím v robotike</a:t>
            </a:r>
          </a:p>
          <a:p>
            <a:pPr>
              <a:lnSpc>
                <a:spcPct val="130000"/>
              </a:lnSpc>
            </a:pPr>
            <a:r>
              <a:rPr lang="sk-SK" sz="2600" dirty="0"/>
              <a:t>Automatizácia a riadenie dynamických systémov</a:t>
            </a:r>
          </a:p>
          <a:p>
            <a:pPr>
              <a:lnSpc>
                <a:spcPct val="130000"/>
              </a:lnSpc>
            </a:pPr>
            <a:r>
              <a:rPr lang="sk-SK" sz="2600" dirty="0"/>
              <a:t>Riadenie v energetike</a:t>
            </a:r>
          </a:p>
          <a:p>
            <a:pPr>
              <a:lnSpc>
                <a:spcPct val="130000"/>
              </a:lnSpc>
            </a:pPr>
            <a:r>
              <a:rPr lang="sk-SK" sz="2600" dirty="0"/>
              <a:t>Bio-kybernetika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4AC5FD7F-0E37-86A3-F888-C2FA54D64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28</a:t>
            </a:fld>
            <a:endParaRPr lang="sk-SK" dirty="0"/>
          </a:p>
        </p:txBody>
      </p:sp>
      <p:pic>
        <p:nvPicPr>
          <p:cNvPr id="5" name="Grafický objekt 4" descr="Robotická ruka výplň plnou farbou">
            <a:extLst>
              <a:ext uri="{FF2B5EF4-FFF2-40B4-BE49-F238E27FC236}">
                <a16:creationId xmlns:a16="http://schemas.microsoft.com/office/drawing/2014/main" id="{9E13BA95-CC30-C94E-3DDC-D0427EE89A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67997" y="506785"/>
            <a:ext cx="1470768" cy="1470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7592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6710CE-68F6-00B3-1E75-19F388E84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700" dirty="0"/>
              <a:t>ÚSTAV AUTOMOBILOVE MECHATRONIKY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BDA3A48D-85CD-5428-43ED-F718D0C2F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121" y="1090129"/>
            <a:ext cx="8710308" cy="4947814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40000"/>
              </a:lnSpc>
            </a:pPr>
            <a:r>
              <a:rPr lang="sk-SK" sz="8000" dirty="0" err="1"/>
              <a:t>Multifyzikálne</a:t>
            </a:r>
            <a:r>
              <a:rPr lang="sk-SK" sz="8000" dirty="0"/>
              <a:t> modelovanie a simulácie a </a:t>
            </a:r>
            <a:r>
              <a:rPr lang="sk-SK" sz="8000" dirty="0" err="1"/>
              <a:t>Computational</a:t>
            </a:r>
            <a:r>
              <a:rPr lang="sk-SK" sz="8000" dirty="0"/>
              <a:t> fluid </a:t>
            </a:r>
            <a:r>
              <a:rPr lang="sk-SK" sz="8000" dirty="0" err="1"/>
              <a:t>dynamics</a:t>
            </a:r>
            <a:endParaRPr lang="sk-SK" sz="8000" dirty="0"/>
          </a:p>
          <a:p>
            <a:pPr>
              <a:lnSpc>
                <a:spcPct val="140000"/>
              </a:lnSpc>
            </a:pPr>
            <a:r>
              <a:rPr lang="sk-SK" sz="8000" dirty="0"/>
              <a:t>Digitalizácia výroby pre aplikácie Industry 4.0</a:t>
            </a:r>
          </a:p>
          <a:p>
            <a:pPr>
              <a:lnSpc>
                <a:spcPct val="140000"/>
              </a:lnSpc>
            </a:pPr>
            <a:r>
              <a:rPr lang="sk-SK" sz="8000" b="1" dirty="0" err="1">
                <a:latin typeface="Poppins Black" panose="00000A00000000000000" pitchFamily="50" charset="-18"/>
                <a:cs typeface="Poppins Black" panose="00000A00000000000000" pitchFamily="50" charset="-18"/>
              </a:rPr>
              <a:t>Elektromobilita</a:t>
            </a:r>
            <a:r>
              <a:rPr lang="sk-SK" sz="80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 a batériové systémy</a:t>
            </a:r>
            <a:r>
              <a:rPr lang="sk-SK" sz="8000" dirty="0">
                <a:latin typeface="Poppins Black" panose="00000A00000000000000" pitchFamily="50" charset="-18"/>
                <a:cs typeface="Poppins Black" panose="00000A00000000000000" pitchFamily="50" charset="-18"/>
              </a:rPr>
              <a:t> </a:t>
            </a:r>
            <a:r>
              <a:rPr lang="sk-SK" sz="8000" dirty="0"/>
              <a:t>a metódy ich riadenia (BMS)</a:t>
            </a:r>
          </a:p>
          <a:p>
            <a:pPr>
              <a:lnSpc>
                <a:spcPct val="140000"/>
              </a:lnSpc>
            </a:pPr>
            <a:r>
              <a:rPr lang="sk-SK" sz="80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Autonómne systémy</a:t>
            </a:r>
          </a:p>
          <a:p>
            <a:pPr>
              <a:lnSpc>
                <a:spcPct val="140000"/>
              </a:lnSpc>
            </a:pPr>
            <a:r>
              <a:rPr lang="sk-SK" sz="80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Elektronika a riadenie </a:t>
            </a:r>
            <a:r>
              <a:rPr lang="sk-SK" sz="8000" b="1" dirty="0" err="1">
                <a:latin typeface="Poppins Black" panose="00000A00000000000000" pitchFamily="50" charset="-18"/>
                <a:cs typeface="Poppins Black" panose="00000A00000000000000" pitchFamily="50" charset="-18"/>
              </a:rPr>
              <a:t>mechatronických</a:t>
            </a:r>
            <a:r>
              <a:rPr lang="sk-SK" sz="80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 systémov</a:t>
            </a:r>
          </a:p>
          <a:p>
            <a:pPr>
              <a:lnSpc>
                <a:spcPct val="140000"/>
              </a:lnSpc>
            </a:pPr>
            <a:r>
              <a:rPr lang="sk-SK" sz="8000" dirty="0"/>
              <a:t>Virtuálna, rozšírená a zmiešaná realita</a:t>
            </a:r>
          </a:p>
          <a:p>
            <a:pPr>
              <a:lnSpc>
                <a:spcPct val="140000"/>
              </a:lnSpc>
            </a:pPr>
            <a:r>
              <a:rPr lang="sk-SK" sz="8000" dirty="0"/>
              <a:t>Počítačové a strojové videnie</a:t>
            </a:r>
          </a:p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C7E053A4-DB0A-2CD8-446C-2D6A6E64E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29</a:t>
            </a:fld>
            <a:endParaRPr lang="sk-SK" dirty="0"/>
          </a:p>
        </p:txBody>
      </p:sp>
      <p:pic>
        <p:nvPicPr>
          <p:cNvPr id="5" name="Grafický objekt 4" descr="Automechanik výplň plnou farbou">
            <a:extLst>
              <a:ext uri="{FF2B5EF4-FFF2-40B4-BE49-F238E27FC236}">
                <a16:creationId xmlns:a16="http://schemas.microsoft.com/office/drawing/2014/main" id="{93747B9D-EE3F-00DF-8AAE-B08044CE1C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0348" y="390525"/>
            <a:ext cx="1303131" cy="1303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9186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2DD8E83-8638-946D-68B6-F0C872147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2"/>
            <a:ext cx="10134600" cy="781051"/>
          </a:xfrm>
        </p:spPr>
        <p:txBody>
          <a:bodyPr>
            <a:noAutofit/>
          </a:bodyPr>
          <a:lstStyle/>
          <a:p>
            <a:r>
              <a:rPr lang="sk-SK" sz="3200" dirty="0"/>
              <a:t>ÚSTAV ELEKTROENERGETIKY A APLIKOVANEJ ELEKTROTECHNIKY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3E9D1504-920F-9D48-D913-B837EE8E42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500" y="990600"/>
            <a:ext cx="9664700" cy="52117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30000"/>
              </a:lnSpc>
            </a:pP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Výroba, prenos, distribúcia</a:t>
            </a:r>
            <a:r>
              <a:rPr lang="sk-SK" sz="2400" b="1" dirty="0"/>
              <a:t> </a:t>
            </a:r>
            <a:r>
              <a:rPr lang="sk-SK" sz="2400" dirty="0"/>
              <a:t>a efektívne využitie </a:t>
            </a: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elektriny</a:t>
            </a:r>
          </a:p>
          <a:p>
            <a:pPr>
              <a:lnSpc>
                <a:spcPct val="130000"/>
              </a:lnSpc>
            </a:pPr>
            <a:r>
              <a:rPr lang="sk-SK" sz="2400" dirty="0"/>
              <a:t>Sieťové štúdie pre pripájanie veľkých zdrojov do elektrizačnej sústavy</a:t>
            </a:r>
          </a:p>
          <a:p>
            <a:pPr>
              <a:lnSpc>
                <a:spcPct val="130000"/>
              </a:lnSpc>
            </a:pP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Riadenie a chránenie</a:t>
            </a:r>
            <a:r>
              <a:rPr lang="sk-SK" sz="2400" dirty="0"/>
              <a:t> elektrizačnej </a:t>
            </a: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sústavy</a:t>
            </a:r>
          </a:p>
          <a:p>
            <a:pPr>
              <a:lnSpc>
                <a:spcPct val="130000"/>
              </a:lnSpc>
            </a:pP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Technika vysokých napätí</a:t>
            </a:r>
          </a:p>
          <a:p>
            <a:pPr>
              <a:lnSpc>
                <a:spcPct val="130000"/>
              </a:lnSpc>
            </a:pPr>
            <a:r>
              <a:rPr lang="sk-SK" sz="2400" dirty="0"/>
              <a:t>Svetelná technika </a:t>
            </a:r>
          </a:p>
          <a:p>
            <a:pPr lvl="1">
              <a:lnSpc>
                <a:spcPct val="130000"/>
              </a:lnSpc>
            </a:pPr>
            <a:r>
              <a:rPr lang="sk-SK" sz="2000" dirty="0"/>
              <a:t>svetelné charakteristiky, návrh a riadenie </a:t>
            </a:r>
          </a:p>
          <a:p>
            <a:pPr>
              <a:lnSpc>
                <a:spcPct val="130000"/>
              </a:lnSpc>
            </a:pP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Obnoviteľné zdroje energie </a:t>
            </a:r>
          </a:p>
          <a:p>
            <a:pPr lvl="1">
              <a:lnSpc>
                <a:spcPct val="130000"/>
              </a:lnSpc>
            </a:pPr>
            <a:r>
              <a:rPr lang="sk-SK" sz="2000" dirty="0"/>
              <a:t>analýza vplyvov na sústavu, analýza využitia v priemyselnom podniku</a:t>
            </a:r>
          </a:p>
          <a:p>
            <a:pPr>
              <a:lnSpc>
                <a:spcPct val="130000"/>
              </a:lnSpc>
            </a:pPr>
            <a:r>
              <a:rPr lang="sk-SK" sz="2400" dirty="0"/>
              <a:t>Materiály a technológie, elektrické stroje a prístroje </a:t>
            </a:r>
          </a:p>
          <a:p>
            <a:pPr lvl="1">
              <a:lnSpc>
                <a:spcPct val="130000"/>
              </a:lnSpc>
            </a:pPr>
            <a:r>
              <a:rPr lang="sk-SK" sz="2000" dirty="0"/>
              <a:t>vývoj, konštrukcia, diagnostika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79973FF5-BB69-5387-63C5-6A34E9DE0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30</a:t>
            </a:fld>
            <a:endParaRPr lang="sk-SK" dirty="0"/>
          </a:p>
        </p:txBody>
      </p:sp>
      <p:pic>
        <p:nvPicPr>
          <p:cNvPr id="5" name="Grafický objekt 4" descr="Elektrický stožiar výplň plnou farbou">
            <a:extLst>
              <a:ext uri="{FF2B5EF4-FFF2-40B4-BE49-F238E27FC236}">
                <a16:creationId xmlns:a16="http://schemas.microsoft.com/office/drawing/2014/main" id="{6EDFCAF3-90A3-094D-5C68-383AB3E02F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10348" y="577119"/>
            <a:ext cx="1303132" cy="1303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419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17552F-BB1E-5159-4AEB-8DF96A5F75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ÚSTAV ELEKTRONIKY A FOTONIKY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7D21E11-5E16-81E0-B672-A6F3BDA22D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975519"/>
            <a:ext cx="9347200" cy="51863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k-SK" sz="22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Vývoj nových snímačov a </a:t>
            </a:r>
            <a:r>
              <a:rPr lang="sk-SK" sz="2200" b="1" dirty="0" err="1">
                <a:latin typeface="Poppins Black" panose="00000A00000000000000" pitchFamily="50" charset="-18"/>
                <a:cs typeface="Poppins Black" panose="00000A00000000000000" pitchFamily="50" charset="-18"/>
              </a:rPr>
              <a:t>mikrosnímačov</a:t>
            </a:r>
            <a:endParaRPr lang="sk-SK" sz="2200" b="1" dirty="0">
              <a:latin typeface="Poppins Black" panose="00000A00000000000000" pitchFamily="50" charset="-18"/>
              <a:cs typeface="Poppins Black" panose="00000A00000000000000" pitchFamily="50" charset="-18"/>
            </a:endParaRPr>
          </a:p>
          <a:p>
            <a:pPr>
              <a:lnSpc>
                <a:spcPct val="120000"/>
              </a:lnSpc>
            </a:pPr>
            <a:r>
              <a:rPr lang="sk-SK" sz="22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Nanotechnológie</a:t>
            </a:r>
            <a:r>
              <a:rPr lang="sk-SK" sz="2200" dirty="0"/>
              <a:t>, </a:t>
            </a:r>
            <a:r>
              <a:rPr lang="sk-SK" sz="2200" dirty="0" err="1"/>
              <a:t>nanomateriály</a:t>
            </a:r>
            <a:endParaRPr lang="sk-SK" sz="2200" dirty="0"/>
          </a:p>
          <a:p>
            <a:pPr>
              <a:lnSpc>
                <a:spcPct val="120000"/>
              </a:lnSpc>
            </a:pPr>
            <a:r>
              <a:rPr lang="sk-SK" sz="22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Štruktúry a prvky pre uskladnenie </a:t>
            </a:r>
            <a:r>
              <a:rPr lang="sk-SK" sz="2200" dirty="0"/>
              <a:t>a konverziu </a:t>
            </a:r>
            <a:r>
              <a:rPr lang="sk-SK" sz="22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energie</a:t>
            </a:r>
            <a:r>
              <a:rPr lang="sk-SK" sz="2200" dirty="0"/>
              <a:t>:</a:t>
            </a:r>
          </a:p>
          <a:p>
            <a:pPr lvl="1">
              <a:lnSpc>
                <a:spcPct val="120000"/>
              </a:lnSpc>
            </a:pPr>
            <a:r>
              <a:rPr lang="sk-SK" sz="1900" dirty="0" err="1"/>
              <a:t>superkapacitory</a:t>
            </a:r>
            <a:r>
              <a:rPr lang="sk-SK" sz="1900" dirty="0"/>
              <a:t>, batérie, </a:t>
            </a:r>
            <a:r>
              <a:rPr lang="sk-SK" sz="1900" dirty="0" err="1"/>
              <a:t>vodikové</a:t>
            </a:r>
            <a:r>
              <a:rPr lang="sk-SK" sz="1900" dirty="0"/>
              <a:t> </a:t>
            </a:r>
            <a:r>
              <a:rPr lang="sk-SK" sz="1900" dirty="0" err="1"/>
              <a:t>systemy</a:t>
            </a:r>
            <a:r>
              <a:rPr lang="sk-SK" sz="1900" dirty="0"/>
              <a:t>, solárne články (Základný výskum s presahom do prípravy prototypov)</a:t>
            </a:r>
          </a:p>
          <a:p>
            <a:pPr>
              <a:lnSpc>
                <a:spcPct val="120000"/>
              </a:lnSpc>
            </a:pPr>
            <a:r>
              <a:rPr lang="sk-SK" sz="22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Vývoj elektronických systémov </a:t>
            </a:r>
          </a:p>
          <a:p>
            <a:pPr>
              <a:lnSpc>
                <a:spcPct val="120000"/>
              </a:lnSpc>
            </a:pPr>
            <a:r>
              <a:rPr lang="sk-SK" sz="2200" dirty="0"/>
              <a:t>Vývoj vnorených systémov</a:t>
            </a:r>
          </a:p>
          <a:p>
            <a:pPr>
              <a:lnSpc>
                <a:spcPct val="120000"/>
              </a:lnSpc>
            </a:pPr>
            <a:r>
              <a:rPr lang="sk-SK" sz="2200" dirty="0"/>
              <a:t>Návrh integrovaných obvodov a systémov na čipe (ASIC design)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04F29E1A-6288-1AB5-5088-5461BD9F4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31</a:t>
            </a:fld>
            <a:endParaRPr lang="sk-SK" dirty="0"/>
          </a:p>
        </p:txBody>
      </p:sp>
      <p:pic>
        <p:nvPicPr>
          <p:cNvPr id="5" name="Grafický objekt 4" descr="Procesor výplň plnou farbou">
            <a:extLst>
              <a:ext uri="{FF2B5EF4-FFF2-40B4-BE49-F238E27FC236}">
                <a16:creationId xmlns:a16="http://schemas.microsoft.com/office/drawing/2014/main" id="{773B7490-E854-5ACC-3728-13760CC223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71368" y="599536"/>
            <a:ext cx="1112632" cy="1112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8743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3DA8A79-9F68-0667-DBF3-C808A2E13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ÚSTAV ELEKTROTECHNIKY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D409BC8D-DC36-AA98-D824-EC05378668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4" y="1066800"/>
            <a:ext cx="10120086" cy="51990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k-SK" sz="2400" b="1" dirty="0" err="1">
                <a:latin typeface="Poppins Black" panose="00000A00000000000000" pitchFamily="50" charset="-18"/>
                <a:cs typeface="Poppins Black" panose="00000A00000000000000" pitchFamily="50" charset="-18"/>
              </a:rPr>
              <a:t>Elektromoagnetická</a:t>
            </a: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 kompatibilita, </a:t>
            </a:r>
            <a:r>
              <a:rPr lang="sk-SK" sz="2400" dirty="0"/>
              <a:t>špeciálne pre </a:t>
            </a:r>
            <a:r>
              <a:rPr lang="sk-SK" sz="2400" dirty="0" err="1"/>
              <a:t>automotive</a:t>
            </a:r>
            <a:endParaRPr lang="sk-SK" sz="2400" dirty="0"/>
          </a:p>
          <a:p>
            <a:pPr>
              <a:lnSpc>
                <a:spcPct val="120000"/>
              </a:lnSpc>
            </a:pPr>
            <a:r>
              <a:rPr lang="sk-SK" sz="2400" dirty="0"/>
              <a:t>Nedeštruktívna </a:t>
            </a:r>
            <a:r>
              <a:rPr lang="sk-SK" sz="2400" dirty="0" err="1"/>
              <a:t>defektoskopia</a:t>
            </a:r>
            <a:endParaRPr lang="sk-SK" sz="2400" dirty="0"/>
          </a:p>
          <a:p>
            <a:pPr>
              <a:lnSpc>
                <a:spcPct val="120000"/>
              </a:lnSpc>
            </a:pP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Meracia technika</a:t>
            </a:r>
            <a:r>
              <a:rPr lang="sk-SK" sz="2400" dirty="0"/>
              <a:t>, meranie elektrických a neelektrických veličín</a:t>
            </a:r>
          </a:p>
          <a:p>
            <a:pPr>
              <a:lnSpc>
                <a:spcPct val="120000"/>
              </a:lnSpc>
            </a:pPr>
            <a:r>
              <a:rPr lang="sk-SK" sz="2400" dirty="0"/>
              <a:t>Materiálový výskum </a:t>
            </a:r>
          </a:p>
          <a:p>
            <a:pPr lvl="1">
              <a:lnSpc>
                <a:spcPct val="120000"/>
              </a:lnSpc>
            </a:pPr>
            <a:r>
              <a:rPr lang="sk-SK" sz="2000" dirty="0"/>
              <a:t>vývoj magnetických, progresívnych materiálov pre elektrotechniku použiteľných v oblasti GHz pracovných frekvencií</a:t>
            </a:r>
          </a:p>
          <a:p>
            <a:pPr>
              <a:lnSpc>
                <a:spcPct val="120000"/>
              </a:lnSpc>
            </a:pP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Vysokofrekvenčné merania</a:t>
            </a:r>
          </a:p>
          <a:p>
            <a:pPr>
              <a:lnSpc>
                <a:spcPct val="120000"/>
              </a:lnSpc>
            </a:pPr>
            <a:r>
              <a:rPr lang="sk-SK" sz="2400" dirty="0"/>
              <a:t>Aplikovaný elektromagnetizmus, magnetické materiály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E397BC63-B8ED-CD90-9BF4-5D6EADCDF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32</a:t>
            </a:fld>
            <a:endParaRPr lang="sk-SK" dirty="0"/>
          </a:p>
        </p:txBody>
      </p:sp>
      <p:pic>
        <p:nvPicPr>
          <p:cNvPr id="5" name="Picture 2" descr="Multimeter Analog Icon">
            <a:extLst>
              <a:ext uri="{FF2B5EF4-FFF2-40B4-BE49-F238E27FC236}">
                <a16:creationId xmlns:a16="http://schemas.microsoft.com/office/drawing/2014/main" id="{79C45617-8E03-58AD-1625-82966748393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91" t="3143" r="17587" b="3719"/>
          <a:stretch/>
        </p:blipFill>
        <p:spPr bwMode="auto">
          <a:xfrm>
            <a:off x="10692504" y="604152"/>
            <a:ext cx="851796" cy="121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77662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826568D-D3B3-EA46-94BF-6BB0D7115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4000" dirty="0"/>
              <a:t>ÚSTAV INFORMATIKY A MATEMATIKY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8B00DC75-622F-C773-6F44-1F22001F0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600" y="1028700"/>
            <a:ext cx="10515600" cy="52117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Kybernetická bezpečnosť</a:t>
            </a:r>
          </a:p>
          <a:p>
            <a:pPr>
              <a:lnSpc>
                <a:spcPct val="120000"/>
              </a:lnSpc>
            </a:pP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Post-kvantová kryptografia</a:t>
            </a:r>
          </a:p>
          <a:p>
            <a:pPr>
              <a:lnSpc>
                <a:spcPct val="120000"/>
              </a:lnSpc>
            </a:pPr>
            <a:r>
              <a:rPr lang="sk-SK" sz="2400" dirty="0" err="1"/>
              <a:t>Algebraická</a:t>
            </a:r>
            <a:r>
              <a:rPr lang="sk-SK" sz="2400" dirty="0"/>
              <a:t> </a:t>
            </a:r>
            <a:r>
              <a:rPr lang="sk-SK" sz="2400" dirty="0" err="1"/>
              <a:t>kryptoanalýza</a:t>
            </a:r>
            <a:endParaRPr lang="sk-SK" sz="2400" dirty="0"/>
          </a:p>
          <a:p>
            <a:pPr>
              <a:lnSpc>
                <a:spcPct val="120000"/>
              </a:lnSpc>
            </a:pPr>
            <a:r>
              <a:rPr lang="sk-SK" sz="2400" dirty="0"/>
              <a:t>Klasické šifry, historické šifry</a:t>
            </a:r>
          </a:p>
          <a:p>
            <a:pPr>
              <a:lnSpc>
                <a:spcPct val="120000"/>
              </a:lnSpc>
            </a:pP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AI v medicíne, biometrii, bankovníctve</a:t>
            </a:r>
          </a:p>
          <a:p>
            <a:pPr>
              <a:lnSpc>
                <a:spcPct val="120000"/>
              </a:lnSpc>
            </a:pPr>
            <a:r>
              <a:rPr lang="sk-SK" sz="24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Výskum v oblasti mobilných výpočtov</a:t>
            </a:r>
          </a:p>
          <a:p>
            <a:pPr>
              <a:lnSpc>
                <a:spcPct val="120000"/>
              </a:lnSpc>
            </a:pPr>
            <a:r>
              <a:rPr lang="sk-SK" sz="2400" dirty="0"/>
              <a:t>Numerické metódy, modelovanie neurčitostí, štatistika, zovšeobecnená pravdepodobnosť (na kvantových štruktúrach)</a:t>
            </a:r>
          </a:p>
          <a:p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14021B70-E95F-041A-A712-26C8CD3A5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33</a:t>
            </a:fld>
            <a:endParaRPr lang="sk-SK" dirty="0"/>
          </a:p>
        </p:txBody>
      </p:sp>
      <p:pic>
        <p:nvPicPr>
          <p:cNvPr id="5" name="Grafický objekt 4" descr="Binárne výplň plnou farbou">
            <a:extLst>
              <a:ext uri="{FF2B5EF4-FFF2-40B4-BE49-F238E27FC236}">
                <a16:creationId xmlns:a16="http://schemas.microsoft.com/office/drawing/2014/main" id="{58DC0B83-E1A8-4EA6-3C2C-81766C466E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34868" y="617537"/>
            <a:ext cx="978256" cy="97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013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522A96-71EB-DC94-7ED0-211525508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1442700" cy="781051"/>
          </a:xfrm>
        </p:spPr>
        <p:txBody>
          <a:bodyPr>
            <a:noAutofit/>
          </a:bodyPr>
          <a:lstStyle/>
          <a:p>
            <a:r>
              <a:rPr lang="sk-SK" sz="3200" dirty="0"/>
              <a:t>ÚSTAV JADROVÉHO A FYZIKÁLNEHO INŽINIERSTVA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EEFD4C68-485E-1974-FCE7-3210A5F5D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00" y="937419"/>
            <a:ext cx="8813800" cy="5262563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sk-SK" sz="22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Štúdium degradácie konštrukčných materiálov </a:t>
            </a:r>
            <a:r>
              <a:rPr lang="sk-SK" sz="2200" dirty="0"/>
              <a:t>jadrových zariadení</a:t>
            </a:r>
          </a:p>
          <a:p>
            <a:pPr>
              <a:lnSpc>
                <a:spcPct val="120000"/>
              </a:lnSpc>
            </a:pPr>
            <a:r>
              <a:rPr lang="sk-SK" sz="22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Materiálový výskum</a:t>
            </a:r>
            <a:r>
              <a:rPr lang="sk-SK" sz="2200" dirty="0">
                <a:latin typeface="Poppins Black" panose="00000A00000000000000" pitchFamily="50" charset="-18"/>
                <a:cs typeface="Poppins Black" panose="00000A00000000000000" pitchFamily="50" charset="-18"/>
              </a:rPr>
              <a:t>, </a:t>
            </a:r>
            <a:r>
              <a:rPr lang="sk-SK" sz="2200" dirty="0" err="1"/>
              <a:t>nanomateriály</a:t>
            </a:r>
            <a:endParaRPr lang="sk-SK" sz="2200" dirty="0"/>
          </a:p>
          <a:p>
            <a:pPr>
              <a:lnSpc>
                <a:spcPct val="120000"/>
              </a:lnSpc>
            </a:pPr>
            <a:r>
              <a:rPr lang="sk-SK" sz="2200" dirty="0" err="1"/>
              <a:t>Mössbauerová</a:t>
            </a:r>
            <a:r>
              <a:rPr lang="sk-SK" sz="2200" dirty="0"/>
              <a:t> spektrometria pri analýze vlastností materiálov</a:t>
            </a:r>
          </a:p>
          <a:p>
            <a:pPr>
              <a:lnSpc>
                <a:spcPct val="120000"/>
              </a:lnSpc>
            </a:pPr>
            <a:r>
              <a:rPr lang="sk-SK" sz="22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Jadrová energetika</a:t>
            </a:r>
            <a:r>
              <a:rPr lang="sk-SK" sz="2200" dirty="0">
                <a:latin typeface="Poppins Black" panose="00000A00000000000000" pitchFamily="50" charset="-18"/>
                <a:cs typeface="Poppins Black" panose="00000A00000000000000" pitchFamily="50" charset="-18"/>
              </a:rPr>
              <a:t>, </a:t>
            </a:r>
            <a:r>
              <a:rPr lang="sk-SK" sz="2200" dirty="0"/>
              <a:t>jadrová bezpečnosť</a:t>
            </a:r>
          </a:p>
          <a:p>
            <a:pPr>
              <a:lnSpc>
                <a:spcPct val="120000"/>
              </a:lnSpc>
            </a:pPr>
            <a:r>
              <a:rPr lang="sk-SK" sz="2200" dirty="0"/>
              <a:t>AI v jadrovej energetike</a:t>
            </a:r>
          </a:p>
          <a:p>
            <a:pPr>
              <a:lnSpc>
                <a:spcPct val="120000"/>
              </a:lnSpc>
            </a:pPr>
            <a:r>
              <a:rPr lang="sk-SK" sz="2200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Reaktorová fyzika</a:t>
            </a:r>
            <a:r>
              <a:rPr lang="sk-SK" sz="2200" dirty="0"/>
              <a:t>, modelovanie jadrového paliva, radiačné tienenie</a:t>
            </a:r>
          </a:p>
          <a:p>
            <a:pPr>
              <a:lnSpc>
                <a:spcPct val="120000"/>
              </a:lnSpc>
            </a:pPr>
            <a:r>
              <a:rPr lang="sk-SK" sz="2200" dirty="0"/>
              <a:t>Kozmické technológie</a:t>
            </a:r>
          </a:p>
          <a:p>
            <a:pPr>
              <a:lnSpc>
                <a:spcPct val="120000"/>
              </a:lnSpc>
            </a:pPr>
            <a:r>
              <a:rPr lang="sk-SK" sz="2200" dirty="0"/>
              <a:t>Detektory ionizujúceho žiarenia</a:t>
            </a: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66C77F2E-B2C4-E505-F864-FB8A52E9B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34</a:t>
            </a:fld>
            <a:endParaRPr lang="sk-SK" dirty="0"/>
          </a:p>
        </p:txBody>
      </p:sp>
      <p:pic>
        <p:nvPicPr>
          <p:cNvPr id="5" name="Grafický objekt 4" descr="Rádioaktívne výplň plnou farbou">
            <a:extLst>
              <a:ext uri="{FF2B5EF4-FFF2-40B4-BE49-F238E27FC236}">
                <a16:creationId xmlns:a16="http://schemas.microsoft.com/office/drawing/2014/main" id="{189DD7EE-B63F-7F08-EC12-216AF22A63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609468" y="593725"/>
            <a:ext cx="1061832" cy="106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0690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EA35121-9FD2-08ED-9822-66A77F4D6A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718800" cy="781051"/>
          </a:xfrm>
        </p:spPr>
        <p:txBody>
          <a:bodyPr>
            <a:noAutofit/>
          </a:bodyPr>
          <a:lstStyle/>
          <a:p>
            <a:pPr>
              <a:tabLst>
                <a:tab pos="444500" algn="l"/>
              </a:tabLst>
            </a:pPr>
            <a:r>
              <a:rPr lang="sk-SK" sz="2800" dirty="0"/>
              <a:t>ÚSTAV MULTIMEDIÁLNYCH INFORMAČNÝCH A KOMUNIKAČNÝCH TECHNOLÓGIÍ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2144CB9B-85A5-EBE2-6B85-39083F20E3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314" y="950119"/>
            <a:ext cx="9271000" cy="52371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30000"/>
              </a:lnSpc>
            </a:pPr>
            <a:r>
              <a:rPr lang="sk-SK" dirty="0"/>
              <a:t>Technológie na prenos jednotlivých modalít multimédií </a:t>
            </a:r>
          </a:p>
          <a:p>
            <a:pPr>
              <a:lnSpc>
                <a:spcPct val="130000"/>
              </a:lnSpc>
            </a:pPr>
            <a:r>
              <a:rPr lang="sk-SK" dirty="0"/>
              <a:t>Riadenie, signalizácia a protokoly jadier rôznych platforiem</a:t>
            </a:r>
          </a:p>
          <a:p>
            <a:pPr>
              <a:lnSpc>
                <a:spcPct val="130000"/>
              </a:lnSpc>
            </a:pPr>
            <a:r>
              <a:rPr lang="sk-SK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Prenosové cesty</a:t>
            </a:r>
            <a:r>
              <a:rPr lang="sk-SK" dirty="0">
                <a:latin typeface="Poppins Black" panose="00000A00000000000000" pitchFamily="50" charset="-18"/>
                <a:cs typeface="Poppins Black" panose="00000A00000000000000" pitchFamily="50" charset="-18"/>
              </a:rPr>
              <a:t>, </a:t>
            </a:r>
            <a:r>
              <a:rPr lang="sk-SK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fyzická vrstva</a:t>
            </a:r>
            <a:r>
              <a:rPr lang="sk-SK" dirty="0">
                <a:latin typeface="Poppins Black" panose="00000A00000000000000" pitchFamily="50" charset="-18"/>
                <a:cs typeface="Poppins Black" panose="00000A00000000000000" pitchFamily="50" charset="-18"/>
              </a:rPr>
              <a:t> </a:t>
            </a:r>
            <a:r>
              <a:rPr lang="sk-SK" dirty="0"/>
              <a:t>komunikačných kanálov</a:t>
            </a:r>
          </a:p>
          <a:p>
            <a:pPr>
              <a:lnSpc>
                <a:spcPct val="130000"/>
              </a:lnSpc>
            </a:pPr>
            <a:r>
              <a:rPr lang="sk-SK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Návrh vnútropodnikovej siete </a:t>
            </a:r>
            <a:r>
              <a:rPr lang="sk-SK" dirty="0"/>
              <a:t>založenej na technológiách optického bezdrôtového prenosu (OWC), pre </a:t>
            </a:r>
            <a:r>
              <a:rPr lang="sk-SK" dirty="0" err="1"/>
              <a:t>vnúrotné</a:t>
            </a:r>
            <a:r>
              <a:rPr lang="sk-SK" dirty="0"/>
              <a:t> (VLC) i vonkajšie prostredie (FSO)</a:t>
            </a:r>
          </a:p>
          <a:p>
            <a:pPr>
              <a:lnSpc>
                <a:spcPct val="130000"/>
              </a:lnSpc>
            </a:pPr>
            <a:r>
              <a:rPr lang="sk-SK" b="1" dirty="0">
                <a:latin typeface="Poppins Black" panose="00000A00000000000000" pitchFamily="50" charset="-18"/>
                <a:cs typeface="Poppins Black" panose="00000A00000000000000" pitchFamily="50" charset="-18"/>
              </a:rPr>
              <a:t>Kombinované siete </a:t>
            </a:r>
            <a:r>
              <a:rPr lang="sk-SK" dirty="0"/>
              <a:t>s inými bezdrôtovými alebo vláknovými technológiami</a:t>
            </a:r>
          </a:p>
          <a:p>
            <a:pPr>
              <a:lnSpc>
                <a:spcPct val="130000"/>
              </a:lnSpc>
            </a:pPr>
            <a:r>
              <a:rPr lang="sk-SK" dirty="0" err="1"/>
              <a:t>IoT</a:t>
            </a:r>
            <a:r>
              <a:rPr lang="sk-SK" dirty="0"/>
              <a:t> v koncepte 4G a 5G sietí</a:t>
            </a:r>
          </a:p>
          <a:p>
            <a:pPr>
              <a:lnSpc>
                <a:spcPct val="130000"/>
              </a:lnSpc>
            </a:pPr>
            <a:r>
              <a:rPr lang="sk-SK" dirty="0"/>
              <a:t>AI pri spracovaní obrazu</a:t>
            </a:r>
          </a:p>
          <a:p>
            <a:pPr>
              <a:lnSpc>
                <a:spcPct val="130000"/>
              </a:lnSpc>
            </a:pPr>
            <a:r>
              <a:rPr lang="sk-SK" dirty="0"/>
              <a:t>Neinvazívne monitorovanie záťaže v oblasti energetiky, toky dát v </a:t>
            </a:r>
            <a:r>
              <a:rPr lang="sk-SK" dirty="0" err="1"/>
              <a:t>mikrogridoch</a:t>
            </a:r>
            <a:endParaRPr lang="sk-SK" dirty="0"/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2D00224B-DCA5-DB92-0F75-F177CB2C4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35</a:t>
            </a:fld>
            <a:endParaRPr lang="sk-SK" dirty="0"/>
          </a:p>
        </p:txBody>
      </p:sp>
      <p:pic>
        <p:nvPicPr>
          <p:cNvPr id="5" name="Grafický objekt 4" descr="Influencer výplň plnou farbou">
            <a:extLst>
              <a:ext uri="{FF2B5EF4-FFF2-40B4-BE49-F238E27FC236}">
                <a16:creationId xmlns:a16="http://schemas.microsoft.com/office/drawing/2014/main" id="{4A72E7E7-789E-B94B-3FB4-694810777B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02216" y="501047"/>
            <a:ext cx="1245284" cy="124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4355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29F086-D5E0-BEDB-0ADE-9E8D6CA66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Laboratória na FEI STU</a:t>
            </a:r>
          </a:p>
        </p:txBody>
      </p:sp>
      <p:sp>
        <p:nvSpPr>
          <p:cNvPr id="3" name="Zástupný objekt pre obsah 2">
            <a:extLst>
              <a:ext uri="{FF2B5EF4-FFF2-40B4-BE49-F238E27FC236}">
                <a16:creationId xmlns:a16="http://schemas.microsoft.com/office/drawing/2014/main" id="{CE262DC5-EB24-0A3C-8AFE-16F2EC3FCC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314" y="1393031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sk-SK" b="1" i="0" dirty="0" err="1">
                <a:solidFill>
                  <a:srgbClr val="333333"/>
                </a:solidFill>
                <a:effectLst/>
                <a:latin typeface="Popins"/>
              </a:rPr>
              <a:t>High-tech</a:t>
            </a:r>
            <a:r>
              <a:rPr lang="sk-SK" b="1" i="0" dirty="0">
                <a:solidFill>
                  <a:srgbClr val="333333"/>
                </a:solidFill>
                <a:effectLst/>
                <a:latin typeface="Popins"/>
              </a:rPr>
              <a:t> centrum elektromagnetickej kompatibility</a:t>
            </a:r>
            <a:endParaRPr lang="sk-SK" b="1" dirty="0">
              <a:latin typeface="Popins"/>
            </a:endParaRPr>
          </a:p>
          <a:p>
            <a:r>
              <a:rPr lang="sk-SK" b="1" dirty="0">
                <a:latin typeface="Popins"/>
              </a:rPr>
              <a:t>Centrum robotiky</a:t>
            </a:r>
          </a:p>
          <a:p>
            <a:pPr lvl="1"/>
            <a:r>
              <a:rPr lang="sk-SK" b="0" i="0" dirty="0">
                <a:solidFill>
                  <a:srgbClr val="333333"/>
                </a:solidFill>
                <a:effectLst/>
                <a:latin typeface="Popins"/>
              </a:rPr>
              <a:t>Národné centrum robotiky je laboratórium zameriavajúce na </a:t>
            </a:r>
            <a:r>
              <a:rPr lang="sk-SK" i="0" dirty="0">
                <a:solidFill>
                  <a:srgbClr val="333333"/>
                </a:solidFill>
                <a:effectLst/>
                <a:latin typeface="Popins"/>
              </a:rPr>
              <a:t>výskum v oblasti mobilnej, servisnej a priemyselnej robotiky</a:t>
            </a:r>
            <a:endParaRPr lang="sk-SK" dirty="0">
              <a:latin typeface="Popins"/>
            </a:endParaRPr>
          </a:p>
          <a:p>
            <a:r>
              <a:rPr lang="sk-SK" b="1" dirty="0">
                <a:latin typeface="Popins"/>
              </a:rPr>
              <a:t>Čisté priestory</a:t>
            </a:r>
          </a:p>
          <a:p>
            <a:pPr lvl="1"/>
            <a:r>
              <a:rPr lang="sk-SK" dirty="0">
                <a:latin typeface="Popins"/>
              </a:rPr>
              <a:t>ISO 7 – 100m</a:t>
            </a:r>
            <a:r>
              <a:rPr lang="sk-SK" baseline="30000" dirty="0">
                <a:latin typeface="Popins"/>
              </a:rPr>
              <a:t>2</a:t>
            </a:r>
          </a:p>
          <a:p>
            <a:pPr lvl="1"/>
            <a:r>
              <a:rPr lang="sk-SK" dirty="0">
                <a:latin typeface="Popins"/>
              </a:rPr>
              <a:t>ISO 6 – 120m</a:t>
            </a:r>
            <a:r>
              <a:rPr lang="sk-SK" baseline="30000" dirty="0">
                <a:latin typeface="Popins"/>
              </a:rPr>
              <a:t>2</a:t>
            </a:r>
          </a:p>
          <a:p>
            <a:pPr lvl="1"/>
            <a:r>
              <a:rPr lang="sk-SK" sz="2000" dirty="0">
                <a:latin typeface="Popins"/>
              </a:rPr>
              <a:t>2x PVD (K.J. </a:t>
            </a:r>
            <a:r>
              <a:rPr lang="sk-SK" sz="2000" dirty="0" err="1">
                <a:latin typeface="Popins"/>
              </a:rPr>
              <a:t>Lesker</a:t>
            </a:r>
            <a:r>
              <a:rPr lang="sk-SK" sz="2000" dirty="0">
                <a:latin typeface="Popins"/>
              </a:rPr>
              <a:t>), </a:t>
            </a:r>
            <a:r>
              <a:rPr lang="sk-SK" sz="2000" dirty="0" err="1">
                <a:latin typeface="Popins"/>
              </a:rPr>
              <a:t>Suss</a:t>
            </a:r>
            <a:r>
              <a:rPr lang="sk-SK" sz="2000" dirty="0">
                <a:latin typeface="Popins"/>
              </a:rPr>
              <a:t> </a:t>
            </a:r>
            <a:r>
              <a:rPr lang="sk-SK" sz="2000" dirty="0" err="1">
                <a:latin typeface="Popins"/>
              </a:rPr>
              <a:t>Microtech</a:t>
            </a:r>
            <a:r>
              <a:rPr lang="sk-SK" sz="2000" dirty="0">
                <a:latin typeface="Popins"/>
              </a:rPr>
              <a:t> MA6/BA6, </a:t>
            </a:r>
            <a:r>
              <a:rPr lang="sk-SK" sz="2000" dirty="0" err="1">
                <a:latin typeface="Popins"/>
              </a:rPr>
              <a:t>FujiFilm</a:t>
            </a:r>
            <a:r>
              <a:rPr lang="sk-SK" sz="2000" dirty="0">
                <a:latin typeface="Popins"/>
              </a:rPr>
              <a:t> </a:t>
            </a:r>
            <a:r>
              <a:rPr lang="sk-SK" sz="2000" dirty="0" err="1">
                <a:latin typeface="Popins"/>
              </a:rPr>
              <a:t>Dimatix</a:t>
            </a:r>
            <a:r>
              <a:rPr lang="sk-SK" sz="2000" dirty="0">
                <a:latin typeface="Popins"/>
              </a:rPr>
              <a:t> DMP 2050, </a:t>
            </a:r>
            <a:r>
              <a:rPr lang="sk-SK" sz="2000" dirty="0" err="1">
                <a:latin typeface="Popins"/>
              </a:rPr>
              <a:t>Suss</a:t>
            </a:r>
            <a:r>
              <a:rPr lang="sk-SK" sz="2000" dirty="0">
                <a:latin typeface="Popins"/>
              </a:rPr>
              <a:t> </a:t>
            </a:r>
            <a:r>
              <a:rPr lang="sk-SK" sz="2000" dirty="0" err="1">
                <a:latin typeface="Popins"/>
              </a:rPr>
              <a:t>Microtech</a:t>
            </a:r>
            <a:r>
              <a:rPr lang="sk-SK" sz="2000" dirty="0">
                <a:latin typeface="Popins"/>
              </a:rPr>
              <a:t> </a:t>
            </a:r>
            <a:r>
              <a:rPr lang="sk-SK" sz="2000" dirty="0" err="1">
                <a:latin typeface="Popins"/>
              </a:rPr>
              <a:t>Pixdro</a:t>
            </a:r>
            <a:r>
              <a:rPr lang="sk-SK" sz="2000" dirty="0">
                <a:latin typeface="Popins"/>
              </a:rPr>
              <a:t> LP50, </a:t>
            </a:r>
            <a:r>
              <a:rPr lang="sk-SK" sz="2000" dirty="0" err="1">
                <a:latin typeface="Popins"/>
              </a:rPr>
              <a:t>Plasmalab</a:t>
            </a:r>
            <a:r>
              <a:rPr lang="sk-SK" sz="2000" dirty="0">
                <a:latin typeface="Popins"/>
              </a:rPr>
              <a:t> Pro 100, </a:t>
            </a:r>
          </a:p>
          <a:p>
            <a:pPr lvl="1"/>
            <a:r>
              <a:rPr lang="sk-SK" sz="2000" dirty="0" err="1">
                <a:latin typeface="Popins"/>
              </a:rPr>
              <a:t>Infotech</a:t>
            </a:r>
            <a:r>
              <a:rPr lang="sk-SK" sz="2000" dirty="0">
                <a:latin typeface="Popins"/>
              </a:rPr>
              <a:t> IC 1200, </a:t>
            </a:r>
            <a:r>
              <a:rPr lang="sk-SK" sz="2000" dirty="0" err="1">
                <a:latin typeface="Popins"/>
              </a:rPr>
              <a:t>Pink</a:t>
            </a:r>
            <a:r>
              <a:rPr lang="sk-SK" sz="2000" dirty="0">
                <a:latin typeface="Popins"/>
              </a:rPr>
              <a:t> Vadu 200XL, AMX X-</a:t>
            </a:r>
            <a:r>
              <a:rPr lang="sk-SK" sz="2000" dirty="0" err="1">
                <a:latin typeface="Popins"/>
              </a:rPr>
              <a:t>Sinter</a:t>
            </a:r>
            <a:r>
              <a:rPr lang="sk-SK" sz="2000" dirty="0">
                <a:latin typeface="Popins"/>
              </a:rPr>
              <a:t> P52 / P51, </a:t>
            </a:r>
            <a:r>
              <a:rPr lang="sk-SK" sz="2000" dirty="0" err="1">
                <a:latin typeface="Popins"/>
              </a:rPr>
              <a:t>Kulicke</a:t>
            </a:r>
            <a:r>
              <a:rPr lang="sk-SK" sz="2000" dirty="0">
                <a:latin typeface="Popins"/>
              </a:rPr>
              <a:t> &amp; </a:t>
            </a:r>
            <a:r>
              <a:rPr lang="sk-SK" sz="2000" dirty="0" err="1">
                <a:latin typeface="Popins"/>
              </a:rPr>
              <a:t>Soffa</a:t>
            </a:r>
            <a:r>
              <a:rPr lang="sk-SK" sz="2000" dirty="0">
                <a:latin typeface="Popins"/>
              </a:rPr>
              <a:t> Asterion, </a:t>
            </a:r>
            <a:r>
              <a:rPr lang="sk-SK" sz="2000" dirty="0" err="1">
                <a:latin typeface="Popins"/>
              </a:rPr>
              <a:t>Kulicke</a:t>
            </a:r>
            <a:r>
              <a:rPr lang="sk-SK" sz="2000" dirty="0">
                <a:latin typeface="Popins"/>
              </a:rPr>
              <a:t> &amp; </a:t>
            </a:r>
            <a:r>
              <a:rPr lang="sk-SK" sz="2000" dirty="0" err="1">
                <a:latin typeface="Popins"/>
              </a:rPr>
              <a:t>Soffa</a:t>
            </a:r>
            <a:r>
              <a:rPr lang="sk-SK" sz="2000" dirty="0">
                <a:latin typeface="Popins"/>
              </a:rPr>
              <a:t> Desktop Robot </a:t>
            </a:r>
            <a:r>
              <a:rPr lang="sk-SK" sz="2000" dirty="0" err="1">
                <a:latin typeface="Popins"/>
              </a:rPr>
              <a:t>Series</a:t>
            </a:r>
            <a:r>
              <a:rPr lang="sk-SK" sz="2000" dirty="0">
                <a:latin typeface="Popins"/>
              </a:rPr>
              <a:t> 400, TAKARA COMET 180t.</a:t>
            </a:r>
          </a:p>
          <a:p>
            <a:endParaRPr lang="sk-SK" dirty="0">
              <a:latin typeface="Popins"/>
            </a:endParaRPr>
          </a:p>
          <a:p>
            <a:endParaRPr lang="sk-SK" dirty="0">
              <a:latin typeface="Popins"/>
            </a:endParaRPr>
          </a:p>
        </p:txBody>
      </p:sp>
      <p:sp>
        <p:nvSpPr>
          <p:cNvPr id="4" name="Zástupný objekt pre číslo snímky 3">
            <a:extLst>
              <a:ext uri="{FF2B5EF4-FFF2-40B4-BE49-F238E27FC236}">
                <a16:creationId xmlns:a16="http://schemas.microsoft.com/office/drawing/2014/main" id="{271F254D-8239-C84B-1EFC-E729F4BE2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3CE11D-6F24-4833-85C0-E535205AA644}" type="slidenum">
              <a:rPr lang="sk-SK" smtClean="0"/>
              <a:pPr/>
              <a:t>36</a:t>
            </a:fld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160479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6FEAD-7788-47EB-5DDD-C6AA3AD74D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Obdĺžnik 28">
            <a:extLst>
              <a:ext uri="{FF2B5EF4-FFF2-40B4-BE49-F238E27FC236}">
                <a16:creationId xmlns:a16="http://schemas.microsoft.com/office/drawing/2014/main" id="{ED3401E2-3CAA-020E-4408-CA4D186A92E4}"/>
              </a:ext>
            </a:extLst>
          </p:cNvPr>
          <p:cNvSpPr/>
          <p:nvPr/>
        </p:nvSpPr>
        <p:spPr>
          <a:xfrm>
            <a:off x="0" y="3061695"/>
            <a:ext cx="12192000" cy="3796305"/>
          </a:xfrm>
          <a:prstGeom prst="rect">
            <a:avLst/>
          </a:prstGeom>
          <a:gradFill flip="none" rotWithShape="1">
            <a:gsLst>
              <a:gs pos="100000">
                <a:schemeClr val="tx1"/>
              </a:gs>
              <a:gs pos="12000">
                <a:srgbClr val="0054A6">
                  <a:alpha val="89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D9F28D41-1ECE-56F3-E0B6-5E877A22CA66}"/>
              </a:ext>
            </a:extLst>
          </p:cNvPr>
          <p:cNvSpPr>
            <a:spLocks/>
          </p:cNvSpPr>
          <p:nvPr/>
        </p:nvSpPr>
        <p:spPr>
          <a:xfrm>
            <a:off x="9585364" y="1945"/>
            <a:ext cx="1304077" cy="1304073"/>
          </a:xfrm>
          <a:custGeom>
            <a:avLst/>
            <a:gdLst/>
            <a:ahLst/>
            <a:cxnLst/>
            <a:rect l="l" t="t" r="r" b="b"/>
            <a:pathLst>
              <a:path w="6228672" h="5957407">
                <a:moveTo>
                  <a:pt x="0" y="0"/>
                </a:moveTo>
                <a:lnTo>
                  <a:pt x="6228672" y="0"/>
                </a:lnTo>
                <a:lnTo>
                  <a:pt x="6228672" y="5957407"/>
                </a:lnTo>
                <a:lnTo>
                  <a:pt x="0" y="595740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3467"/>
            </a:stretch>
          </a:blipFill>
        </p:spPr>
        <p:txBody>
          <a:bodyPr/>
          <a:lstStyle/>
          <a:p>
            <a:endParaRPr lang="sk-SK"/>
          </a:p>
        </p:txBody>
      </p:sp>
      <p:grpSp>
        <p:nvGrpSpPr>
          <p:cNvPr id="6" name="Group 20">
            <a:extLst>
              <a:ext uri="{FF2B5EF4-FFF2-40B4-BE49-F238E27FC236}">
                <a16:creationId xmlns:a16="http://schemas.microsoft.com/office/drawing/2014/main" id="{0B0AF90C-2D5E-BB3D-3647-55B521805806}"/>
              </a:ext>
            </a:extLst>
          </p:cNvPr>
          <p:cNvGrpSpPr>
            <a:grpSpLocks noChangeAspect="1"/>
          </p:cNvGrpSpPr>
          <p:nvPr/>
        </p:nvGrpSpPr>
        <p:grpSpPr>
          <a:xfrm>
            <a:off x="10882984" y="-7036"/>
            <a:ext cx="1304077" cy="1304073"/>
            <a:chOff x="0" y="0"/>
            <a:chExt cx="6350025" cy="6350000"/>
          </a:xfrm>
        </p:grpSpPr>
        <p:sp>
          <p:nvSpPr>
            <p:cNvPr id="7" name="Freeform 21">
              <a:extLst>
                <a:ext uri="{FF2B5EF4-FFF2-40B4-BE49-F238E27FC236}">
                  <a16:creationId xmlns:a16="http://schemas.microsoft.com/office/drawing/2014/main" id="{96EDDF36-43C5-D96A-8829-A78232621BD4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4"/>
              <a:stretch>
                <a:fillRect l="-35818" t="-4768" r="-42330" b="-13998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0" name="Group 24">
            <a:extLst>
              <a:ext uri="{FF2B5EF4-FFF2-40B4-BE49-F238E27FC236}">
                <a16:creationId xmlns:a16="http://schemas.microsoft.com/office/drawing/2014/main" id="{0C022FB2-3332-782B-54AC-F5E3E342C7ED}"/>
              </a:ext>
            </a:extLst>
          </p:cNvPr>
          <p:cNvGrpSpPr>
            <a:grpSpLocks noChangeAspect="1"/>
          </p:cNvGrpSpPr>
          <p:nvPr/>
        </p:nvGrpSpPr>
        <p:grpSpPr>
          <a:xfrm>
            <a:off x="0" y="8895"/>
            <a:ext cx="1304077" cy="1304073"/>
            <a:chOff x="0" y="0"/>
            <a:chExt cx="6350025" cy="6350000"/>
          </a:xfrm>
        </p:grpSpPr>
        <p:sp>
          <p:nvSpPr>
            <p:cNvPr id="11" name="Freeform 25">
              <a:extLst>
                <a:ext uri="{FF2B5EF4-FFF2-40B4-BE49-F238E27FC236}">
                  <a16:creationId xmlns:a16="http://schemas.microsoft.com/office/drawing/2014/main" id="{EC1317BD-9E54-121B-AB61-FFB765106CC8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grpSp>
        <p:nvGrpSpPr>
          <p:cNvPr id="12" name="Group 26">
            <a:extLst>
              <a:ext uri="{FF2B5EF4-FFF2-40B4-BE49-F238E27FC236}">
                <a16:creationId xmlns:a16="http://schemas.microsoft.com/office/drawing/2014/main" id="{2C89B73D-60CA-76F4-7BA9-C7386F0A24BA}"/>
              </a:ext>
            </a:extLst>
          </p:cNvPr>
          <p:cNvGrpSpPr>
            <a:grpSpLocks noChangeAspect="1"/>
          </p:cNvGrpSpPr>
          <p:nvPr/>
        </p:nvGrpSpPr>
        <p:grpSpPr>
          <a:xfrm>
            <a:off x="1289966" y="8982"/>
            <a:ext cx="1304077" cy="1304073"/>
            <a:chOff x="0" y="0"/>
            <a:chExt cx="6350025" cy="6350000"/>
          </a:xfrm>
        </p:grpSpPr>
        <p:sp>
          <p:nvSpPr>
            <p:cNvPr id="13" name="Freeform 27">
              <a:extLst>
                <a:ext uri="{FF2B5EF4-FFF2-40B4-BE49-F238E27FC236}">
                  <a16:creationId xmlns:a16="http://schemas.microsoft.com/office/drawing/2014/main" id="{3A78B42F-68DD-DDCB-882F-2FB4BA8F60E9}"/>
                </a:ext>
              </a:extLst>
            </p:cNvPr>
            <p:cNvSpPr>
              <a:spLocks/>
            </p:cNvSpPr>
            <p:nvPr/>
          </p:nvSpPr>
          <p:spPr>
            <a:xfrm>
              <a:off x="0" y="0"/>
              <a:ext cx="6350026" cy="6350000"/>
            </a:xfrm>
            <a:custGeom>
              <a:avLst/>
              <a:gdLst/>
              <a:ahLst/>
              <a:cxnLst/>
              <a:rect l="l" t="t" r="r" b="b"/>
              <a:pathLst>
                <a:path w="6350026" h="6350000">
                  <a:moveTo>
                    <a:pt x="0" y="0"/>
                  </a:moveTo>
                  <a:lnTo>
                    <a:pt x="6350026" y="0"/>
                  </a:lnTo>
                  <a:lnTo>
                    <a:pt x="6350026" y="6350000"/>
                  </a:lnTo>
                  <a:lnTo>
                    <a:pt x="0" y="6350000"/>
                  </a:lnTo>
                  <a:close/>
                </a:path>
              </a:pathLst>
            </a:custGeom>
            <a:blipFill>
              <a:blip r:embed="rId6"/>
              <a:stretch>
                <a:fillRect l="-24952" r="-24952" b="62"/>
              </a:stretch>
            </a:blipFill>
          </p:spPr>
          <p:txBody>
            <a:bodyPr/>
            <a:lstStyle/>
            <a:p>
              <a:endParaRPr lang="sk-SK"/>
            </a:p>
          </p:txBody>
        </p:sp>
      </p:grpSp>
      <p:sp>
        <p:nvSpPr>
          <p:cNvPr id="34" name="Freeform 5">
            <a:extLst>
              <a:ext uri="{FF2B5EF4-FFF2-40B4-BE49-F238E27FC236}">
                <a16:creationId xmlns:a16="http://schemas.microsoft.com/office/drawing/2014/main" id="{F851435A-4B0A-3A8E-4727-AAD10353E953}"/>
              </a:ext>
            </a:extLst>
          </p:cNvPr>
          <p:cNvSpPr>
            <a:spLocks noChangeAspect="1"/>
          </p:cNvSpPr>
          <p:nvPr/>
        </p:nvSpPr>
        <p:spPr>
          <a:xfrm>
            <a:off x="465385" y="2624806"/>
            <a:ext cx="11248572" cy="2084038"/>
          </a:xfrm>
          <a:custGeom>
            <a:avLst/>
            <a:gdLst/>
            <a:ahLst/>
            <a:cxnLst/>
            <a:rect l="l" t="t" r="r" b="b"/>
            <a:pathLst>
              <a:path w="16318913" h="3023426">
                <a:moveTo>
                  <a:pt x="0" y="0"/>
                </a:moveTo>
                <a:lnTo>
                  <a:pt x="16318913" y="0"/>
                </a:lnTo>
                <a:lnTo>
                  <a:pt x="16318913" y="3023427"/>
                </a:lnTo>
                <a:lnTo>
                  <a:pt x="0" y="30234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sk-SK" dirty="0"/>
          </a:p>
        </p:txBody>
      </p:sp>
      <p:grpSp>
        <p:nvGrpSpPr>
          <p:cNvPr id="49" name="Skupina 48">
            <a:extLst>
              <a:ext uri="{FF2B5EF4-FFF2-40B4-BE49-F238E27FC236}">
                <a16:creationId xmlns:a16="http://schemas.microsoft.com/office/drawing/2014/main" id="{E82F6413-AA31-EE71-2EF2-C9BA9630BD3C}"/>
              </a:ext>
            </a:extLst>
          </p:cNvPr>
          <p:cNvGrpSpPr/>
          <p:nvPr/>
        </p:nvGrpSpPr>
        <p:grpSpPr>
          <a:xfrm>
            <a:off x="7492712" y="6118656"/>
            <a:ext cx="2418656" cy="556489"/>
            <a:chOff x="4879075" y="4042495"/>
            <a:chExt cx="2418656" cy="556489"/>
          </a:xfrm>
        </p:grpSpPr>
        <p:grpSp>
          <p:nvGrpSpPr>
            <p:cNvPr id="35" name="Group 6">
              <a:extLst>
                <a:ext uri="{FF2B5EF4-FFF2-40B4-BE49-F238E27FC236}">
                  <a16:creationId xmlns:a16="http://schemas.microsoft.com/office/drawing/2014/main" id="{FFC865ED-06D8-7B74-D4C5-E84BDAF1C9E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79075" y="4136108"/>
              <a:ext cx="462876" cy="462876"/>
              <a:chOff x="0" y="0"/>
              <a:chExt cx="667004" cy="667004"/>
            </a:xfrm>
          </p:grpSpPr>
          <p:sp>
            <p:nvSpPr>
              <p:cNvPr id="36" name="Freeform 7">
                <a:extLst>
                  <a:ext uri="{FF2B5EF4-FFF2-40B4-BE49-F238E27FC236}">
                    <a16:creationId xmlns:a16="http://schemas.microsoft.com/office/drawing/2014/main" id="{8A837BAC-F995-58EF-331D-CA9429E25897}"/>
                  </a:ext>
                </a:extLst>
              </p:cNvPr>
              <p:cNvSpPr/>
              <p:nvPr/>
            </p:nvSpPr>
            <p:spPr>
              <a:xfrm>
                <a:off x="444881" y="159893"/>
                <a:ext cx="63246" cy="63246"/>
              </a:xfrm>
              <a:custGeom>
                <a:avLst/>
                <a:gdLst/>
                <a:ahLst/>
                <a:cxnLst/>
                <a:rect l="l" t="t" r="r" b="b"/>
                <a:pathLst>
                  <a:path w="63246" h="63246">
                    <a:moveTo>
                      <a:pt x="31623" y="0"/>
                    </a:moveTo>
                    <a:cubicBezTo>
                      <a:pt x="14097" y="0"/>
                      <a:pt x="0" y="14224"/>
                      <a:pt x="0" y="31623"/>
                    </a:cubicBezTo>
                    <a:cubicBezTo>
                      <a:pt x="0" y="49022"/>
                      <a:pt x="14224" y="63246"/>
                      <a:pt x="31623" y="63246"/>
                    </a:cubicBezTo>
                    <a:cubicBezTo>
                      <a:pt x="49022" y="63246"/>
                      <a:pt x="63246" y="49022"/>
                      <a:pt x="63246" y="31623"/>
                    </a:cubicBezTo>
                    <a:cubicBezTo>
                      <a:pt x="63246" y="14224"/>
                      <a:pt x="49022" y="0"/>
                      <a:pt x="31623" y="0"/>
                    </a:cubicBezTo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7" name="Freeform 8">
                <a:extLst>
                  <a:ext uri="{FF2B5EF4-FFF2-40B4-BE49-F238E27FC236}">
                    <a16:creationId xmlns:a16="http://schemas.microsoft.com/office/drawing/2014/main" id="{6CAB3032-77DE-B2C8-FD8F-DABDBB492985}"/>
                  </a:ext>
                </a:extLst>
              </p:cNvPr>
              <p:cNvSpPr/>
              <p:nvPr/>
            </p:nvSpPr>
            <p:spPr>
              <a:xfrm>
                <a:off x="202819" y="200533"/>
                <a:ext cx="265938" cy="265938"/>
              </a:xfrm>
              <a:custGeom>
                <a:avLst/>
                <a:gdLst/>
                <a:ahLst/>
                <a:cxnLst/>
                <a:rect l="l" t="t" r="r" b="b"/>
                <a:pathLst>
                  <a:path w="265938" h="265938">
                    <a:moveTo>
                      <a:pt x="132969" y="0"/>
                    </a:moveTo>
                    <a:cubicBezTo>
                      <a:pt x="59690" y="0"/>
                      <a:pt x="0" y="59690"/>
                      <a:pt x="0" y="132969"/>
                    </a:cubicBezTo>
                    <a:cubicBezTo>
                      <a:pt x="0" y="206248"/>
                      <a:pt x="59690" y="265938"/>
                      <a:pt x="132969" y="265938"/>
                    </a:cubicBezTo>
                    <a:cubicBezTo>
                      <a:pt x="206248" y="265938"/>
                      <a:pt x="265938" y="206248"/>
                      <a:pt x="265938" y="132969"/>
                    </a:cubicBezTo>
                    <a:cubicBezTo>
                      <a:pt x="265938" y="59690"/>
                      <a:pt x="206248" y="0"/>
                      <a:pt x="132969" y="0"/>
                    </a:cubicBezTo>
                    <a:moveTo>
                      <a:pt x="132969" y="218186"/>
                    </a:moveTo>
                    <a:cubicBezTo>
                      <a:pt x="85979" y="218186"/>
                      <a:pt x="47752" y="179959"/>
                      <a:pt x="47752" y="132969"/>
                    </a:cubicBezTo>
                    <a:cubicBezTo>
                      <a:pt x="47752" y="85979"/>
                      <a:pt x="85979" y="47752"/>
                      <a:pt x="132969" y="47752"/>
                    </a:cubicBezTo>
                    <a:cubicBezTo>
                      <a:pt x="179959" y="47752"/>
                      <a:pt x="218186" y="85979"/>
                      <a:pt x="218186" y="132969"/>
                    </a:cubicBezTo>
                    <a:cubicBezTo>
                      <a:pt x="218186" y="179959"/>
                      <a:pt x="179959" y="218186"/>
                      <a:pt x="132969" y="218186"/>
                    </a:cubicBezTo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sk-SK"/>
              </a:p>
            </p:txBody>
          </p:sp>
          <p:sp>
            <p:nvSpPr>
              <p:cNvPr id="38" name="Freeform 9">
                <a:extLst>
                  <a:ext uri="{FF2B5EF4-FFF2-40B4-BE49-F238E27FC236}">
                    <a16:creationId xmlns:a16="http://schemas.microsoft.com/office/drawing/2014/main" id="{1C4B4234-D325-48D8-BB73-20CBF2451174}"/>
                  </a:ext>
                </a:extLst>
              </p:cNvPr>
              <p:cNvSpPr/>
              <p:nvPr/>
            </p:nvSpPr>
            <p:spPr>
              <a:xfrm>
                <a:off x="63500" y="63500"/>
                <a:ext cx="540004" cy="540004"/>
              </a:xfrm>
              <a:custGeom>
                <a:avLst/>
                <a:gdLst/>
                <a:ahLst/>
                <a:cxnLst/>
                <a:rect l="l" t="t" r="r" b="b"/>
                <a:pathLst>
                  <a:path w="540004" h="540004">
                    <a:moveTo>
                      <a:pt x="377825" y="540004"/>
                    </a:moveTo>
                    <a:lnTo>
                      <a:pt x="162179" y="540004"/>
                    </a:lnTo>
                    <a:cubicBezTo>
                      <a:pt x="72771" y="540004"/>
                      <a:pt x="0" y="467233"/>
                      <a:pt x="0" y="377825"/>
                    </a:cubicBezTo>
                    <a:lnTo>
                      <a:pt x="0" y="162179"/>
                    </a:lnTo>
                    <a:cubicBezTo>
                      <a:pt x="0" y="72771"/>
                      <a:pt x="72771" y="0"/>
                      <a:pt x="162179" y="0"/>
                    </a:cubicBezTo>
                    <a:lnTo>
                      <a:pt x="377825" y="0"/>
                    </a:lnTo>
                    <a:cubicBezTo>
                      <a:pt x="467233" y="0"/>
                      <a:pt x="540004" y="72771"/>
                      <a:pt x="540004" y="162179"/>
                    </a:cubicBezTo>
                    <a:lnTo>
                      <a:pt x="540004" y="377825"/>
                    </a:lnTo>
                    <a:cubicBezTo>
                      <a:pt x="540004" y="467233"/>
                      <a:pt x="467233" y="540004"/>
                      <a:pt x="377825" y="540004"/>
                    </a:cubicBezTo>
                    <a:moveTo>
                      <a:pt x="162179" y="50800"/>
                    </a:moveTo>
                    <a:cubicBezTo>
                      <a:pt x="100838" y="50800"/>
                      <a:pt x="50800" y="100711"/>
                      <a:pt x="50800" y="162179"/>
                    </a:cubicBezTo>
                    <a:lnTo>
                      <a:pt x="50800" y="377825"/>
                    </a:lnTo>
                    <a:cubicBezTo>
                      <a:pt x="50800" y="439293"/>
                      <a:pt x="100838" y="489204"/>
                      <a:pt x="162179" y="489204"/>
                    </a:cubicBezTo>
                    <a:lnTo>
                      <a:pt x="377825" y="489204"/>
                    </a:lnTo>
                    <a:cubicBezTo>
                      <a:pt x="439293" y="489204"/>
                      <a:pt x="489204" y="439293"/>
                      <a:pt x="489204" y="377825"/>
                    </a:cubicBezTo>
                    <a:lnTo>
                      <a:pt x="489204" y="162179"/>
                    </a:lnTo>
                    <a:cubicBezTo>
                      <a:pt x="489204" y="100711"/>
                      <a:pt x="439166" y="50800"/>
                      <a:pt x="377825" y="5080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sk-SK"/>
              </a:p>
            </p:txBody>
          </p:sp>
        </p:grpSp>
        <p:sp>
          <p:nvSpPr>
            <p:cNvPr id="42" name="TextBox 15">
              <a:extLst>
                <a:ext uri="{FF2B5EF4-FFF2-40B4-BE49-F238E27FC236}">
                  <a16:creationId xmlns:a16="http://schemas.microsoft.com/office/drawing/2014/main" id="{5B9B680B-0BF1-AE4E-AE0B-76142A11F955}"/>
                </a:ext>
              </a:extLst>
            </p:cNvPr>
            <p:cNvSpPr txBox="1"/>
            <p:nvPr/>
          </p:nvSpPr>
          <p:spPr>
            <a:xfrm>
              <a:off x="5430894" y="4042495"/>
              <a:ext cx="1866837" cy="4623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2000" dirty="0">
                  <a:solidFill>
                    <a:srgbClr val="FFFFFF"/>
                  </a:solidFill>
                  <a:latin typeface="Botanika 1"/>
                </a:rPr>
                <a:t>@fei.stuba</a:t>
              </a:r>
            </a:p>
          </p:txBody>
        </p:sp>
      </p:grpSp>
      <p:grpSp>
        <p:nvGrpSpPr>
          <p:cNvPr id="50" name="Skupina 49">
            <a:extLst>
              <a:ext uri="{FF2B5EF4-FFF2-40B4-BE49-F238E27FC236}">
                <a16:creationId xmlns:a16="http://schemas.microsoft.com/office/drawing/2014/main" id="{BFD8BA82-76F2-9519-0A72-69F39410206A}"/>
              </a:ext>
            </a:extLst>
          </p:cNvPr>
          <p:cNvGrpSpPr/>
          <p:nvPr/>
        </p:nvGrpSpPr>
        <p:grpSpPr>
          <a:xfrm>
            <a:off x="9585364" y="6090157"/>
            <a:ext cx="3847754" cy="510034"/>
            <a:chOff x="8155233" y="4034449"/>
            <a:chExt cx="3847754" cy="510034"/>
          </a:xfrm>
        </p:grpSpPr>
        <p:grpSp>
          <p:nvGrpSpPr>
            <p:cNvPr id="39" name="Group 10">
              <a:extLst>
                <a:ext uri="{FF2B5EF4-FFF2-40B4-BE49-F238E27FC236}">
                  <a16:creationId xmlns:a16="http://schemas.microsoft.com/office/drawing/2014/main" id="{F453879D-1690-23BF-04E3-5659625C7DF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155233" y="4169731"/>
              <a:ext cx="374732" cy="374752"/>
              <a:chOff x="0" y="0"/>
              <a:chExt cx="539991" cy="540017"/>
            </a:xfrm>
          </p:grpSpPr>
          <p:sp>
            <p:nvSpPr>
              <p:cNvPr id="40" name="Freeform 11">
                <a:extLst>
                  <a:ext uri="{FF2B5EF4-FFF2-40B4-BE49-F238E27FC236}">
                    <a16:creationId xmlns:a16="http://schemas.microsoft.com/office/drawing/2014/main" id="{E5165C40-4D82-CF2E-FF97-6951CAE642FE}"/>
                  </a:ext>
                </a:extLst>
              </p:cNvPr>
              <p:cNvSpPr/>
              <p:nvPr/>
            </p:nvSpPr>
            <p:spPr>
              <a:xfrm>
                <a:off x="0" y="0"/>
                <a:ext cx="540004" cy="540004"/>
              </a:xfrm>
              <a:custGeom>
                <a:avLst/>
                <a:gdLst/>
                <a:ahLst/>
                <a:cxnLst/>
                <a:rect l="l" t="t" r="r" b="b"/>
                <a:pathLst>
                  <a:path w="540004" h="540004">
                    <a:moveTo>
                      <a:pt x="525018" y="358902"/>
                    </a:moveTo>
                    <a:cubicBezTo>
                      <a:pt x="534797" y="331089"/>
                      <a:pt x="540004" y="301117"/>
                      <a:pt x="540004" y="270129"/>
                    </a:cubicBezTo>
                    <a:cubicBezTo>
                      <a:pt x="540004" y="239141"/>
                      <a:pt x="534670" y="209169"/>
                      <a:pt x="525018" y="181356"/>
                    </a:cubicBezTo>
                    <a:lnTo>
                      <a:pt x="524510" y="179705"/>
                    </a:lnTo>
                    <a:cubicBezTo>
                      <a:pt x="486664" y="74676"/>
                      <a:pt x="386842" y="0"/>
                      <a:pt x="270002" y="0"/>
                    </a:cubicBezTo>
                    <a:cubicBezTo>
                      <a:pt x="153162" y="0"/>
                      <a:pt x="53340" y="74676"/>
                      <a:pt x="15875" y="178816"/>
                    </a:cubicBezTo>
                    <a:lnTo>
                      <a:pt x="15240" y="180340"/>
                    </a:lnTo>
                    <a:cubicBezTo>
                      <a:pt x="5334" y="209042"/>
                      <a:pt x="0" y="238887"/>
                      <a:pt x="0" y="270002"/>
                    </a:cubicBezTo>
                    <a:cubicBezTo>
                      <a:pt x="0" y="301117"/>
                      <a:pt x="5334" y="330962"/>
                      <a:pt x="14986" y="358775"/>
                    </a:cubicBezTo>
                    <a:lnTo>
                      <a:pt x="15494" y="360426"/>
                    </a:lnTo>
                    <a:cubicBezTo>
                      <a:pt x="53340" y="465328"/>
                      <a:pt x="153162" y="540004"/>
                      <a:pt x="270002" y="540004"/>
                    </a:cubicBezTo>
                    <a:cubicBezTo>
                      <a:pt x="386842" y="540004"/>
                      <a:pt x="486664" y="465328"/>
                      <a:pt x="524129" y="361315"/>
                    </a:cubicBezTo>
                    <a:lnTo>
                      <a:pt x="524764" y="359791"/>
                    </a:lnTo>
                    <a:moveTo>
                      <a:pt x="270002" y="501269"/>
                    </a:moveTo>
                    <a:cubicBezTo>
                      <a:pt x="259715" y="501269"/>
                      <a:pt x="243205" y="482727"/>
                      <a:pt x="229235" y="441071"/>
                    </a:cubicBezTo>
                    <a:cubicBezTo>
                      <a:pt x="222504" y="421005"/>
                      <a:pt x="217170" y="397891"/>
                      <a:pt x="213233" y="372872"/>
                    </a:cubicBezTo>
                    <a:lnTo>
                      <a:pt x="326517" y="372872"/>
                    </a:lnTo>
                    <a:cubicBezTo>
                      <a:pt x="322580" y="398018"/>
                      <a:pt x="317246" y="421005"/>
                      <a:pt x="310515" y="441071"/>
                    </a:cubicBezTo>
                    <a:cubicBezTo>
                      <a:pt x="296672" y="482600"/>
                      <a:pt x="280035" y="501269"/>
                      <a:pt x="269748" y="501269"/>
                    </a:cubicBezTo>
                    <a:moveTo>
                      <a:pt x="208661" y="334264"/>
                    </a:moveTo>
                    <a:lnTo>
                      <a:pt x="205867" y="270129"/>
                    </a:lnTo>
                    <a:cubicBezTo>
                      <a:pt x="205867" y="248031"/>
                      <a:pt x="206883" y="226568"/>
                      <a:pt x="208661" y="205994"/>
                    </a:cubicBezTo>
                    <a:lnTo>
                      <a:pt x="331343" y="205994"/>
                    </a:lnTo>
                    <a:cubicBezTo>
                      <a:pt x="333248" y="226568"/>
                      <a:pt x="334137" y="248158"/>
                      <a:pt x="334137" y="270129"/>
                    </a:cubicBezTo>
                    <a:lnTo>
                      <a:pt x="331343" y="334264"/>
                    </a:lnTo>
                    <a:close/>
                    <a:moveTo>
                      <a:pt x="38735" y="270002"/>
                    </a:moveTo>
                    <a:cubicBezTo>
                      <a:pt x="38735" y="247777"/>
                      <a:pt x="41910" y="226187"/>
                      <a:pt x="47879" y="205867"/>
                    </a:cubicBezTo>
                    <a:lnTo>
                      <a:pt x="169926" y="205867"/>
                    </a:lnTo>
                    <a:cubicBezTo>
                      <a:pt x="168148" y="226949"/>
                      <a:pt x="167259" y="248539"/>
                      <a:pt x="167259" y="270002"/>
                    </a:cubicBezTo>
                    <a:lnTo>
                      <a:pt x="169926" y="334137"/>
                    </a:lnTo>
                    <a:lnTo>
                      <a:pt x="47752" y="334137"/>
                    </a:lnTo>
                    <a:cubicBezTo>
                      <a:pt x="41783" y="313690"/>
                      <a:pt x="38608" y="292227"/>
                      <a:pt x="38608" y="270002"/>
                    </a:cubicBezTo>
                    <a:moveTo>
                      <a:pt x="270002" y="38735"/>
                    </a:moveTo>
                    <a:cubicBezTo>
                      <a:pt x="280289" y="38735"/>
                      <a:pt x="296799" y="57277"/>
                      <a:pt x="310769" y="98933"/>
                    </a:cubicBezTo>
                    <a:cubicBezTo>
                      <a:pt x="317500" y="118999"/>
                      <a:pt x="322834" y="142113"/>
                      <a:pt x="326771" y="167132"/>
                    </a:cubicBezTo>
                    <a:lnTo>
                      <a:pt x="213360" y="167132"/>
                    </a:lnTo>
                    <a:cubicBezTo>
                      <a:pt x="217297" y="141986"/>
                      <a:pt x="222631" y="118999"/>
                      <a:pt x="229362" y="98933"/>
                    </a:cubicBezTo>
                    <a:cubicBezTo>
                      <a:pt x="243205" y="57404"/>
                      <a:pt x="259842" y="38735"/>
                      <a:pt x="270129" y="38735"/>
                    </a:cubicBezTo>
                    <a:moveTo>
                      <a:pt x="370332" y="205867"/>
                    </a:moveTo>
                    <a:lnTo>
                      <a:pt x="492379" y="205867"/>
                    </a:lnTo>
                    <a:cubicBezTo>
                      <a:pt x="498348" y="226314"/>
                      <a:pt x="501523" y="247777"/>
                      <a:pt x="501523" y="270002"/>
                    </a:cubicBezTo>
                    <a:cubicBezTo>
                      <a:pt x="501523" y="292227"/>
                      <a:pt x="498348" y="313817"/>
                      <a:pt x="492379" y="334137"/>
                    </a:cubicBezTo>
                    <a:lnTo>
                      <a:pt x="370205" y="334137"/>
                    </a:lnTo>
                    <a:cubicBezTo>
                      <a:pt x="371983" y="313055"/>
                      <a:pt x="372872" y="291465"/>
                      <a:pt x="372872" y="270002"/>
                    </a:cubicBezTo>
                    <a:lnTo>
                      <a:pt x="370205" y="205867"/>
                    </a:lnTo>
                    <a:moveTo>
                      <a:pt x="477139" y="167132"/>
                    </a:moveTo>
                    <a:lnTo>
                      <a:pt x="365760" y="167132"/>
                    </a:lnTo>
                    <a:cubicBezTo>
                      <a:pt x="358902" y="119634"/>
                      <a:pt x="347091" y="77089"/>
                      <a:pt x="330454" y="46736"/>
                    </a:cubicBezTo>
                    <a:cubicBezTo>
                      <a:pt x="394716" y="64135"/>
                      <a:pt x="447929" y="108585"/>
                      <a:pt x="477012" y="167132"/>
                    </a:cubicBezTo>
                    <a:moveTo>
                      <a:pt x="209550" y="46736"/>
                    </a:moveTo>
                    <a:cubicBezTo>
                      <a:pt x="192913" y="77089"/>
                      <a:pt x="181102" y="119634"/>
                      <a:pt x="174244" y="167132"/>
                    </a:cubicBezTo>
                    <a:lnTo>
                      <a:pt x="62865" y="167132"/>
                    </a:lnTo>
                    <a:cubicBezTo>
                      <a:pt x="92075" y="108585"/>
                      <a:pt x="145288" y="64135"/>
                      <a:pt x="209550" y="46736"/>
                    </a:cubicBezTo>
                    <a:moveTo>
                      <a:pt x="62865" y="372872"/>
                    </a:moveTo>
                    <a:lnTo>
                      <a:pt x="174244" y="372872"/>
                    </a:lnTo>
                    <a:cubicBezTo>
                      <a:pt x="181102" y="420370"/>
                      <a:pt x="192913" y="462915"/>
                      <a:pt x="209550" y="493268"/>
                    </a:cubicBezTo>
                    <a:cubicBezTo>
                      <a:pt x="145288" y="475869"/>
                      <a:pt x="92075" y="431419"/>
                      <a:pt x="62865" y="372872"/>
                    </a:cubicBezTo>
                    <a:moveTo>
                      <a:pt x="330454" y="493268"/>
                    </a:moveTo>
                    <a:cubicBezTo>
                      <a:pt x="346964" y="462915"/>
                      <a:pt x="358775" y="420370"/>
                      <a:pt x="365760" y="372872"/>
                    </a:cubicBezTo>
                    <a:lnTo>
                      <a:pt x="477139" y="372872"/>
                    </a:lnTo>
                    <a:cubicBezTo>
                      <a:pt x="447929" y="431419"/>
                      <a:pt x="394716" y="475869"/>
                      <a:pt x="330581" y="493268"/>
                    </a:cubicBezTo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sk-SK"/>
              </a:p>
            </p:txBody>
          </p:sp>
        </p:grpSp>
        <p:sp>
          <p:nvSpPr>
            <p:cNvPr id="43" name="TextBox 16">
              <a:extLst>
                <a:ext uri="{FF2B5EF4-FFF2-40B4-BE49-F238E27FC236}">
                  <a16:creationId xmlns:a16="http://schemas.microsoft.com/office/drawing/2014/main" id="{AE3221A8-A549-C70A-0C82-53145BB5B51A}"/>
                </a:ext>
              </a:extLst>
            </p:cNvPr>
            <p:cNvSpPr txBox="1"/>
            <p:nvPr/>
          </p:nvSpPr>
          <p:spPr>
            <a:xfrm>
              <a:off x="8682427" y="4034449"/>
              <a:ext cx="3320560" cy="4623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2000" dirty="0">
                  <a:solidFill>
                    <a:srgbClr val="FFFFFF"/>
                  </a:solidFill>
                  <a:latin typeface="Botanika 1"/>
                </a:rPr>
                <a:t>www.fei.stuba.sk</a:t>
              </a:r>
            </a:p>
          </p:txBody>
        </p:sp>
      </p:grpSp>
      <p:grpSp>
        <p:nvGrpSpPr>
          <p:cNvPr id="48" name="Skupina 47">
            <a:extLst>
              <a:ext uri="{FF2B5EF4-FFF2-40B4-BE49-F238E27FC236}">
                <a16:creationId xmlns:a16="http://schemas.microsoft.com/office/drawing/2014/main" id="{31A63A27-3A86-060C-8814-4E51BACBB9BF}"/>
              </a:ext>
            </a:extLst>
          </p:cNvPr>
          <p:cNvGrpSpPr/>
          <p:nvPr/>
        </p:nvGrpSpPr>
        <p:grpSpPr>
          <a:xfrm>
            <a:off x="72042" y="6237681"/>
            <a:ext cx="8496989" cy="425854"/>
            <a:chOff x="189013" y="4206248"/>
            <a:chExt cx="8496989" cy="425854"/>
          </a:xfrm>
        </p:grpSpPr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7A7D9ACC-23C7-C32F-EB0F-28719A382508}"/>
                </a:ext>
              </a:extLst>
            </p:cNvPr>
            <p:cNvSpPr/>
            <p:nvPr/>
          </p:nvSpPr>
          <p:spPr>
            <a:xfrm>
              <a:off x="189013" y="4206248"/>
              <a:ext cx="477708" cy="425854"/>
            </a:xfrm>
            <a:custGeom>
              <a:avLst/>
              <a:gdLst/>
              <a:ahLst/>
              <a:cxnLst/>
              <a:rect l="l" t="t" r="r" b="b"/>
              <a:pathLst>
                <a:path w="688380" h="688380">
                  <a:moveTo>
                    <a:pt x="0" y="0"/>
                  </a:moveTo>
                  <a:lnTo>
                    <a:pt x="688380" y="0"/>
                  </a:lnTo>
                  <a:lnTo>
                    <a:pt x="688380" y="688380"/>
                  </a:lnTo>
                  <a:lnTo>
                    <a:pt x="0" y="6883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sk-SK"/>
            </a:p>
          </p:txBody>
        </p:sp>
        <p:sp>
          <p:nvSpPr>
            <p:cNvPr id="44" name="TextBox 17">
              <a:extLst>
                <a:ext uri="{FF2B5EF4-FFF2-40B4-BE49-F238E27FC236}">
                  <a16:creationId xmlns:a16="http://schemas.microsoft.com/office/drawing/2014/main" id="{3C6AAB82-14B9-054F-1B32-F7262B9CCA37}"/>
                </a:ext>
              </a:extLst>
            </p:cNvPr>
            <p:cNvSpPr txBox="1"/>
            <p:nvPr/>
          </p:nvSpPr>
          <p:spPr>
            <a:xfrm>
              <a:off x="799730" y="4278785"/>
              <a:ext cx="7886272" cy="30777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/>
              <a:r>
                <a:rPr lang="sk-SK" sz="2000" dirty="0">
                  <a:solidFill>
                    <a:srgbClr val="FFFFFF"/>
                  </a:solidFill>
                  <a:latin typeface="Poppins" panose="00000500000000000000" pitchFamily="2" charset="-18"/>
                  <a:cs typeface="Poppins" panose="00000500000000000000" pitchFamily="2" charset="-18"/>
                </a:rPr>
                <a:t>Fakulta elektrotechniky a informatiky STU v Bratislave</a:t>
              </a:r>
            </a:p>
          </p:txBody>
        </p:sp>
      </p:grpSp>
      <p:sp>
        <p:nvSpPr>
          <p:cNvPr id="45" name="Freeform 13">
            <a:extLst>
              <a:ext uri="{FF2B5EF4-FFF2-40B4-BE49-F238E27FC236}">
                <a16:creationId xmlns:a16="http://schemas.microsoft.com/office/drawing/2014/main" id="{C107DC35-4632-D572-6976-9D01FD873A4B}"/>
              </a:ext>
            </a:extLst>
          </p:cNvPr>
          <p:cNvSpPr>
            <a:spLocks noChangeAspect="1"/>
          </p:cNvSpPr>
          <p:nvPr/>
        </p:nvSpPr>
        <p:spPr>
          <a:xfrm>
            <a:off x="4398999" y="142079"/>
            <a:ext cx="3645532" cy="1633591"/>
          </a:xfrm>
          <a:custGeom>
            <a:avLst/>
            <a:gdLst/>
            <a:ahLst/>
            <a:cxnLst/>
            <a:rect l="l" t="t" r="r" b="b"/>
            <a:pathLst>
              <a:path w="3781016" h="1388664">
                <a:moveTo>
                  <a:pt x="0" y="0"/>
                </a:moveTo>
                <a:lnTo>
                  <a:pt x="3781016" y="0"/>
                </a:lnTo>
                <a:lnTo>
                  <a:pt x="3781016" y="1388664"/>
                </a:lnTo>
                <a:lnTo>
                  <a:pt x="0" y="1388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t="-12401" r="-37140"/>
            </a:stretch>
          </a:blipFill>
        </p:spPr>
        <p:txBody>
          <a:bodyPr/>
          <a:lstStyle/>
          <a:p>
            <a:endParaRPr lang="sk-SK"/>
          </a:p>
        </p:txBody>
      </p:sp>
      <p:sp>
        <p:nvSpPr>
          <p:cNvPr id="46" name="BlokTextu 45">
            <a:extLst>
              <a:ext uri="{FF2B5EF4-FFF2-40B4-BE49-F238E27FC236}">
                <a16:creationId xmlns:a16="http://schemas.microsoft.com/office/drawing/2014/main" id="{9F46462E-2492-C017-C3EE-1BB16B78AC69}"/>
              </a:ext>
            </a:extLst>
          </p:cNvPr>
          <p:cNvSpPr txBox="1"/>
          <p:nvPr/>
        </p:nvSpPr>
        <p:spPr>
          <a:xfrm>
            <a:off x="2293488" y="2042929"/>
            <a:ext cx="75923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400" dirty="0">
                <a:solidFill>
                  <a:schemeClr val="bg1"/>
                </a:solidFill>
              </a:rPr>
              <a:t>ĎAKUJEM ZA POZORNOSŤ</a:t>
            </a:r>
          </a:p>
        </p:txBody>
      </p:sp>
      <p:grpSp>
        <p:nvGrpSpPr>
          <p:cNvPr id="3" name="Skupina 2">
            <a:extLst>
              <a:ext uri="{FF2B5EF4-FFF2-40B4-BE49-F238E27FC236}">
                <a16:creationId xmlns:a16="http://schemas.microsoft.com/office/drawing/2014/main" id="{475D057E-8FEC-F1D4-9640-4244DD6FBD76}"/>
              </a:ext>
            </a:extLst>
          </p:cNvPr>
          <p:cNvGrpSpPr/>
          <p:nvPr/>
        </p:nvGrpSpPr>
        <p:grpSpPr>
          <a:xfrm>
            <a:off x="4650825" y="4840103"/>
            <a:ext cx="2982636" cy="369332"/>
            <a:chOff x="2057396" y="5444864"/>
            <a:chExt cx="2982636" cy="369332"/>
          </a:xfrm>
        </p:grpSpPr>
        <p:pic>
          <p:nvPicPr>
            <p:cNvPr id="20" name="Grafický objekt 19" descr="Obálka výplň plnou farbou">
              <a:extLst>
                <a:ext uri="{FF2B5EF4-FFF2-40B4-BE49-F238E27FC236}">
                  <a16:creationId xmlns:a16="http://schemas.microsoft.com/office/drawing/2014/main" id="{FE803A94-2C09-72C3-80B7-678EA5CD144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2057396" y="5502530"/>
              <a:ext cx="254000" cy="254000"/>
            </a:xfrm>
            <a:prstGeom prst="rect">
              <a:avLst/>
            </a:prstGeom>
          </p:spPr>
        </p:pic>
        <p:sp>
          <p:nvSpPr>
            <p:cNvPr id="22" name="BlokTextu 21">
              <a:extLst>
                <a:ext uri="{FF2B5EF4-FFF2-40B4-BE49-F238E27FC236}">
                  <a16:creationId xmlns:a16="http://schemas.microsoft.com/office/drawing/2014/main" id="{A67918E7-0B2F-57D8-F95A-A11DC67CAC89}"/>
                </a:ext>
              </a:extLst>
            </p:cNvPr>
            <p:cNvSpPr txBox="1"/>
            <p:nvPr/>
          </p:nvSpPr>
          <p:spPr>
            <a:xfrm>
              <a:off x="2311400" y="5444864"/>
              <a:ext cx="27286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k-SK" dirty="0">
                  <a:solidFill>
                    <a:schemeClr val="bg1"/>
                  </a:solidFill>
                  <a:latin typeface="Poppins Light" panose="00000400000000000000" pitchFamily="2" charset="-18"/>
                  <a:cs typeface="Poppins Light" panose="00000400000000000000" pitchFamily="2" charset="-18"/>
                </a:rPr>
                <a:t>juraj.nevrela@stuba.sk</a:t>
              </a:r>
            </a:p>
          </p:txBody>
        </p:sp>
      </p:grpSp>
      <p:pic>
        <p:nvPicPr>
          <p:cNvPr id="28" name="Obrázok 27">
            <a:extLst>
              <a:ext uri="{FF2B5EF4-FFF2-40B4-BE49-F238E27FC236}">
                <a16:creationId xmlns:a16="http://schemas.microsoft.com/office/drawing/2014/main" id="{06EF5E9C-B36F-5947-CC71-9EFAF551BB4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8344" y="5194916"/>
            <a:ext cx="902654" cy="902654"/>
          </a:xfrm>
          <a:prstGeom prst="rect">
            <a:avLst/>
          </a:prstGeom>
        </p:spPr>
      </p:pic>
      <p:cxnSp>
        <p:nvCxnSpPr>
          <p:cNvPr id="31" name="Rovná spojnica 30">
            <a:extLst>
              <a:ext uri="{FF2B5EF4-FFF2-40B4-BE49-F238E27FC236}">
                <a16:creationId xmlns:a16="http://schemas.microsoft.com/office/drawing/2014/main" id="{D5025D60-8AF1-163F-068C-539C6FF2936A}"/>
              </a:ext>
            </a:extLst>
          </p:cNvPr>
          <p:cNvCxnSpPr/>
          <p:nvPr/>
        </p:nvCxnSpPr>
        <p:spPr>
          <a:xfrm flipV="1">
            <a:off x="2311400" y="2735343"/>
            <a:ext cx="7812000" cy="6853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80934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extract/s27_p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8138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STU Bratislava: technologický partner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12064" y="868680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Slovenský partner přináší technické know-how, STEM/AI perspektivu a slovenské pilotní prostředí.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10177272" y="265176"/>
            <a:ext cx="1417320" cy="283464"/>
          </a:xfrm>
          <a:prstGeom prst="roundRect">
            <a:avLst>
              <a:gd name="adj" fmla="val 16129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10241280" y="310896"/>
            <a:ext cx="128930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projektový partner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512064" y="6565392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DigiComPass</a:t>
            </a:r>
            <a:endParaRPr lang="en-US" sz="580" dirty="0"/>
          </a:p>
        </p:txBody>
      </p:sp>
      <p:sp>
        <p:nvSpPr>
          <p:cNvPr id="8" name="Text 5"/>
          <p:cNvSpPr/>
          <p:nvPr/>
        </p:nvSpPr>
        <p:spPr>
          <a:xfrm>
            <a:off x="11667744" y="652881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11</a:t>
            </a:r>
            <a:endParaRPr lang="en-US" sz="680" dirty="0"/>
          </a:p>
        </p:txBody>
      </p:sp>
      <p:sp>
        <p:nvSpPr>
          <p:cNvPr id="9" name="Shape 6"/>
          <p:cNvSpPr/>
          <p:nvPr/>
        </p:nvSpPr>
        <p:spPr>
          <a:xfrm>
            <a:off x="923544" y="1545336"/>
            <a:ext cx="420624" cy="420624"/>
          </a:xfrm>
          <a:prstGeom prst="ellipse">
            <a:avLst/>
          </a:prstGeom>
          <a:solidFill>
            <a:srgbClr val="1BB7D9"/>
          </a:solidFill>
          <a:ln w="12700">
            <a:solidFill>
              <a:srgbClr val="1BB7D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923544" y="1645920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868680" y="1847088"/>
            <a:ext cx="3154680" cy="3072384"/>
          </a:xfrm>
          <a:prstGeom prst="roundRect">
            <a:avLst>
              <a:gd name="adj" fmla="val 1488"/>
            </a:avLst>
          </a:prstGeom>
          <a:solidFill>
            <a:srgbClr val="FFFFFF"/>
          </a:solidFill>
          <a:ln w="17780">
            <a:solidFill>
              <a:srgbClr val="1BB7D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1014984" y="1984248"/>
            <a:ext cx="28620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Technologie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1014984" y="2743200"/>
            <a:ext cx="2862072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VR, AI a STEM témata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technické procesy a chytrá řešení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odborná konzultace</a:t>
            </a:r>
            <a:endParaRPr lang="en-US" sz="1380" dirty="0"/>
          </a:p>
        </p:txBody>
      </p:sp>
      <p:sp>
        <p:nvSpPr>
          <p:cNvPr id="14" name="Shape 11"/>
          <p:cNvSpPr/>
          <p:nvPr/>
        </p:nvSpPr>
        <p:spPr>
          <a:xfrm>
            <a:off x="4562856" y="1545336"/>
            <a:ext cx="420624" cy="420624"/>
          </a:xfrm>
          <a:prstGeom prst="ellipse">
            <a:avLst/>
          </a:prstGeom>
          <a:solidFill>
            <a:srgbClr val="6554E8"/>
          </a:solidFill>
          <a:ln w="12700">
            <a:solidFill>
              <a:srgbClr val="6554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4562856" y="1645920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4507992" y="1847088"/>
            <a:ext cx="3154680" cy="3072384"/>
          </a:xfrm>
          <a:prstGeom prst="roundRect">
            <a:avLst>
              <a:gd name="adj" fmla="val 1488"/>
            </a:avLst>
          </a:prstGeom>
          <a:solidFill>
            <a:srgbClr val="FFFFFF"/>
          </a:solidFill>
          <a:ln w="17780">
            <a:solidFill>
              <a:srgbClr val="6554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4654296" y="1984248"/>
            <a:ext cx="28620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Odborné vstupy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4654296" y="2743200"/>
            <a:ext cx="2862072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podklady pro nové VR scénáře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kontrola odborné správnosti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propojení obsahu s praxí</a:t>
            </a:r>
            <a:endParaRPr lang="en-US" sz="1380" dirty="0"/>
          </a:p>
        </p:txBody>
      </p:sp>
      <p:sp>
        <p:nvSpPr>
          <p:cNvPr id="19" name="Shape 16"/>
          <p:cNvSpPr/>
          <p:nvPr/>
        </p:nvSpPr>
        <p:spPr>
          <a:xfrm>
            <a:off x="8202168" y="1545336"/>
            <a:ext cx="420624" cy="420624"/>
          </a:xfrm>
          <a:prstGeom prst="ellipse">
            <a:avLst/>
          </a:prstGeom>
          <a:solidFill>
            <a:srgbClr val="E4299B"/>
          </a:solidFill>
          <a:ln w="12700">
            <a:solidFill>
              <a:srgbClr val="E4299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8202168" y="1645920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8147304" y="1847088"/>
            <a:ext cx="3154680" cy="3072384"/>
          </a:xfrm>
          <a:prstGeom prst="roundRect">
            <a:avLst>
              <a:gd name="adj" fmla="val 1488"/>
            </a:avLst>
          </a:prstGeom>
          <a:solidFill>
            <a:srgbClr val="FFFFFF"/>
          </a:solidFill>
          <a:ln w="17780">
            <a:solidFill>
              <a:srgbClr val="E4299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8293608" y="1984248"/>
            <a:ext cx="2862072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Pilotáž na Slovensku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8293608" y="2743200"/>
            <a:ext cx="2862072" cy="2020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projektové dny a testování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práce s cílovou skupinou 15+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sběr a zapracování zpětné vazby</a:t>
            </a:r>
            <a:endParaRPr lang="en-US" sz="1380" dirty="0"/>
          </a:p>
        </p:txBody>
      </p:sp>
      <p:sp>
        <p:nvSpPr>
          <p:cNvPr id="24" name="Shape 21"/>
          <p:cNvSpPr/>
          <p:nvPr/>
        </p:nvSpPr>
        <p:spPr>
          <a:xfrm>
            <a:off x="1005840" y="5843016"/>
            <a:ext cx="10195560" cy="429768"/>
          </a:xfrm>
          <a:prstGeom prst="roundRect">
            <a:avLst>
              <a:gd name="adj" fmla="val 10638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Text 22"/>
          <p:cNvSpPr/>
          <p:nvPr/>
        </p:nvSpPr>
        <p:spPr>
          <a:xfrm>
            <a:off x="1143000" y="5952744"/>
            <a:ext cx="9921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STU pomáhá převést odborná témata do srozumitelných a prakticky testovatelných digitálních aktivit.</a:t>
            </a:r>
            <a:endParaRPr lang="en-US" sz="132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extract/s27_p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8138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STU: co chceme společně ověřit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12064" y="868680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Tři otázky, které budou rozhodovat o kvalitě nových scénářů a modulů TechBridge.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10177272" y="265176"/>
            <a:ext cx="1417320" cy="283464"/>
          </a:xfrm>
          <a:prstGeom prst="roundRect">
            <a:avLst>
              <a:gd name="adj" fmla="val 16129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10241280" y="310896"/>
            <a:ext cx="128930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pilotáž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512064" y="6565392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DigiComPass</a:t>
            </a:r>
            <a:endParaRPr lang="en-US" sz="580" dirty="0"/>
          </a:p>
        </p:txBody>
      </p:sp>
      <p:sp>
        <p:nvSpPr>
          <p:cNvPr id="8" name="Text 5"/>
          <p:cNvSpPr/>
          <p:nvPr/>
        </p:nvSpPr>
        <p:spPr>
          <a:xfrm>
            <a:off x="11667744" y="652881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</a:t>
            </a:r>
            <a:endParaRPr lang="en-US" sz="680" dirty="0"/>
          </a:p>
        </p:txBody>
      </p:sp>
      <p:sp>
        <p:nvSpPr>
          <p:cNvPr id="9" name="Shape 6"/>
          <p:cNvSpPr/>
          <p:nvPr/>
        </p:nvSpPr>
        <p:spPr>
          <a:xfrm>
            <a:off x="1965960" y="1572768"/>
            <a:ext cx="502920" cy="502920"/>
          </a:xfrm>
          <a:prstGeom prst="ellipse">
            <a:avLst/>
          </a:prstGeom>
          <a:solidFill>
            <a:srgbClr val="1BB7D9"/>
          </a:solidFill>
          <a:ln w="12700">
            <a:solidFill>
              <a:srgbClr val="1BB7D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965960" y="16733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822960" y="2212848"/>
            <a:ext cx="2788920" cy="2487168"/>
          </a:xfrm>
          <a:prstGeom prst="roundRect">
            <a:avLst>
              <a:gd name="adj" fmla="val 1838"/>
            </a:avLst>
          </a:prstGeom>
          <a:solidFill>
            <a:srgbClr val="FFFFFF"/>
          </a:solidFill>
          <a:ln w="17780">
            <a:solidFill>
              <a:srgbClr val="1BB7D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987552" y="2450592"/>
            <a:ext cx="2459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</a:rPr>
              <a:t>Je obsah odborně správný?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1042416" y="3328416"/>
            <a:ext cx="23500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20" dirty="0">
                <a:solidFill>
                  <a:srgbClr val="566176"/>
                </a:solidFill>
              </a:rPr>
              <a:t>odpovídá tématům STEM / AI</a:t>
            </a:r>
            <a:endParaRPr lang="en-US" sz="1320" dirty="0"/>
          </a:p>
          <a:p>
            <a:pPr marL="0" indent="0" algn="ctr">
              <a:buNone/>
            </a:pPr>
            <a:r>
              <a:rPr lang="en-US" sz="1320" dirty="0">
                <a:solidFill>
                  <a:srgbClr val="566176"/>
                </a:solidFill>
              </a:rPr>
              <a:t>a není zjednodušený zavádějícím způsobem</a:t>
            </a:r>
            <a:endParaRPr lang="en-US" sz="1320" dirty="0"/>
          </a:p>
        </p:txBody>
      </p:sp>
      <p:sp>
        <p:nvSpPr>
          <p:cNvPr id="14" name="Shape 11"/>
          <p:cNvSpPr/>
          <p:nvPr/>
        </p:nvSpPr>
        <p:spPr>
          <a:xfrm>
            <a:off x="5239512" y="1572768"/>
            <a:ext cx="502920" cy="502920"/>
          </a:xfrm>
          <a:prstGeom prst="ellipse">
            <a:avLst/>
          </a:prstGeom>
          <a:solidFill>
            <a:srgbClr val="E4299B"/>
          </a:solidFill>
          <a:ln w="12700">
            <a:solidFill>
              <a:srgbClr val="E4299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5239512" y="16733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16" name="Shape 13"/>
          <p:cNvSpPr/>
          <p:nvPr/>
        </p:nvSpPr>
        <p:spPr>
          <a:xfrm>
            <a:off x="4096512" y="2212848"/>
            <a:ext cx="2788920" cy="2487168"/>
          </a:xfrm>
          <a:prstGeom prst="roundRect">
            <a:avLst>
              <a:gd name="adj" fmla="val 1838"/>
            </a:avLst>
          </a:prstGeom>
          <a:solidFill>
            <a:srgbClr val="FFFFFF"/>
          </a:solidFill>
          <a:ln w="17780">
            <a:solidFill>
              <a:srgbClr val="E4299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4261104" y="2450592"/>
            <a:ext cx="2459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</a:rPr>
              <a:t>Je srozumitelný pro 15–20 let?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4315968" y="3328416"/>
            <a:ext cx="23500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20" dirty="0">
                <a:solidFill>
                  <a:srgbClr val="566176"/>
                </a:solidFill>
              </a:rPr>
              <a:t>jazyk, tempo, obtížnost</a:t>
            </a:r>
            <a:endParaRPr lang="en-US" sz="1320" dirty="0"/>
          </a:p>
          <a:p>
            <a:pPr marL="0" indent="0" algn="ctr">
              <a:buNone/>
            </a:pPr>
            <a:r>
              <a:rPr lang="en-US" sz="1320" dirty="0">
                <a:solidFill>
                  <a:srgbClr val="566176"/>
                </a:solidFill>
              </a:rPr>
              <a:t>a motivace mladých lidí</a:t>
            </a:r>
            <a:endParaRPr lang="en-US" sz="1320" dirty="0"/>
          </a:p>
        </p:txBody>
      </p:sp>
      <p:sp>
        <p:nvSpPr>
          <p:cNvPr id="19" name="Shape 16"/>
          <p:cNvSpPr/>
          <p:nvPr/>
        </p:nvSpPr>
        <p:spPr>
          <a:xfrm>
            <a:off x="8513064" y="1572768"/>
            <a:ext cx="502920" cy="502920"/>
          </a:xfrm>
          <a:prstGeom prst="ellipse">
            <a:avLst/>
          </a:prstGeom>
          <a:solidFill>
            <a:srgbClr val="6554E8"/>
          </a:solidFill>
          <a:ln w="12700">
            <a:solidFill>
              <a:srgbClr val="6554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8513064" y="16733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?</a:t>
            </a:r>
            <a:endParaRPr lang="en-US" sz="1800" dirty="0"/>
          </a:p>
        </p:txBody>
      </p:sp>
      <p:sp>
        <p:nvSpPr>
          <p:cNvPr id="21" name="Shape 18"/>
          <p:cNvSpPr/>
          <p:nvPr/>
        </p:nvSpPr>
        <p:spPr>
          <a:xfrm>
            <a:off x="7370064" y="2212848"/>
            <a:ext cx="2788920" cy="2487168"/>
          </a:xfrm>
          <a:prstGeom prst="roundRect">
            <a:avLst>
              <a:gd name="adj" fmla="val 1838"/>
            </a:avLst>
          </a:prstGeom>
          <a:solidFill>
            <a:srgbClr val="FFFFFF"/>
          </a:solidFill>
          <a:ln w="17780">
            <a:solidFill>
              <a:srgbClr val="6554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7534656" y="2450592"/>
            <a:ext cx="2459736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</a:rPr>
              <a:t>Funguje v reálném prostředí?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7589520" y="3328416"/>
            <a:ext cx="235000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20" dirty="0">
                <a:solidFill>
                  <a:srgbClr val="566176"/>
                </a:solidFill>
              </a:rPr>
              <a:t>projektové dny, práce lektorů</a:t>
            </a:r>
            <a:endParaRPr lang="en-US" sz="1320" dirty="0"/>
          </a:p>
          <a:p>
            <a:pPr marL="0" indent="0" algn="ctr">
              <a:buNone/>
            </a:pPr>
            <a:r>
              <a:rPr lang="en-US" sz="1320" dirty="0">
                <a:solidFill>
                  <a:srgbClr val="566176"/>
                </a:solidFill>
              </a:rPr>
              <a:t>a technické podmínky pilotáže</a:t>
            </a:r>
            <a:endParaRPr lang="en-US" sz="1320" dirty="0"/>
          </a:p>
        </p:txBody>
      </p:sp>
      <p:sp>
        <p:nvSpPr>
          <p:cNvPr id="24" name="Shape 21"/>
          <p:cNvSpPr/>
          <p:nvPr/>
        </p:nvSpPr>
        <p:spPr>
          <a:xfrm>
            <a:off x="1005840" y="5843016"/>
            <a:ext cx="10195560" cy="429768"/>
          </a:xfrm>
          <a:prstGeom prst="roundRect">
            <a:avLst>
              <a:gd name="adj" fmla="val 10638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Text 22"/>
          <p:cNvSpPr/>
          <p:nvPr/>
        </p:nvSpPr>
        <p:spPr>
          <a:xfrm>
            <a:off x="1143000" y="5952744"/>
            <a:ext cx="9921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Výsledek: kvalitní podklady pro 2 nové VR scénáře, online moduly a projektové dny TechBridge.</a:t>
            </a:r>
            <a:endParaRPr lang="en-US" sz="132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1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100" y="9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82" name="Google Shape;382;p14"/>
          <p:cNvCxnSpPr/>
          <p:nvPr/>
        </p:nvCxnSpPr>
        <p:spPr>
          <a:xfrm>
            <a:off x="566928" y="868680"/>
            <a:ext cx="11045952" cy="0"/>
          </a:xfrm>
          <a:prstGeom prst="straightConnector1">
            <a:avLst/>
          </a:prstGeom>
          <a:noFill/>
          <a:ln w="9525" cap="flat" cmpd="sng">
            <a:solidFill>
              <a:srgbClr val="A5B0BE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83" name="Google Shape;383;p14"/>
          <p:cNvSpPr txBox="1"/>
          <p:nvPr/>
        </p:nvSpPr>
        <p:spPr>
          <a:xfrm>
            <a:off x="566928" y="310896"/>
            <a:ext cx="9601200" cy="5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06123B"/>
                </a:solidFill>
                <a:latin typeface="Arial"/>
                <a:ea typeface="Arial"/>
                <a:cs typeface="Arial"/>
                <a:sym typeface="Arial"/>
              </a:rPr>
              <a:t>SVČ Lužánky</a:t>
            </a:r>
            <a:endParaRPr/>
          </a:p>
        </p:txBody>
      </p:sp>
      <p:sp>
        <p:nvSpPr>
          <p:cNvPr id="384" name="Google Shape;384;p14"/>
          <p:cNvSpPr/>
          <p:nvPr/>
        </p:nvSpPr>
        <p:spPr>
          <a:xfrm>
            <a:off x="10378440" y="384048"/>
            <a:ext cx="1234440" cy="292608"/>
          </a:xfrm>
          <a:prstGeom prst="roundRect">
            <a:avLst>
              <a:gd name="adj" fmla="val 16667"/>
            </a:avLst>
          </a:prstGeom>
          <a:solidFill>
            <a:srgbClr val="06123B"/>
          </a:solidFill>
          <a:ln w="9525" cap="flat" cmpd="sng">
            <a:solidFill>
              <a:srgbClr val="06123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73150" tIns="36575" rIns="73150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SVČ Lužánky</a:t>
            </a:r>
            <a:endParaRPr/>
          </a:p>
        </p:txBody>
      </p:sp>
      <p:pic>
        <p:nvPicPr>
          <p:cNvPr id="385" name="Google Shape;385;p14" descr="image8.jpg"/>
          <p:cNvPicPr preferRelativeResize="0"/>
          <p:nvPr/>
        </p:nvPicPr>
        <p:blipFill rotWithShape="1">
          <a:blip r:embed="rId4">
            <a:alphaModFix/>
          </a:blip>
          <a:srcRect l="385" r="385"/>
          <a:stretch/>
        </p:blipFill>
        <p:spPr>
          <a:xfrm>
            <a:off x="6119289" y="1284475"/>
            <a:ext cx="5493600" cy="4140600"/>
          </a:xfrm>
          <a:prstGeom prst="roundRect">
            <a:avLst>
              <a:gd name="adj" fmla="val 6117"/>
            </a:avLst>
          </a:prstGeom>
          <a:noFill/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86" name="Google Shape;386;p14"/>
          <p:cNvSpPr/>
          <p:nvPr/>
        </p:nvSpPr>
        <p:spPr>
          <a:xfrm>
            <a:off x="1204250" y="5840875"/>
            <a:ext cx="9771300" cy="462900"/>
          </a:xfrm>
          <a:prstGeom prst="roundRect">
            <a:avLst>
              <a:gd name="adj" fmla="val 16667"/>
            </a:avLst>
          </a:prstGeom>
          <a:solidFill>
            <a:srgbClr val="06123B"/>
          </a:solidFill>
          <a:ln w="9525" cap="flat" cmpd="sng">
            <a:solidFill>
              <a:srgbClr val="06123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73150" tIns="36575" rIns="73150" bIns="365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>
                <a:solidFill>
                  <a:srgbClr val="FFFFFF"/>
                </a:solidFill>
              </a:rPr>
              <a:t>Inspirace a motivace  |  Moderní a dynamická instituce  |  Historie a tradice  |  Pestrá nabídka  |  Odborné vedení</a:t>
            </a:r>
            <a:endParaRPr sz="1300"/>
          </a:p>
        </p:txBody>
      </p:sp>
      <p:sp>
        <p:nvSpPr>
          <p:cNvPr id="387" name="Google Shape;387;p14"/>
          <p:cNvSpPr txBox="1"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>
                <a:solidFill>
                  <a:srgbClr val="4A5669"/>
                </a:solidFill>
                <a:latin typeface="Arial"/>
                <a:ea typeface="Arial"/>
                <a:cs typeface="Arial"/>
                <a:sym typeface="Arial"/>
              </a:rPr>
              <a:t>DigiComPass</a:t>
            </a:r>
            <a:endParaRPr/>
          </a:p>
        </p:txBody>
      </p:sp>
      <p:sp>
        <p:nvSpPr>
          <p:cNvPr id="388" name="Google Shape;388;p14"/>
          <p:cNvSpPr txBox="1"/>
          <p:nvPr/>
        </p:nvSpPr>
        <p:spPr>
          <a:xfrm>
            <a:off x="11292840" y="6446520"/>
            <a:ext cx="347472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389" name="Google Shape;389;p14"/>
          <p:cNvSpPr txBox="1"/>
          <p:nvPr/>
        </p:nvSpPr>
        <p:spPr>
          <a:xfrm>
            <a:off x="648825" y="1735788"/>
            <a:ext cx="5216400" cy="33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Volnočasové aktivity a zájmové vzdělávání lidem každého věku, </a:t>
            </a:r>
            <a:r>
              <a:rPr lang="en-US" sz="1600" b="1"/>
              <a:t>od kojenců po seniory</a:t>
            </a:r>
            <a:r>
              <a:rPr lang="en-US" sz="1600"/>
              <a:t>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Máme přes </a:t>
            </a:r>
            <a:r>
              <a:rPr lang="en-US" sz="1600" b="1"/>
              <a:t>150 interních a zhruba 1 300 externích pracovníků</a:t>
            </a:r>
            <a:r>
              <a:rPr lang="en-US" sz="1600"/>
              <a:t>, kteří se podílejí na vedení kroužků a dalších volnočasových aktivit. Najdete mezi nimi opravdové profesionály ve svém oboru i odborníky na vybraná témata či společenské jevy. 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/>
              <a:t>Sezóna 2024/2025 byla už šestasedmdesátá, řadíme se tak k </a:t>
            </a:r>
            <a:r>
              <a:rPr lang="en-US" sz="1600" b="1"/>
              <a:t>nejstarším volnočasovým organizacím</a:t>
            </a:r>
            <a:r>
              <a:rPr lang="en-US" sz="1600"/>
              <a:t> u nás. </a:t>
            </a:r>
            <a:r>
              <a:rPr lang="en-US" sz="1600" b="1"/>
              <a:t>Jsme největší</a:t>
            </a:r>
            <a:r>
              <a:rPr lang="en-US" sz="1600"/>
              <a:t> volnočasové zařízení v České republice.</a:t>
            </a:r>
            <a:endParaRPr sz="16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5" name="Google Shape;395;p15"/>
          <p:cNvCxnSpPr/>
          <p:nvPr/>
        </p:nvCxnSpPr>
        <p:spPr>
          <a:xfrm>
            <a:off x="566928" y="868680"/>
            <a:ext cx="11045952" cy="0"/>
          </a:xfrm>
          <a:prstGeom prst="straightConnector1">
            <a:avLst/>
          </a:prstGeom>
          <a:noFill/>
          <a:ln w="9525" cap="flat" cmpd="sng">
            <a:solidFill>
              <a:srgbClr val="A5B0BE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396" name="Google Shape;396;p15"/>
          <p:cNvSpPr txBox="1"/>
          <p:nvPr/>
        </p:nvSpPr>
        <p:spPr>
          <a:xfrm>
            <a:off x="566928" y="310896"/>
            <a:ext cx="96012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>
                <a:solidFill>
                  <a:srgbClr val="06123B"/>
                </a:solidFill>
                <a:latin typeface="Arial"/>
                <a:ea typeface="Arial"/>
                <a:cs typeface="Arial"/>
                <a:sym typeface="Arial"/>
              </a:rPr>
              <a:t>Lužánky v číslech</a:t>
            </a:r>
            <a:endParaRPr/>
          </a:p>
        </p:txBody>
      </p:sp>
      <p:sp>
        <p:nvSpPr>
          <p:cNvPr id="397" name="Google Shape;397;p15"/>
          <p:cNvSpPr/>
          <p:nvPr/>
        </p:nvSpPr>
        <p:spPr>
          <a:xfrm>
            <a:off x="10378440" y="384048"/>
            <a:ext cx="1234440" cy="292608"/>
          </a:xfrm>
          <a:prstGeom prst="roundRect">
            <a:avLst>
              <a:gd name="adj" fmla="val 16667"/>
            </a:avLst>
          </a:prstGeom>
          <a:solidFill>
            <a:srgbClr val="06123B"/>
          </a:solidFill>
          <a:ln w="9525" cap="flat" cmpd="sng">
            <a:solidFill>
              <a:srgbClr val="06123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73150" tIns="36575" rIns="73150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SVČ Lužánky</a:t>
            </a:r>
            <a:endParaRPr/>
          </a:p>
        </p:txBody>
      </p:sp>
      <p:sp>
        <p:nvSpPr>
          <p:cNvPr id="398" name="Google Shape;398;p15"/>
          <p:cNvSpPr txBox="1"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>
                <a:solidFill>
                  <a:srgbClr val="4A5669"/>
                </a:solidFill>
                <a:latin typeface="Arial"/>
                <a:ea typeface="Arial"/>
                <a:cs typeface="Arial"/>
                <a:sym typeface="Arial"/>
              </a:rPr>
              <a:t>DigiComPass</a:t>
            </a:r>
            <a:endParaRPr/>
          </a:p>
        </p:txBody>
      </p:sp>
      <p:sp>
        <p:nvSpPr>
          <p:cNvPr id="399" name="Google Shape;399;p15"/>
          <p:cNvSpPr txBox="1"/>
          <p:nvPr/>
        </p:nvSpPr>
        <p:spPr>
          <a:xfrm>
            <a:off x="11292840" y="6446520"/>
            <a:ext cx="347472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pic>
        <p:nvPicPr>
          <p:cNvPr id="400" name="Google Shape;400;p15" title="Snímek obrazovky z 2026-09-02 13-36-55.png"/>
          <p:cNvPicPr preferRelativeResize="0"/>
          <p:nvPr/>
        </p:nvPicPr>
        <p:blipFill rotWithShape="1">
          <a:blip r:embed="rId4">
            <a:alphaModFix/>
          </a:blip>
          <a:srcRect l="1305" r="1295"/>
          <a:stretch/>
        </p:blipFill>
        <p:spPr>
          <a:xfrm>
            <a:off x="576075" y="1118001"/>
            <a:ext cx="4698000" cy="4890300"/>
          </a:xfrm>
          <a:prstGeom prst="roundRect">
            <a:avLst>
              <a:gd name="adj" fmla="val 5477"/>
            </a:avLst>
          </a:prstGeom>
          <a:noFill/>
          <a:ln>
            <a:noFill/>
          </a:ln>
        </p:spPr>
      </p:pic>
      <p:graphicFrame>
        <p:nvGraphicFramePr>
          <p:cNvPr id="401" name="Google Shape;401;p15"/>
          <p:cNvGraphicFramePr/>
          <p:nvPr>
            <p:extLst>
              <p:ext uri="{D42A27DB-BD31-4B8C-83A1-F6EECF244321}">
                <p14:modId xmlns:p14="http://schemas.microsoft.com/office/powerpoint/2010/main" val="1446121833"/>
              </p:ext>
            </p:extLst>
          </p:nvPr>
        </p:nvGraphicFramePr>
        <p:xfrm>
          <a:off x="5538125" y="1118001"/>
          <a:ext cx="5887775" cy="493743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1822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 err="1"/>
                        <a:t>Účastníci</a:t>
                      </a:r>
                      <a:endParaRPr sz="1600" b="1" dirty="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/>
                        <a:t>Aktivity</a:t>
                      </a:r>
                      <a:endParaRPr sz="16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10 622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Kroužky (2024/2025)</a:t>
                      </a:r>
                      <a:endParaRPr sz="16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1 798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Kurzy</a:t>
                      </a:r>
                      <a:endParaRPr sz="16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20 324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Výukové programy pro školy</a:t>
                      </a:r>
                      <a:endParaRPr sz="16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25 197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 err="1"/>
                        <a:t>Akce</a:t>
                      </a:r>
                      <a:endParaRPr sz="16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706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 err="1"/>
                        <a:t>Pobytové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akce</a:t>
                      </a:r>
                      <a:endParaRPr sz="16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4 349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 err="1"/>
                        <a:t>Školní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výlety</a:t>
                      </a:r>
                      <a:r>
                        <a:rPr lang="en-US" sz="1600" dirty="0"/>
                        <a:t> a </a:t>
                      </a:r>
                      <a:r>
                        <a:rPr lang="en-US" sz="1600" dirty="0" err="1"/>
                        <a:t>adaptační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kurzy</a:t>
                      </a:r>
                      <a:endParaRPr sz="16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5 183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 err="1"/>
                        <a:t>Příměstské</a:t>
                      </a:r>
                      <a:r>
                        <a:rPr lang="en-US" sz="1600" dirty="0"/>
                        <a:t> </a:t>
                      </a:r>
                      <a:r>
                        <a:rPr lang="en-US" sz="1600" dirty="0" err="1"/>
                        <a:t>tábory</a:t>
                      </a:r>
                      <a:endParaRPr sz="16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1 537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Letní pobytové tábory</a:t>
                      </a:r>
                      <a:endParaRPr sz="16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35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/>
                        <a:t>11 903</a:t>
                      </a:r>
                      <a:endParaRPr sz="1600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dirty="0" err="1"/>
                        <a:t>Poradny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kluby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soutěže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Maceška</a:t>
                      </a:r>
                      <a:r>
                        <a:rPr lang="en-US" sz="1600" dirty="0"/>
                        <a:t>, MŠ </a:t>
                      </a:r>
                      <a:r>
                        <a:rPr lang="en-US" sz="1600" dirty="0" err="1"/>
                        <a:t>Lentilka</a:t>
                      </a:r>
                      <a:r>
                        <a:rPr lang="en-US" sz="1600" dirty="0"/>
                        <a:t>, </a:t>
                      </a:r>
                      <a:r>
                        <a:rPr lang="en-US" sz="1600" dirty="0" err="1"/>
                        <a:t>Lanové</a:t>
                      </a:r>
                      <a:r>
                        <a:rPr lang="en-US" sz="1600" dirty="0"/>
                        <a:t> centrum, Minigolf Liška, RS Lorien, …</a:t>
                      </a:r>
                      <a:endParaRPr sz="1600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2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/>
                        <a:t>79 428</a:t>
                      </a:r>
                      <a:endParaRPr sz="1600" b="1"/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600" b="1" dirty="0" err="1"/>
                        <a:t>Celkem</a:t>
                      </a:r>
                      <a:endParaRPr sz="1600" b="1" dirty="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07" name="Google Shape;407;p16"/>
          <p:cNvCxnSpPr/>
          <p:nvPr/>
        </p:nvCxnSpPr>
        <p:spPr>
          <a:xfrm>
            <a:off x="566928" y="868680"/>
            <a:ext cx="11045952" cy="0"/>
          </a:xfrm>
          <a:prstGeom prst="straightConnector1">
            <a:avLst/>
          </a:prstGeom>
          <a:noFill/>
          <a:ln w="9525" cap="flat" cmpd="sng">
            <a:solidFill>
              <a:srgbClr val="A5B0BE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08" name="Google Shape;408;p16"/>
          <p:cNvSpPr txBox="1"/>
          <p:nvPr/>
        </p:nvSpPr>
        <p:spPr>
          <a:xfrm>
            <a:off x="566928" y="310896"/>
            <a:ext cx="96012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06123B"/>
                </a:solidFill>
                <a:latin typeface="Arial"/>
                <a:ea typeface="Arial"/>
                <a:cs typeface="Arial"/>
                <a:sym typeface="Arial"/>
              </a:rPr>
              <a:t>Lužánky: Polybus a technické vzdělávání</a:t>
            </a:r>
            <a:endParaRPr/>
          </a:p>
        </p:txBody>
      </p:sp>
      <p:sp>
        <p:nvSpPr>
          <p:cNvPr id="409" name="Google Shape;409;p16"/>
          <p:cNvSpPr/>
          <p:nvPr/>
        </p:nvSpPr>
        <p:spPr>
          <a:xfrm>
            <a:off x="10378440" y="384048"/>
            <a:ext cx="1234440" cy="292608"/>
          </a:xfrm>
          <a:prstGeom prst="roundRect">
            <a:avLst>
              <a:gd name="adj" fmla="val 16667"/>
            </a:avLst>
          </a:prstGeom>
          <a:solidFill>
            <a:srgbClr val="06123B"/>
          </a:solidFill>
          <a:ln w="9525" cap="flat" cmpd="sng">
            <a:solidFill>
              <a:srgbClr val="06123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73150" tIns="36575" rIns="73150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SVČ Lužánky</a:t>
            </a:r>
            <a:endParaRPr/>
          </a:p>
        </p:txBody>
      </p:sp>
      <p:sp>
        <p:nvSpPr>
          <p:cNvPr id="410" name="Google Shape;410;p16"/>
          <p:cNvSpPr txBox="1"/>
          <p:nvPr/>
        </p:nvSpPr>
        <p:spPr>
          <a:xfrm>
            <a:off x="713232" y="987552"/>
            <a:ext cx="10607040" cy="438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>
                <a:solidFill>
                  <a:srgbClr val="06123B"/>
                </a:solidFill>
                <a:latin typeface="Arial"/>
                <a:ea typeface="Arial"/>
                <a:cs typeface="Arial"/>
                <a:sym typeface="Arial"/>
              </a:rPr>
              <a:t>Polybus ukazuje, jak lze technická témata přivézt přímo za dětmi a školami.</a:t>
            </a:r>
            <a:endParaRPr/>
          </a:p>
        </p:txBody>
      </p:sp>
      <p:pic>
        <p:nvPicPr>
          <p:cNvPr id="411" name="Google Shape;411;p16" descr="image16.png"/>
          <p:cNvPicPr preferRelativeResize="0"/>
          <p:nvPr/>
        </p:nvPicPr>
        <p:blipFill rotWithShape="1">
          <a:blip r:embed="rId4">
            <a:alphaModFix/>
          </a:blip>
          <a:srcRect l="7311" r="7311"/>
          <a:stretch/>
        </p:blipFill>
        <p:spPr>
          <a:xfrm>
            <a:off x="6226247" y="1920300"/>
            <a:ext cx="4572000" cy="3017400"/>
          </a:xfrm>
          <a:prstGeom prst="roundRect">
            <a:avLst>
              <a:gd name="adj" fmla="val 9403"/>
            </a:avLst>
          </a:prstGeom>
          <a:noFill/>
          <a:ln>
            <a:noFill/>
          </a:ln>
        </p:spPr>
      </p:pic>
      <p:sp>
        <p:nvSpPr>
          <p:cNvPr id="412" name="Google Shape;412;p16"/>
          <p:cNvSpPr/>
          <p:nvPr/>
        </p:nvSpPr>
        <p:spPr>
          <a:xfrm>
            <a:off x="1691640" y="5742432"/>
            <a:ext cx="8823960" cy="384048"/>
          </a:xfrm>
          <a:prstGeom prst="roundRect">
            <a:avLst>
              <a:gd name="adj" fmla="val 16667"/>
            </a:avLst>
          </a:prstGeom>
          <a:solidFill>
            <a:srgbClr val="06123B"/>
          </a:solidFill>
          <a:ln w="9525" cap="flat" cmpd="sng">
            <a:solidFill>
              <a:srgbClr val="06123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73150" tIns="36575" rIns="73150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Polybus je příklad přenosu technologií a praktického učení přímo do regionů.</a:t>
            </a:r>
            <a:endParaRPr/>
          </a:p>
        </p:txBody>
      </p:sp>
      <p:sp>
        <p:nvSpPr>
          <p:cNvPr id="413" name="Google Shape;413;p16"/>
          <p:cNvSpPr txBox="1"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>
                <a:solidFill>
                  <a:srgbClr val="4A5669"/>
                </a:solidFill>
                <a:latin typeface="Arial"/>
                <a:ea typeface="Arial"/>
                <a:cs typeface="Arial"/>
                <a:sym typeface="Arial"/>
              </a:rPr>
              <a:t>DigiComPass</a:t>
            </a:r>
            <a:endParaRPr/>
          </a:p>
        </p:txBody>
      </p:sp>
      <p:sp>
        <p:nvSpPr>
          <p:cNvPr id="414" name="Google Shape;414;p16"/>
          <p:cNvSpPr txBox="1"/>
          <p:nvPr/>
        </p:nvSpPr>
        <p:spPr>
          <a:xfrm>
            <a:off x="11292840" y="6446520"/>
            <a:ext cx="347472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/>
          </a:p>
        </p:txBody>
      </p:sp>
      <p:sp>
        <p:nvSpPr>
          <p:cNvPr id="415" name="Google Shape;415;p16"/>
          <p:cNvSpPr txBox="1"/>
          <p:nvPr/>
        </p:nvSpPr>
        <p:spPr>
          <a:xfrm>
            <a:off x="925175" y="2105250"/>
            <a:ext cx="46737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06123B"/>
              </a:buClr>
              <a:buSzPts val="1600"/>
              <a:buChar char="•"/>
            </a:pPr>
            <a:r>
              <a:rPr lang="en-US" sz="1600">
                <a:solidFill>
                  <a:srgbClr val="06123B"/>
                </a:solidFill>
              </a:rPr>
              <a:t>projekt EduSTEM (ATCZ220) podporovaný programem Interreg V-A Rakousko – Česká republika</a:t>
            </a:r>
            <a:endParaRPr sz="1600">
              <a:solidFill>
                <a:schemeClr val="dk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06123B"/>
              </a:buClr>
              <a:buSzPts val="1600"/>
              <a:buChar char="•"/>
            </a:pPr>
            <a:r>
              <a:rPr lang="en-US" sz="1600">
                <a:solidFill>
                  <a:srgbClr val="06123B"/>
                </a:solidFill>
              </a:rPr>
              <a:t>mobilní kabinet pro technické vzdělávání žáků MŠ a ZŠ</a:t>
            </a:r>
            <a:endParaRPr sz="1600">
              <a:solidFill>
                <a:schemeClr val="dk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06123B"/>
              </a:buClr>
              <a:buSzPts val="1600"/>
              <a:buChar char="•"/>
            </a:pPr>
            <a:r>
              <a:rPr lang="en-US" sz="1600">
                <a:solidFill>
                  <a:srgbClr val="06123B"/>
                </a:solidFill>
              </a:rPr>
              <a:t>praktická práce s nářadím, 3D pery, pájkami, technikou</a:t>
            </a:r>
            <a:endParaRPr sz="1600">
              <a:solidFill>
                <a:schemeClr val="lt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06123B"/>
              </a:buClr>
              <a:buSzPts val="1600"/>
              <a:buChar char="•"/>
            </a:pPr>
            <a:r>
              <a:rPr lang="en-US" sz="1600">
                <a:solidFill>
                  <a:srgbClr val="06123B"/>
                </a:solidFill>
              </a:rPr>
              <a:t>programy jako Micro:Bit, Recyhrátky nebo Od kutění k řemeslu</a:t>
            </a:r>
            <a:endParaRPr sz="1600">
              <a:solidFill>
                <a:schemeClr val="lt1"/>
              </a:solidFill>
            </a:endParaRP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Clr>
                <a:srgbClr val="06123B"/>
              </a:buClr>
              <a:buSzPts val="1600"/>
              <a:buChar char="•"/>
            </a:pPr>
            <a:r>
              <a:rPr lang="en-US" sz="1600">
                <a:solidFill>
                  <a:srgbClr val="06123B"/>
                </a:solidFill>
              </a:rPr>
              <a:t>model: motivace - experiment - praktická část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10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1" name="Google Shape;421;p17"/>
          <p:cNvCxnSpPr/>
          <p:nvPr/>
        </p:nvCxnSpPr>
        <p:spPr>
          <a:xfrm>
            <a:off x="566928" y="868680"/>
            <a:ext cx="11045952" cy="0"/>
          </a:xfrm>
          <a:prstGeom prst="straightConnector1">
            <a:avLst/>
          </a:prstGeom>
          <a:noFill/>
          <a:ln w="9525" cap="flat" cmpd="sng">
            <a:solidFill>
              <a:srgbClr val="A5B0BE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422" name="Google Shape;422;p17"/>
          <p:cNvSpPr txBox="1"/>
          <p:nvPr/>
        </p:nvSpPr>
        <p:spPr>
          <a:xfrm>
            <a:off x="566928" y="294591"/>
            <a:ext cx="9601200" cy="5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rgbClr val="06123B"/>
                </a:solidFill>
                <a:latin typeface="Arial"/>
                <a:ea typeface="Arial"/>
                <a:cs typeface="Arial"/>
                <a:sym typeface="Arial"/>
              </a:rPr>
              <a:t>Lužánky: eTOM AT-C</a:t>
            </a:r>
            <a:r>
              <a:rPr lang="en-US" sz="3000" b="1">
                <a:solidFill>
                  <a:srgbClr val="06123B"/>
                </a:solidFill>
              </a:rPr>
              <a:t>Z</a:t>
            </a:r>
            <a:endParaRPr sz="500" i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7"/>
          <p:cNvSpPr/>
          <p:nvPr/>
        </p:nvSpPr>
        <p:spPr>
          <a:xfrm>
            <a:off x="10378440" y="384048"/>
            <a:ext cx="1234440" cy="292608"/>
          </a:xfrm>
          <a:prstGeom prst="roundRect">
            <a:avLst>
              <a:gd name="adj" fmla="val 16667"/>
            </a:avLst>
          </a:prstGeom>
          <a:solidFill>
            <a:srgbClr val="06123B"/>
          </a:solidFill>
          <a:ln w="9525" cap="flat" cmpd="sng">
            <a:solidFill>
              <a:srgbClr val="06123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73150" tIns="36575" rIns="73150" bIns="365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SVČ Lužánky</a:t>
            </a:r>
            <a:endParaRPr/>
          </a:p>
        </p:txBody>
      </p:sp>
      <p:sp>
        <p:nvSpPr>
          <p:cNvPr id="424" name="Google Shape;424;p17"/>
          <p:cNvSpPr txBox="1"/>
          <p:nvPr/>
        </p:nvSpPr>
        <p:spPr>
          <a:xfrm>
            <a:off x="713232" y="847101"/>
            <a:ext cx="10607100" cy="56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0">
                <a:solidFill>
                  <a:srgbClr val="06123B"/>
                </a:solidFill>
                <a:latin typeface="Arial"/>
                <a:ea typeface="Arial"/>
                <a:cs typeface="Arial"/>
                <a:sym typeface="Arial"/>
              </a:rPr>
              <a:t>Cíl: Zvýšit povědomí všech aktérů pedagogického světa natolik, aby se všechny kompetence, kterými se projekt zabývá staly přirozenou součástí pedagogické práce.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7"/>
          <p:cNvSpPr/>
          <p:nvPr/>
        </p:nvSpPr>
        <p:spPr>
          <a:xfrm>
            <a:off x="1546868" y="5840595"/>
            <a:ext cx="9098400" cy="384000"/>
          </a:xfrm>
          <a:prstGeom prst="roundRect">
            <a:avLst>
              <a:gd name="adj" fmla="val 16667"/>
            </a:avLst>
          </a:prstGeom>
          <a:solidFill>
            <a:srgbClr val="06123B"/>
          </a:solidFill>
          <a:ln w="9525" cap="flat" cmpd="sng">
            <a:solidFill>
              <a:srgbClr val="06123B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73150" tIns="36575" rIns="73150" bIns="36575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10" b="1" u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Prakti</a:t>
            </a:r>
            <a:r>
              <a:rPr lang="en-US" sz="131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cká ukázka mikrofarmy během coffee breaku. </a:t>
            </a:r>
            <a:endParaRPr sz="1310" u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17"/>
          <p:cNvSpPr txBox="1"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0">
                <a:solidFill>
                  <a:srgbClr val="4A5669"/>
                </a:solidFill>
                <a:latin typeface="Arial"/>
                <a:ea typeface="Arial"/>
                <a:cs typeface="Arial"/>
                <a:sym typeface="Arial"/>
              </a:rPr>
              <a:t>DigiComPass</a:t>
            </a:r>
            <a:endParaRPr/>
          </a:p>
        </p:txBody>
      </p:sp>
      <p:sp>
        <p:nvSpPr>
          <p:cNvPr id="427" name="Google Shape;427;p17"/>
          <p:cNvSpPr txBox="1"/>
          <p:nvPr/>
        </p:nvSpPr>
        <p:spPr>
          <a:xfrm>
            <a:off x="11292840" y="6446520"/>
            <a:ext cx="347472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75" rIns="73150" bIns="36575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/>
          </a:p>
        </p:txBody>
      </p:sp>
      <p:pic>
        <p:nvPicPr>
          <p:cNvPr id="428" name="Google Shape;428;p17" title="11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59301" y="1537211"/>
            <a:ext cx="3061200" cy="4081500"/>
          </a:xfrm>
          <a:prstGeom prst="roundRect">
            <a:avLst>
              <a:gd name="adj" fmla="val 9612"/>
            </a:avLst>
          </a:prstGeom>
          <a:noFill/>
          <a:ln>
            <a:noFill/>
          </a:ln>
        </p:spPr>
      </p:pic>
      <p:pic>
        <p:nvPicPr>
          <p:cNvPr id="429" name="Google Shape;429;p17" title="DSC_4458_a589a5c0f3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71096" y="1904301"/>
            <a:ext cx="3741900" cy="3049200"/>
          </a:xfrm>
          <a:prstGeom prst="roundRect">
            <a:avLst>
              <a:gd name="adj" fmla="val 8736"/>
            </a:avLst>
          </a:prstGeom>
          <a:noFill/>
          <a:ln>
            <a:noFill/>
          </a:ln>
        </p:spPr>
      </p:pic>
      <p:sp>
        <p:nvSpPr>
          <p:cNvPr id="430" name="Google Shape;430;p17"/>
          <p:cNvSpPr txBox="1"/>
          <p:nvPr/>
        </p:nvSpPr>
        <p:spPr>
          <a:xfrm>
            <a:off x="412325" y="2189975"/>
            <a:ext cx="4050600" cy="237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23B"/>
              </a:buClr>
              <a:buSzPts val="1600"/>
              <a:buChar char="•"/>
            </a:pPr>
            <a:r>
              <a:rPr lang="en-US" sz="1600">
                <a:solidFill>
                  <a:srgbClr val="06123B"/>
                </a:solidFill>
              </a:rPr>
              <a:t>eTOM AT-CZ podpořen v rámci přeshraničního programu Interreg Rakousko-Česko (7/2023-6/2026)</a:t>
            </a:r>
            <a:endParaRPr sz="1600">
              <a:solidFill>
                <a:srgbClr val="06123B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06123B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06123B"/>
                </a:solidFill>
              </a:rPr>
              <a:t>Aktivity v naší odpovědnosti:</a:t>
            </a:r>
            <a:endParaRPr sz="1600" b="1">
              <a:solidFill>
                <a:srgbClr val="06123B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23B"/>
              </a:buClr>
              <a:buSzPts val="1600"/>
              <a:buChar char="•"/>
            </a:pPr>
            <a:r>
              <a:rPr lang="en-US" sz="1600">
                <a:solidFill>
                  <a:srgbClr val="06123B"/>
                </a:solidFill>
              </a:rPr>
              <a:t>Participační projekt - mikrofarma</a:t>
            </a:r>
            <a:endParaRPr sz="1600">
              <a:solidFill>
                <a:srgbClr val="06123B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23B"/>
              </a:buClr>
              <a:buSzPts val="1600"/>
              <a:buChar char="•"/>
            </a:pPr>
            <a:r>
              <a:rPr lang="en-US" sz="1600">
                <a:solidFill>
                  <a:srgbClr val="06123B"/>
                </a:solidFill>
              </a:rPr>
              <a:t>Digi výzvy</a:t>
            </a:r>
            <a:endParaRPr sz="1600">
              <a:solidFill>
                <a:srgbClr val="06123B"/>
              </a:solidFill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6123B"/>
              </a:buClr>
              <a:buSzPts val="1600"/>
              <a:buChar char="•"/>
            </a:pPr>
            <a:r>
              <a:rPr lang="en-US" sz="1600">
                <a:solidFill>
                  <a:srgbClr val="06123B"/>
                </a:solidFill>
              </a:rPr>
              <a:t>Projektové dny pro rodiny</a:t>
            </a:r>
            <a:endParaRPr sz="16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9B6D19-7126-50CF-8E01-FAC5206F497F}"/>
              </a:ext>
            </a:extLst>
          </p:cNvPr>
          <p:cNvSpPr txBox="1"/>
          <p:nvPr/>
        </p:nvSpPr>
        <p:spPr>
          <a:xfrm>
            <a:off x="576072" y="4779765"/>
            <a:ext cx="4983480" cy="34747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</a:pPr>
            <a:r>
              <a:rPr sz="1420" b="0" u="sng" dirty="0">
                <a:solidFill>
                  <a:srgbClr val="0061B7"/>
                </a:solidFill>
                <a:hlinkClick r:id="rId6"/>
              </a:rPr>
              <a:t>▶ Video: </a:t>
            </a:r>
            <a:r>
              <a:rPr sz="1420" b="0" u="sng" dirty="0" err="1">
                <a:solidFill>
                  <a:srgbClr val="0061B7"/>
                </a:solidFill>
                <a:hlinkClick r:id="rId6"/>
              </a:rPr>
              <a:t>Mikrofarma</a:t>
            </a:r>
            <a:r>
              <a:rPr sz="1420" b="0" u="sng" dirty="0">
                <a:solidFill>
                  <a:srgbClr val="0061B7"/>
                </a:solidFill>
                <a:hlinkClick r:id="rId6"/>
              </a:rPr>
              <a:t> v ZŠ </a:t>
            </a:r>
            <a:r>
              <a:rPr sz="1420" b="0" u="sng" dirty="0" err="1">
                <a:solidFill>
                  <a:srgbClr val="0061B7"/>
                </a:solidFill>
                <a:hlinkClick r:id="rId6"/>
              </a:rPr>
              <a:t>Vlásenický</a:t>
            </a:r>
            <a:r>
              <a:rPr sz="1420" b="0" u="sng" dirty="0">
                <a:solidFill>
                  <a:srgbClr val="0061B7"/>
                </a:solidFill>
                <a:hlinkClick r:id="rId6"/>
              </a:rPr>
              <a:t> </a:t>
            </a:r>
            <a:r>
              <a:rPr sz="1420" b="0" u="sng" dirty="0" err="1">
                <a:solidFill>
                  <a:srgbClr val="0061B7"/>
                </a:solidFill>
                <a:hlinkClick r:id="rId6"/>
              </a:rPr>
              <a:t>dvůr</a:t>
            </a:r>
            <a:endParaRPr sz="1420" b="0" u="sng" dirty="0">
              <a:solidFill>
                <a:srgbClr val="0061B7"/>
              </a:solidFill>
              <a:hlinkClick r:id="rId6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Strategičtí partneři: aplikační garanti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síť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18</a:t>
            </a:r>
          </a:p>
        </p:txBody>
      </p:sp>
      <p:sp>
        <p:nvSpPr>
          <p:cNvPr id="8" name="Shape 5"/>
          <p:cNvSpPr/>
          <p:nvPr/>
        </p:nvSpPr>
        <p:spPr>
          <a:xfrm>
            <a:off x="5897880" y="3246120"/>
            <a:ext cx="0" cy="0"/>
          </a:xfrm>
          <a:prstGeom prst="line">
            <a:avLst/>
          </a:prstGeom>
          <a:noFill/>
          <a:ln w="19050">
            <a:solidFill>
              <a:srgbClr val="AAB3C2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9" name="Shape 6"/>
          <p:cNvSpPr/>
          <p:nvPr/>
        </p:nvSpPr>
        <p:spPr>
          <a:xfrm>
            <a:off x="5897880" y="3246120"/>
            <a:ext cx="2969601" cy="0"/>
          </a:xfrm>
          <a:prstGeom prst="line">
            <a:avLst/>
          </a:prstGeom>
          <a:noFill/>
          <a:ln w="19050">
            <a:solidFill>
              <a:srgbClr val="AAB3C2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5897880" y="3246120"/>
            <a:ext cx="2969601" cy="937260"/>
          </a:xfrm>
          <a:prstGeom prst="line">
            <a:avLst/>
          </a:prstGeom>
          <a:noFill/>
          <a:ln w="19050">
            <a:solidFill>
              <a:srgbClr val="AAB3C2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5897880" y="3246120"/>
            <a:ext cx="0" cy="1874520"/>
          </a:xfrm>
          <a:prstGeom prst="line">
            <a:avLst/>
          </a:prstGeom>
          <a:noFill/>
          <a:ln w="19050">
            <a:solidFill>
              <a:srgbClr val="AAB3C2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Shape 9"/>
          <p:cNvSpPr/>
          <p:nvPr/>
        </p:nvSpPr>
        <p:spPr>
          <a:xfrm>
            <a:off x="5897880" y="3246120"/>
            <a:ext cx="0" cy="937260"/>
          </a:xfrm>
          <a:prstGeom prst="line">
            <a:avLst/>
          </a:prstGeom>
          <a:noFill/>
          <a:ln w="19050">
            <a:solidFill>
              <a:srgbClr val="AAB3C2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3" name="Shape 10"/>
          <p:cNvSpPr/>
          <p:nvPr/>
        </p:nvSpPr>
        <p:spPr>
          <a:xfrm>
            <a:off x="5897880" y="3246120"/>
            <a:ext cx="0" cy="0"/>
          </a:xfrm>
          <a:prstGeom prst="line">
            <a:avLst/>
          </a:prstGeom>
          <a:noFill/>
          <a:ln w="19050">
            <a:solidFill>
              <a:srgbClr val="AAB3C2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4892040" y="2743200"/>
            <a:ext cx="2011680" cy="1005840"/>
          </a:xfrm>
          <a:prstGeom prst="roundRect">
            <a:avLst/>
          </a:prstGeom>
          <a:solidFill>
            <a:srgbClr val="071134"/>
          </a:solidFill>
          <a:ln w="12700">
            <a:solidFill>
              <a:srgbClr val="071134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DigiReg</a:t>
            </a:r>
            <a:endParaRPr lang="en-US" sz="16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platforma spolupráce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572000" y="1078992"/>
            <a:ext cx="2651760" cy="585216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0B8E6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1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Jihomoravský kraj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7541601" y="2016252"/>
            <a:ext cx="2651760" cy="585216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51B98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1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Trnavský samosprávny kraj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7541601" y="3890772"/>
            <a:ext cx="2651760" cy="585216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0B8E6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1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NS MAS ČR / KS NS MAS JMK</a:t>
            </a:r>
            <a:endParaRPr lang="en-US" sz="1150" dirty="0"/>
          </a:p>
        </p:txBody>
      </p:sp>
      <p:sp>
        <p:nvSpPr>
          <p:cNvPr id="18" name="Text 15"/>
          <p:cNvSpPr/>
          <p:nvPr/>
        </p:nvSpPr>
        <p:spPr>
          <a:xfrm>
            <a:off x="4572000" y="4828032"/>
            <a:ext cx="2651760" cy="585216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51B98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1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Národná sieť MAS SR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1602399" y="3890772"/>
            <a:ext cx="2651760" cy="585216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00B8E6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1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Sdružení místních samospráv ČR</a:t>
            </a:r>
            <a:endParaRPr lang="en-US" sz="1150" dirty="0"/>
          </a:p>
        </p:txBody>
      </p:sp>
      <p:sp>
        <p:nvSpPr>
          <p:cNvPr id="20" name="Text 17"/>
          <p:cNvSpPr/>
          <p:nvPr/>
        </p:nvSpPr>
        <p:spPr>
          <a:xfrm>
            <a:off x="1602399" y="2016252"/>
            <a:ext cx="2651760" cy="585216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D51B98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1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Združenie miest a obcí SR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1005840" y="5989320"/>
            <a:ext cx="10149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Vaše role je most mezi projektem a skutečnými potřebami území.</a:t>
            </a:r>
            <a:endParaRPr lang="en-US" sz="16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Jakou roli mají strategičtí partneři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zapojení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19</a:t>
            </a:r>
          </a:p>
        </p:txBody>
      </p:sp>
      <p:sp>
        <p:nvSpPr>
          <p:cNvPr id="8" name="Text 5"/>
          <p:cNvSpPr/>
          <p:nvPr/>
        </p:nvSpPr>
        <p:spPr>
          <a:xfrm>
            <a:off x="731520" y="1042416"/>
            <a:ext cx="10424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Nejde o </a:t>
            </a:r>
            <a:r>
              <a:rPr lang="en-US" sz="180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jednorázovou</a:t>
            </a:r>
            <a:r>
              <a:rPr lang="en-US" sz="18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80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podporu</a:t>
            </a:r>
            <a:r>
              <a:rPr lang="cs-CZ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ale </a:t>
            </a:r>
            <a:r>
              <a:rPr lang="en-US" sz="180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průběžný</a:t>
            </a:r>
            <a:r>
              <a:rPr lang="en-US" sz="18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dialog, validaci a pomoc s přenosem výsledků do území.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41248" y="1828800"/>
            <a:ext cx="411480" cy="411480"/>
          </a:xfrm>
          <a:prstGeom prst="ellipse">
            <a:avLst/>
          </a:prstGeom>
          <a:solidFill>
            <a:srgbClr val="00B8E6"/>
          </a:solidFill>
          <a:ln>
            <a:solidFill>
              <a:srgbClr val="00B8E6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508760" y="1810512"/>
            <a:ext cx="4023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Konzultovat potřeby území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508760" y="2176272"/>
            <a:ext cx="9052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je pro kraje, MAS, obce a školy skutečně použitelné</a:t>
            </a:r>
            <a:endParaRPr lang="en-US" sz="1250" dirty="0"/>
          </a:p>
        </p:txBody>
      </p:sp>
      <p:sp>
        <p:nvSpPr>
          <p:cNvPr id="12" name="Text 9"/>
          <p:cNvSpPr/>
          <p:nvPr/>
        </p:nvSpPr>
        <p:spPr>
          <a:xfrm>
            <a:off x="841248" y="2788920"/>
            <a:ext cx="411480" cy="411480"/>
          </a:xfrm>
          <a:prstGeom prst="ellipse">
            <a:avLst/>
          </a:prstGeom>
          <a:solidFill>
            <a:srgbClr val="D51B98"/>
          </a:solidFill>
          <a:ln>
            <a:solidFill>
              <a:srgbClr val="D51B98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1508760" y="2770632"/>
            <a:ext cx="4023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Validovat výstupy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1508760" y="3136392"/>
            <a:ext cx="9052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VR scénáře, online moduly, metodiky, pilotní zkušenosti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841248" y="3749040"/>
            <a:ext cx="411480" cy="411480"/>
          </a:xfrm>
          <a:prstGeom prst="ellipse">
            <a:avLst/>
          </a:prstGeom>
          <a:solidFill>
            <a:srgbClr val="00B8E6"/>
          </a:solidFill>
          <a:ln>
            <a:solidFill>
              <a:srgbClr val="00B8E6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1508760" y="3730752"/>
            <a:ext cx="4023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Spolutvořit policy paper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1508760" y="4096512"/>
            <a:ext cx="9052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bariéry, příležitosti a doporučení pro regionální politiky</a:t>
            </a:r>
            <a:endParaRPr lang="en-US" sz="1250" dirty="0"/>
          </a:p>
        </p:txBody>
      </p:sp>
      <p:sp>
        <p:nvSpPr>
          <p:cNvPr id="18" name="Text 15"/>
          <p:cNvSpPr/>
          <p:nvPr/>
        </p:nvSpPr>
        <p:spPr>
          <a:xfrm>
            <a:off x="841248" y="4709160"/>
            <a:ext cx="411480" cy="411480"/>
          </a:xfrm>
          <a:prstGeom prst="ellipse">
            <a:avLst/>
          </a:prstGeom>
          <a:solidFill>
            <a:srgbClr val="D51B98"/>
          </a:solidFill>
          <a:ln>
            <a:solidFill>
              <a:srgbClr val="D51B98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508760" y="4690872"/>
            <a:ext cx="402336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Šířit a ukotvit výsledky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508760" y="5056632"/>
            <a:ext cx="9052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kontakty, regionální akce, strategie, akční plány</a:t>
            </a:r>
            <a:endParaRPr lang="en-US" sz="1250" dirty="0"/>
          </a:p>
        </p:txBody>
      </p:sp>
      <p:sp>
        <p:nvSpPr>
          <p:cNvPr id="21" name="Text 18"/>
          <p:cNvSpPr/>
          <p:nvPr/>
        </p:nvSpPr>
        <p:spPr>
          <a:xfrm>
            <a:off x="1828800" y="5815584"/>
            <a:ext cx="8595360" cy="502920"/>
          </a:xfrm>
          <a:prstGeom prst="roundRect">
            <a:avLst/>
          </a:prstGeom>
          <a:solidFill>
            <a:srgbClr val="071134"/>
          </a:solidFill>
          <a:ln w="12700">
            <a:solidFill>
              <a:srgbClr val="071134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Výsledek: výstupy projektu budou relevantní, přenositelné a dlouhodobě využitelné.</a:t>
            </a:r>
            <a:endParaRPr lang="en-US" sz="145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cxnSp>
        <p:nvCxnSpPr>
          <p:cNvPr id="11" name="Connector 10"/>
          <p:cNvCxnSpPr/>
          <p:nvPr/>
        </p:nvCxnSpPr>
        <p:spPr>
          <a:xfrm>
            <a:off x="566928" y="868680"/>
            <a:ext cx="11045952" cy="0"/>
          </a:xfrm>
          <a:prstGeom prst="line">
            <a:avLst/>
          </a:prstGeom>
          <a:ln w="6350">
            <a:solidFill>
              <a:srgbClr val="A5B0B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ounded Rectangle 3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6123B"/>
          </a:solidFill>
          <a:ln>
            <a:solidFill>
              <a:srgbClr val="0612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lnSpc>
                <a:spcPct val="100000"/>
              </a:lnSpc>
              <a:defRPr sz="1000" b="1">
                <a:solidFill>
                  <a:srgbClr val="FFFFFF"/>
                </a:solidFill>
                <a:latin typeface="Arial"/>
              </a:defRPr>
            </a:pPr>
            <a:r>
              <a:t>10 minut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17090" y="1124712"/>
            <a:ext cx="5688492" cy="4666486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E426A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73152" tIns="36576" rIns="73152" bIns="36576" rtlCol="0" anchor="ctr"/>
          <a:lstStyle/>
          <a:p>
            <a:pPr algn="ctr">
              <a:lnSpc>
                <a:spcPct val="100000"/>
              </a:lnSpc>
              <a:defRPr sz="2200" b="1">
                <a:solidFill>
                  <a:srgbClr val="06123B"/>
                </a:solidFill>
                <a:latin typeface="Arial"/>
              </a:defRPr>
            </a:pP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l">
              <a:lnSpc>
                <a:spcPct val="100000"/>
              </a:lnSpc>
              <a:defRPr sz="700" b="0">
                <a:solidFill>
                  <a:srgbClr val="4A5669"/>
                </a:solidFill>
                <a:latin typeface="Arial"/>
              </a:defRPr>
            </a:pPr>
            <a:r>
              <a:t>DigiComPass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92840" y="6446520"/>
            <a:ext cx="347472" cy="164592"/>
          </a:xfrm>
          <a:prstGeom prst="rect">
            <a:avLst/>
          </a:prstGeom>
          <a:noFill/>
        </p:spPr>
        <p:txBody>
          <a:bodyPr wrap="square" lIns="73152" tIns="36576" rIns="73152" bIns="36576" anchor="ctr">
            <a:spAutoFit/>
          </a:bodyPr>
          <a:lstStyle/>
          <a:p>
            <a:pPr algn="r"/>
            <a:r>
              <a:rPr sz="800"/>
              <a:t>20</a:t>
            </a:r>
          </a:p>
        </p:txBody>
      </p:sp>
      <p:pic>
        <p:nvPicPr>
          <p:cNvPr id="6" name="Picture 5" descr="Premium Vector | Coffee break hand written words with coffee cups ...">
            <a:extLst>
              <a:ext uri="{FF2B5EF4-FFF2-40B4-BE49-F238E27FC236}">
                <a16:creationId xmlns:a16="http://schemas.microsoft.com/office/drawing/2014/main" id="{D05DED76-3F28-CC5B-AD40-5940848A24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509" y="1228690"/>
            <a:ext cx="4400619" cy="4400619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sz="3100" b="1"/>
              <a:t>DigiComPass v kostce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cs-CZ" sz="1000" b="1" dirty="0" err="1">
                <a:solidFill>
                  <a:schemeClr val="bg1"/>
                </a:solidFill>
              </a:rPr>
              <a:t>Summary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21</a:t>
            </a:r>
          </a:p>
        </p:txBody>
      </p:sp>
      <p:sp>
        <p:nvSpPr>
          <p:cNvPr id="9" name="Shape 6"/>
          <p:cNvSpPr/>
          <p:nvPr/>
        </p:nvSpPr>
        <p:spPr>
          <a:xfrm>
            <a:off x="1371600" y="1965960"/>
            <a:ext cx="9418320" cy="3108960"/>
          </a:xfrm>
          <a:prstGeom prst="roundRect">
            <a:avLst/>
          </a:prstGeom>
          <a:solidFill>
            <a:srgbClr val="FFFFFF">
              <a:alpha val="65000"/>
            </a:srgbClr>
          </a:solidFill>
          <a:ln w="19050">
            <a:solidFill>
              <a:srgbClr val="AAB3C2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1920240" y="2514600"/>
            <a:ext cx="8321040" cy="1920240"/>
          </a:xfrm>
          <a:prstGeom prst="rect">
            <a:avLst/>
          </a:prstGeom>
          <a:noFill/>
          <a:ln/>
        </p:spPr>
        <p:txBody>
          <a:bodyPr wrap="square" lIns="73152" tIns="36576" rIns="73152" bIns="36576" rtlCol="0" anchor="t">
            <a:norm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938528" y="2359152"/>
            <a:ext cx="8321040" cy="329184"/>
          </a:xfrm>
          <a:prstGeom prst="rect">
            <a:avLst/>
          </a:prstGeom>
          <a:noFill/>
        </p:spPr>
        <p:txBody>
          <a:bodyPr wrap="square" lIns="18288" tIns="36576" rIns="18288" bIns="36576" anchor="t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u="none"/>
              <a:t>Interreg VI-A Slovensko - Česko | 08/2026-07/2028 | 24 měsíců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38528" y="2688336"/>
            <a:ext cx="8321040" cy="329184"/>
          </a:xfrm>
          <a:prstGeom prst="rect">
            <a:avLst/>
          </a:prstGeom>
          <a:noFill/>
        </p:spPr>
        <p:txBody>
          <a:bodyPr wrap="square" lIns="18288" tIns="36576" rIns="18288" bIns="36576" anchor="t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620" b="1" u="none" dirty="0" err="1"/>
              <a:t>DigiComPass</a:t>
            </a:r>
            <a:r>
              <a:rPr sz="1620" b="1" u="none" dirty="0"/>
              <a:t> </a:t>
            </a:r>
            <a:r>
              <a:rPr sz="1620" b="1" u="none" dirty="0" err="1"/>
              <a:t>propojuje</a:t>
            </a:r>
            <a:r>
              <a:rPr sz="1620" b="1" u="none" dirty="0"/>
              <a:t>: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38528" y="3017520"/>
            <a:ext cx="8321040" cy="329184"/>
          </a:xfrm>
          <a:prstGeom prst="rect">
            <a:avLst/>
          </a:prstGeom>
          <a:noFill/>
        </p:spPr>
        <p:txBody>
          <a:bodyPr wrap="square" lIns="18288" tIns="36576" rIns="18288" bIns="36576" anchor="t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u="none"/>
              <a:t>• digitální kompetence mladých lidí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38528" y="3346704"/>
            <a:ext cx="8321040" cy="329184"/>
          </a:xfrm>
          <a:prstGeom prst="rect">
            <a:avLst/>
          </a:prstGeom>
          <a:noFill/>
        </p:spPr>
        <p:txBody>
          <a:bodyPr wrap="square" lIns="18288" tIns="36576" rIns="18288" bIns="36576" anchor="t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u="none"/>
              <a:t>• VR/AI/STEM nástroje využitelné v regionech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38528" y="3675887"/>
            <a:ext cx="8321040" cy="329184"/>
          </a:xfrm>
          <a:prstGeom prst="rect">
            <a:avLst/>
          </a:prstGeom>
          <a:noFill/>
        </p:spPr>
        <p:txBody>
          <a:bodyPr wrap="square" lIns="18288" tIns="36576" rIns="18288" bIns="36576" anchor="t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u="none"/>
              <a:t>• česko-slovenskou síť DigiReg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38528" y="4005072"/>
            <a:ext cx="8321040" cy="329184"/>
          </a:xfrm>
          <a:prstGeom prst="rect">
            <a:avLst/>
          </a:prstGeom>
          <a:noFill/>
        </p:spPr>
        <p:txBody>
          <a:bodyPr wrap="square" lIns="18288" tIns="36576" rIns="18288" bIns="36576" anchor="t">
            <a:sp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550" b="0" u="none"/>
              <a:t>• praktické ověření s dětmi, mládeží a multiplikátory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00488EA-0D99-0B4C-FFC2-0756916F73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817" y="2213263"/>
            <a:ext cx="2431473" cy="2431473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extract/s27_p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8138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Pro koho je DigiComPass a jak funguje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12064" y="868680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Čtyři části projektu na sebe navazují od práce s dětmi až po strategické ukotvení v regionu.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10177272" y="265176"/>
            <a:ext cx="1417320" cy="283464"/>
          </a:xfrm>
          <a:prstGeom prst="roundRect">
            <a:avLst>
              <a:gd name="adj" fmla="val 16129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10241280" y="310896"/>
            <a:ext cx="128930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cílové skupiny +</a:t>
            </a:r>
            <a:endParaRPr lang="en-US" sz="920" dirty="0"/>
          </a:p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aktivity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512064" y="6565392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DigiComPass</a:t>
            </a:r>
            <a:endParaRPr lang="en-US" sz="580" dirty="0"/>
          </a:p>
        </p:txBody>
      </p:sp>
      <p:sp>
        <p:nvSpPr>
          <p:cNvPr id="8" name="Text 5"/>
          <p:cNvSpPr/>
          <p:nvPr/>
        </p:nvSpPr>
        <p:spPr>
          <a:xfrm>
            <a:off x="11667744" y="652881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22</a:t>
            </a:r>
            <a:endParaRPr lang="en-US" sz="680" dirty="0"/>
          </a:p>
        </p:txBody>
      </p:sp>
      <p:sp>
        <p:nvSpPr>
          <p:cNvPr id="9" name="Shape 0"/>
          <p:cNvSpPr/>
          <p:nvPr/>
        </p:nvSpPr>
        <p:spPr>
          <a:xfrm>
            <a:off x="777240" y="2587752"/>
            <a:ext cx="2057400" cy="2221992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25B9D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1"/>
          <p:cNvSpPr/>
          <p:nvPr/>
        </p:nvSpPr>
        <p:spPr>
          <a:xfrm>
            <a:off x="1536192" y="1825013"/>
            <a:ext cx="621792" cy="621792"/>
          </a:xfrm>
          <a:prstGeom prst="ellipse">
            <a:avLst/>
          </a:prstGeom>
          <a:solidFill>
            <a:srgbClr val="25B9D3"/>
          </a:solidFill>
          <a:ln w="12700">
            <a:solidFill>
              <a:srgbClr val="25B9D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2"/>
          <p:cNvSpPr/>
          <p:nvPr/>
        </p:nvSpPr>
        <p:spPr>
          <a:xfrm>
            <a:off x="1504188" y="1927491"/>
            <a:ext cx="621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2000" dirty="0"/>
          </a:p>
        </p:txBody>
      </p:sp>
      <p:sp>
        <p:nvSpPr>
          <p:cNvPr id="12" name="Text 3"/>
          <p:cNvSpPr/>
          <p:nvPr/>
        </p:nvSpPr>
        <p:spPr>
          <a:xfrm>
            <a:off x="932688" y="2803421"/>
            <a:ext cx="1764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FutureLab</a:t>
            </a:r>
            <a:endParaRPr lang="en-US" sz="2100" dirty="0"/>
          </a:p>
        </p:txBody>
      </p:sp>
      <p:sp>
        <p:nvSpPr>
          <p:cNvPr id="13" name="Text 4"/>
          <p:cNvSpPr/>
          <p:nvPr/>
        </p:nvSpPr>
        <p:spPr>
          <a:xfrm>
            <a:off x="873252" y="3300984"/>
            <a:ext cx="17647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10–14 let</a:t>
            </a:r>
            <a:endParaRPr lang="en-US" sz="1550" dirty="0"/>
          </a:p>
        </p:txBody>
      </p:sp>
      <p:sp>
        <p:nvSpPr>
          <p:cNvPr id="14" name="Text 5"/>
          <p:cNvSpPr/>
          <p:nvPr/>
        </p:nvSpPr>
        <p:spPr>
          <a:xfrm>
            <a:off x="923544" y="3928225"/>
            <a:ext cx="1728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digitální kompetence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 </a:t>
            </a:r>
            <a:r>
              <a:rPr lang="cs-CZ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adaptace </a:t>
            </a:r>
            <a:r>
              <a:rPr lang="en-US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VR</a:t>
            </a:r>
            <a:r>
              <a:rPr lang="cs-CZ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scénářů</a:t>
            </a:r>
            <a:endParaRPr lang="en-US" sz="1700" dirty="0"/>
          </a:p>
        </p:txBody>
      </p:sp>
      <p:sp>
        <p:nvSpPr>
          <p:cNvPr id="15" name="Shape 6"/>
          <p:cNvSpPr/>
          <p:nvPr/>
        </p:nvSpPr>
        <p:spPr>
          <a:xfrm>
            <a:off x="3063240" y="2779776"/>
            <a:ext cx="384048" cy="502920"/>
          </a:xfrm>
          <a:prstGeom prst="chevron">
            <a:avLst/>
          </a:prstGeom>
          <a:solidFill>
            <a:srgbClr val="566176"/>
          </a:solidFill>
          <a:ln w="12700">
            <a:solidFill>
              <a:srgbClr val="56617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7"/>
          <p:cNvSpPr/>
          <p:nvPr/>
        </p:nvSpPr>
        <p:spPr>
          <a:xfrm>
            <a:off x="3675888" y="2587752"/>
            <a:ext cx="2057400" cy="2221992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EA2E9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Shape 8"/>
          <p:cNvSpPr/>
          <p:nvPr/>
        </p:nvSpPr>
        <p:spPr>
          <a:xfrm>
            <a:off x="4327929" y="1808619"/>
            <a:ext cx="621792" cy="621792"/>
          </a:xfrm>
          <a:prstGeom prst="ellipse">
            <a:avLst/>
          </a:prstGeom>
          <a:solidFill>
            <a:srgbClr val="EA2E96"/>
          </a:solidFill>
          <a:ln w="12700">
            <a:solidFill>
              <a:srgbClr val="EA2E9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9"/>
          <p:cNvSpPr/>
          <p:nvPr/>
        </p:nvSpPr>
        <p:spPr>
          <a:xfrm>
            <a:off x="4323703" y="1906339"/>
            <a:ext cx="621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2000" dirty="0"/>
          </a:p>
        </p:txBody>
      </p:sp>
      <p:sp>
        <p:nvSpPr>
          <p:cNvPr id="19" name="Text 10"/>
          <p:cNvSpPr/>
          <p:nvPr/>
        </p:nvSpPr>
        <p:spPr>
          <a:xfrm>
            <a:off x="3799332" y="2775989"/>
            <a:ext cx="1764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TechBridge</a:t>
            </a:r>
            <a:endParaRPr lang="en-US" sz="2100" dirty="0"/>
          </a:p>
        </p:txBody>
      </p:sp>
      <p:sp>
        <p:nvSpPr>
          <p:cNvPr id="20" name="Text 11"/>
          <p:cNvSpPr/>
          <p:nvPr/>
        </p:nvSpPr>
        <p:spPr>
          <a:xfrm>
            <a:off x="3822192" y="3300476"/>
            <a:ext cx="17647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15–20 let</a:t>
            </a:r>
            <a:endParaRPr lang="en-US" sz="1550" dirty="0"/>
          </a:p>
        </p:txBody>
      </p:sp>
      <p:sp>
        <p:nvSpPr>
          <p:cNvPr id="21" name="Text 12"/>
          <p:cNvSpPr/>
          <p:nvPr/>
        </p:nvSpPr>
        <p:spPr>
          <a:xfrm>
            <a:off x="3840480" y="3896637"/>
            <a:ext cx="1728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STEM </a:t>
            </a:r>
            <a:r>
              <a:rPr lang="cs-CZ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technologické myšlení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 nové VR scénáře</a:t>
            </a:r>
            <a:endParaRPr lang="en-US" sz="1700" dirty="0"/>
          </a:p>
        </p:txBody>
      </p:sp>
      <p:sp>
        <p:nvSpPr>
          <p:cNvPr id="22" name="Shape 13"/>
          <p:cNvSpPr/>
          <p:nvPr/>
        </p:nvSpPr>
        <p:spPr>
          <a:xfrm>
            <a:off x="5852160" y="2779776"/>
            <a:ext cx="384048" cy="502920"/>
          </a:xfrm>
          <a:prstGeom prst="chevron">
            <a:avLst/>
          </a:prstGeom>
          <a:solidFill>
            <a:srgbClr val="566176"/>
          </a:solidFill>
          <a:ln w="12700">
            <a:solidFill>
              <a:srgbClr val="56617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3" name="Shape 14"/>
          <p:cNvSpPr/>
          <p:nvPr/>
        </p:nvSpPr>
        <p:spPr>
          <a:xfrm>
            <a:off x="6409944" y="2601468"/>
            <a:ext cx="2057400" cy="2221992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5C5BD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4" name="Shape 15"/>
          <p:cNvSpPr/>
          <p:nvPr/>
        </p:nvSpPr>
        <p:spPr>
          <a:xfrm>
            <a:off x="7079211" y="1808619"/>
            <a:ext cx="621792" cy="621792"/>
          </a:xfrm>
          <a:prstGeom prst="ellipse">
            <a:avLst/>
          </a:prstGeom>
          <a:solidFill>
            <a:srgbClr val="5C5BD6"/>
          </a:solidFill>
          <a:ln w="12700">
            <a:solidFill>
              <a:srgbClr val="5C5BD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Text 16"/>
          <p:cNvSpPr/>
          <p:nvPr/>
        </p:nvSpPr>
        <p:spPr>
          <a:xfrm>
            <a:off x="7079211" y="1933956"/>
            <a:ext cx="621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2000" dirty="0"/>
          </a:p>
        </p:txBody>
      </p:sp>
      <p:sp>
        <p:nvSpPr>
          <p:cNvPr id="26" name="Text 17"/>
          <p:cNvSpPr/>
          <p:nvPr/>
        </p:nvSpPr>
        <p:spPr>
          <a:xfrm>
            <a:off x="6528816" y="2729484"/>
            <a:ext cx="1764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CrossZone</a:t>
            </a:r>
            <a:endParaRPr lang="en-US" sz="2100" dirty="0"/>
          </a:p>
        </p:txBody>
      </p:sp>
      <p:sp>
        <p:nvSpPr>
          <p:cNvPr id="27" name="Text 18"/>
          <p:cNvSpPr/>
          <p:nvPr/>
        </p:nvSpPr>
        <p:spPr>
          <a:xfrm>
            <a:off x="6510528" y="3280664"/>
            <a:ext cx="17647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cs-CZ" sz="1550" b="1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20+</a:t>
            </a:r>
            <a:endParaRPr lang="en-US" sz="1550" dirty="0"/>
          </a:p>
        </p:txBody>
      </p:sp>
      <p:sp>
        <p:nvSpPr>
          <p:cNvPr id="28" name="Text 19"/>
          <p:cNvSpPr/>
          <p:nvPr/>
        </p:nvSpPr>
        <p:spPr>
          <a:xfrm>
            <a:off x="6565392" y="3896637"/>
            <a:ext cx="1728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přenos do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komunitní praxe</a:t>
            </a:r>
            <a:endParaRPr lang="en-US" sz="1700" dirty="0"/>
          </a:p>
        </p:txBody>
      </p:sp>
      <p:sp>
        <p:nvSpPr>
          <p:cNvPr id="29" name="Shape 20"/>
          <p:cNvSpPr/>
          <p:nvPr/>
        </p:nvSpPr>
        <p:spPr>
          <a:xfrm>
            <a:off x="8641080" y="2779776"/>
            <a:ext cx="384048" cy="502920"/>
          </a:xfrm>
          <a:prstGeom prst="chevron">
            <a:avLst/>
          </a:prstGeom>
          <a:solidFill>
            <a:srgbClr val="566176"/>
          </a:solidFill>
          <a:ln w="12700">
            <a:solidFill>
              <a:srgbClr val="56617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0" name="Shape 21"/>
          <p:cNvSpPr/>
          <p:nvPr/>
        </p:nvSpPr>
        <p:spPr>
          <a:xfrm>
            <a:off x="9244584" y="2632179"/>
            <a:ext cx="2057400" cy="2221992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Shape 22"/>
          <p:cNvSpPr/>
          <p:nvPr/>
        </p:nvSpPr>
        <p:spPr>
          <a:xfrm>
            <a:off x="9944100" y="1787467"/>
            <a:ext cx="621792" cy="621792"/>
          </a:xfrm>
          <a:prstGeom prst="ellipse">
            <a:avLst/>
          </a:prstGeom>
          <a:solidFill>
            <a:srgbClr val="0D1B49"/>
          </a:solidFill>
          <a:ln w="12700">
            <a:solidFill>
              <a:srgbClr val="0D1B49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23"/>
          <p:cNvSpPr/>
          <p:nvPr/>
        </p:nvSpPr>
        <p:spPr>
          <a:xfrm>
            <a:off x="9944100" y="1925735"/>
            <a:ext cx="621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2000" dirty="0"/>
          </a:p>
        </p:txBody>
      </p:sp>
      <p:sp>
        <p:nvSpPr>
          <p:cNvPr id="33" name="Text 24"/>
          <p:cNvSpPr/>
          <p:nvPr/>
        </p:nvSpPr>
        <p:spPr>
          <a:xfrm>
            <a:off x="9372600" y="2750404"/>
            <a:ext cx="176479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DigiReg</a:t>
            </a:r>
            <a:endParaRPr lang="en-US" sz="2100" dirty="0"/>
          </a:p>
        </p:txBody>
      </p:sp>
      <p:sp>
        <p:nvSpPr>
          <p:cNvPr id="34" name="Text 25"/>
          <p:cNvSpPr/>
          <p:nvPr/>
        </p:nvSpPr>
        <p:spPr>
          <a:xfrm>
            <a:off x="9336024" y="3353908"/>
            <a:ext cx="1764792" cy="28346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instituce</a:t>
            </a:r>
            <a:endParaRPr lang="en-US" sz="1550" dirty="0"/>
          </a:p>
        </p:txBody>
      </p:sp>
      <p:sp>
        <p:nvSpPr>
          <p:cNvPr id="35" name="Text 26"/>
          <p:cNvSpPr/>
          <p:nvPr/>
        </p:nvSpPr>
        <p:spPr>
          <a:xfrm>
            <a:off x="9409176" y="3979626"/>
            <a:ext cx="172821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síť, validace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 strategie</a:t>
            </a:r>
            <a:endParaRPr lang="en-US" sz="1700" dirty="0"/>
          </a:p>
        </p:txBody>
      </p:sp>
      <p:sp>
        <p:nvSpPr>
          <p:cNvPr id="38" name="Shape 29"/>
          <p:cNvSpPr/>
          <p:nvPr/>
        </p:nvSpPr>
        <p:spPr>
          <a:xfrm>
            <a:off x="1005840" y="5815584"/>
            <a:ext cx="10195560" cy="438912"/>
          </a:xfrm>
          <a:prstGeom prst="roundRect">
            <a:avLst>
              <a:gd name="adj" fmla="val 16667"/>
            </a:avLst>
          </a:prstGeom>
          <a:solidFill>
            <a:srgbClr val="0D1B4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9" name="Text 30"/>
          <p:cNvSpPr/>
          <p:nvPr/>
        </p:nvSpPr>
        <p:spPr>
          <a:xfrm>
            <a:off x="1170432" y="5897880"/>
            <a:ext cx="9875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Podrobněji o každém balíčku na následujících slidech.</a:t>
            </a:r>
            <a:endParaRPr lang="en-US" sz="16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DigiReg: síť pro udržitelný region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DigiReg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23</a:t>
            </a:r>
          </a:p>
        </p:txBody>
      </p:sp>
      <p:sp>
        <p:nvSpPr>
          <p:cNvPr id="8" name="Text 5"/>
          <p:cNvSpPr/>
          <p:nvPr/>
        </p:nvSpPr>
        <p:spPr>
          <a:xfrm>
            <a:off x="731520" y="1060704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DigiReg je platforma pro koordinaci, sdílení zkušeností a strategické ukotvení výsledků.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822960" y="1920240"/>
            <a:ext cx="2148840" cy="411480"/>
          </a:xfrm>
          <a:prstGeom prst="roundRect">
            <a:avLst/>
          </a:prstGeom>
          <a:solidFill>
            <a:srgbClr val="00B8E6"/>
          </a:solidFill>
          <a:ln w="12700">
            <a:solidFill>
              <a:srgbClr val="00B8E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Přeshraniční síť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822960" y="2487168"/>
            <a:ext cx="48463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r>
              <a:rPr lang="en-US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min. 20 </a:t>
            </a:r>
            <a:r>
              <a:rPr lang="en-US" sz="150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institucí</a:t>
            </a:r>
            <a:r>
              <a:rPr lang="cs-CZ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(10 ČR + 10 SR)</a:t>
            </a:r>
            <a:r>
              <a:rPr lang="en-US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kraje, MAS, svazy obcí, univerzity, komunitní a </a:t>
            </a:r>
            <a:r>
              <a:rPr lang="en-US" sz="150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technologičtí</a:t>
            </a:r>
            <a:r>
              <a:rPr lang="en-US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aktéři</a:t>
            </a:r>
            <a:endParaRPr lang="en-US" sz="1320" dirty="0"/>
          </a:p>
        </p:txBody>
      </p:sp>
      <p:sp>
        <p:nvSpPr>
          <p:cNvPr id="11" name="Text 8"/>
          <p:cNvSpPr/>
          <p:nvPr/>
        </p:nvSpPr>
        <p:spPr>
          <a:xfrm>
            <a:off x="822960" y="3794760"/>
            <a:ext cx="2148840" cy="411480"/>
          </a:xfrm>
          <a:prstGeom prst="roundRect">
            <a:avLst/>
          </a:prstGeom>
          <a:solidFill>
            <a:srgbClr val="D51B98"/>
          </a:solidFill>
          <a:ln w="12700">
            <a:solidFill>
              <a:srgbClr val="D51B9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Setkání a kulaté stoly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822960" y="4361688"/>
            <a:ext cx="48463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</a:t>
            </a:r>
            <a:r>
              <a:rPr lang="en-US" sz="150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setkání</a:t>
            </a:r>
            <a:r>
              <a:rPr lang="cs-CZ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z toho</a:t>
            </a:r>
            <a:r>
              <a:rPr lang="en-US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 kulaté stoly pro validaci výstupů a potřeb území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6263640" y="1920240"/>
            <a:ext cx="2148840" cy="411480"/>
          </a:xfrm>
          <a:prstGeom prst="roundRect">
            <a:avLst/>
          </a:prstGeom>
          <a:solidFill>
            <a:srgbClr val="00B8E6"/>
          </a:solidFill>
          <a:ln w="12700">
            <a:solidFill>
              <a:srgbClr val="00B8E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paper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6263640" y="2487168"/>
            <a:ext cx="48463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doporučení pro začlenění digitálních nástrojů do regionálních strategií a akčních plánů</a:t>
            </a:r>
            <a:endParaRPr lang="en-US" sz="1320" dirty="0"/>
          </a:p>
        </p:txBody>
      </p:sp>
      <p:sp>
        <p:nvSpPr>
          <p:cNvPr id="15" name="Text 12"/>
          <p:cNvSpPr/>
          <p:nvPr/>
        </p:nvSpPr>
        <p:spPr>
          <a:xfrm>
            <a:off x="6263640" y="3794760"/>
            <a:ext cx="2148840" cy="411480"/>
          </a:xfrm>
          <a:prstGeom prst="roundRect">
            <a:avLst/>
          </a:prstGeom>
          <a:solidFill>
            <a:srgbClr val="D51B98"/>
          </a:solidFill>
          <a:ln w="12700">
            <a:solidFill>
              <a:srgbClr val="D51B9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Závěrečná konference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263640" y="4361688"/>
            <a:ext cx="4846320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prezentace výstupů, příkladů dobré praxe a diskuse o </a:t>
            </a:r>
            <a:r>
              <a:rPr lang="en-US" sz="150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budoucí</a:t>
            </a:r>
            <a:r>
              <a:rPr lang="en-US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spolupráci</a:t>
            </a:r>
            <a:r>
              <a:rPr lang="cs-CZ" sz="15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; 7/2028</a:t>
            </a:r>
            <a:endParaRPr lang="en-US" sz="1320" dirty="0"/>
          </a:p>
        </p:txBody>
      </p:sp>
      <p:sp>
        <p:nvSpPr>
          <p:cNvPr id="17" name="Shape 14"/>
          <p:cNvSpPr/>
          <p:nvPr/>
        </p:nvSpPr>
        <p:spPr>
          <a:xfrm>
            <a:off x="5897880" y="1783080"/>
            <a:ext cx="0" cy="3840480"/>
          </a:xfrm>
          <a:prstGeom prst="line">
            <a:avLst/>
          </a:prstGeom>
          <a:noFill/>
          <a:ln w="1524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1">
            <a:extLst>
              <a:ext uri="{FF2B5EF4-FFF2-40B4-BE49-F238E27FC236}">
                <a16:creationId xmlns:a16="http://schemas.microsoft.com/office/drawing/2014/main" id="{9F198B77-1139-8F72-AC67-8D6EA88EF756}"/>
              </a:ext>
            </a:extLst>
          </p:cNvPr>
          <p:cNvSpPr/>
          <p:nvPr/>
        </p:nvSpPr>
        <p:spPr>
          <a:xfrm>
            <a:off x="1668780" y="5509260"/>
            <a:ext cx="8458200" cy="594360"/>
          </a:xfrm>
          <a:prstGeom prst="roundRect">
            <a:avLst/>
          </a:prstGeom>
          <a:solidFill>
            <a:srgbClr val="071134"/>
          </a:solidFill>
          <a:ln w="12700">
            <a:solidFill>
              <a:srgbClr val="071134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cs-CZ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Účast na relevantních akcích – propagace dílčích výstupů (např. Noc vědců)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FutureLab: mladší žáci 10-14 let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FutureLab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24</a:t>
            </a:r>
          </a:p>
        </p:txBody>
      </p:sp>
      <p:sp>
        <p:nvSpPr>
          <p:cNvPr id="8" name="Text 5"/>
          <p:cNvSpPr/>
          <p:nvPr/>
        </p:nvSpPr>
        <p:spPr>
          <a:xfrm>
            <a:off x="731520" y="1060704"/>
            <a:ext cx="104998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Pilotní ověření využití digitálních technologií u mladší generace v česko-slovenském pohraničí.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2880360" y="3448812"/>
            <a:ext cx="1645920" cy="0"/>
          </a:xfrm>
          <a:prstGeom prst="line">
            <a:avLst/>
          </a:prstGeom>
          <a:noFill/>
          <a:ln w="25400">
            <a:solidFill>
              <a:srgbClr val="AAB3C2"/>
            </a:solidFill>
            <a:prstDash val="solid"/>
            <a:tailEnd type="triangle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6286500" y="3429000"/>
            <a:ext cx="1645920" cy="0"/>
          </a:xfrm>
          <a:prstGeom prst="line">
            <a:avLst/>
          </a:prstGeom>
          <a:noFill/>
          <a:ln w="25400">
            <a:solidFill>
              <a:srgbClr val="AAB3C2"/>
            </a:solidFill>
            <a:prstDash val="solid"/>
            <a:tailEnd type="triangle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8"/>
          <p:cNvSpPr/>
          <p:nvPr/>
        </p:nvSpPr>
        <p:spPr>
          <a:xfrm>
            <a:off x="822960" y="2681963"/>
            <a:ext cx="2331720" cy="1600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B8E6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35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Adaptace 2 VR scénářů</a:t>
            </a:r>
            <a:endParaRPr lang="en-US" sz="1350" dirty="0"/>
          </a:p>
          <a:p>
            <a:pPr marL="0" indent="0" algn="ctr">
              <a:buNone/>
            </a:pP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(čínské divadlo, vila)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4293108" y="2727961"/>
            <a:ext cx="2331720" cy="1600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B8E6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35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moduly</a:t>
            </a:r>
            <a:endParaRPr lang="en-US" sz="1350" dirty="0"/>
          </a:p>
          <a:p>
            <a:pPr marL="0" indent="0" algn="ctr">
              <a:buNone/>
            </a:pP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metodické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doporučení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2 pracovní listy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7932420" y="2681963"/>
            <a:ext cx="2331720" cy="16002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B8E6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endParaRPr lang="en-US" sz="135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projektových dnů</a:t>
            </a:r>
            <a:endParaRPr lang="en-US" sz="1350" dirty="0"/>
          </a:p>
          <a:p>
            <a:pPr marL="0" indent="0" algn="ctr">
              <a:buNone/>
            </a:pP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ČR + 3 SR, min. 180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účastníků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</a:t>
            </a:r>
            <a:endParaRPr lang="en-US" sz="1350" dirty="0"/>
          </a:p>
        </p:txBody>
      </p:sp>
      <p:sp>
        <p:nvSpPr>
          <p:cNvPr id="14" name="Text 11"/>
          <p:cNvSpPr/>
          <p:nvPr/>
        </p:nvSpPr>
        <p:spPr>
          <a:xfrm>
            <a:off x="1874520" y="5047488"/>
            <a:ext cx="8458200" cy="594360"/>
          </a:xfrm>
          <a:prstGeom prst="roundRect">
            <a:avLst/>
          </a:prstGeom>
          <a:solidFill>
            <a:srgbClr val="071134"/>
          </a:solidFill>
          <a:ln w="12700">
            <a:solidFill>
              <a:srgbClr val="071134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Výstupy budou dostupné v češtině a slovenštině a sdílené přes partnery a platformu eDIVE.</a:t>
            </a:r>
            <a:endParaRPr lang="en-US" sz="143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TechBridge: starší mládež 15+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TechBridge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25</a:t>
            </a:r>
          </a:p>
        </p:txBody>
      </p:sp>
      <p:sp>
        <p:nvSpPr>
          <p:cNvPr id="8" name="Text 5"/>
          <p:cNvSpPr/>
          <p:nvPr/>
        </p:nvSpPr>
        <p:spPr>
          <a:xfrm>
            <a:off x="731520" y="1060704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TechBridge posouvá práci s technologiemi směrem k AI, STEM a technickému myšlení využitelnému na budoucím trhu práce.</a:t>
            </a:r>
            <a:endParaRPr lang="en-US" sz="1620" dirty="0"/>
          </a:p>
        </p:txBody>
      </p:sp>
      <p:sp>
        <p:nvSpPr>
          <p:cNvPr id="9" name="Shape 6"/>
          <p:cNvSpPr/>
          <p:nvPr/>
        </p:nvSpPr>
        <p:spPr>
          <a:xfrm>
            <a:off x="2048256" y="2130552"/>
            <a:ext cx="640080" cy="640080"/>
          </a:xfrm>
          <a:prstGeom prst="ellipse">
            <a:avLst/>
          </a:prstGeom>
          <a:solidFill>
            <a:srgbClr val="D51B98"/>
          </a:solidFill>
          <a:ln w="12700">
            <a:solidFill>
              <a:srgbClr val="D51B9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2048256" y="226771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914400" y="2944368"/>
            <a:ext cx="2926080" cy="47548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51B9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nové VR scénáře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1005840" y="3566160"/>
            <a:ext cx="274320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STEM, AI, technické procesy, udržitelnost, </a:t>
            </a:r>
            <a:r>
              <a:rPr lang="en-US" sz="141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chytré</a:t>
            </a: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1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technologie</a:t>
            </a:r>
            <a:endParaRPr lang="en-US" sz="1270" dirty="0"/>
          </a:p>
        </p:txBody>
      </p:sp>
      <p:sp>
        <p:nvSpPr>
          <p:cNvPr id="13" name="Shape 10"/>
          <p:cNvSpPr/>
          <p:nvPr/>
        </p:nvSpPr>
        <p:spPr>
          <a:xfrm>
            <a:off x="5660136" y="2130552"/>
            <a:ext cx="640080" cy="640080"/>
          </a:xfrm>
          <a:prstGeom prst="ellipse">
            <a:avLst/>
          </a:prstGeom>
          <a:solidFill>
            <a:srgbClr val="D51B98"/>
          </a:solidFill>
          <a:ln w="12700">
            <a:solidFill>
              <a:srgbClr val="D51B9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4" name="Text 11"/>
          <p:cNvSpPr/>
          <p:nvPr/>
        </p:nvSpPr>
        <p:spPr>
          <a:xfrm>
            <a:off x="5660136" y="226771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4526280" y="2944368"/>
            <a:ext cx="2926080" cy="47548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51B9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moduly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617720" y="3566160"/>
            <a:ext cx="274320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cs-CZ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</a:t>
            </a:r>
            <a:r>
              <a:rPr lang="en-US" sz="141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metodika</a:t>
            </a: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</a:t>
            </a:r>
            <a:r>
              <a:rPr lang="cs-CZ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en-US" sz="141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pracovní</a:t>
            </a: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41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listy</a:t>
            </a:r>
            <a:endParaRPr lang="en-US" sz="1270" dirty="0"/>
          </a:p>
        </p:txBody>
      </p:sp>
      <p:sp>
        <p:nvSpPr>
          <p:cNvPr id="17" name="Shape 14"/>
          <p:cNvSpPr/>
          <p:nvPr/>
        </p:nvSpPr>
        <p:spPr>
          <a:xfrm>
            <a:off x="9272016" y="2130552"/>
            <a:ext cx="640080" cy="640080"/>
          </a:xfrm>
          <a:prstGeom prst="ellipse">
            <a:avLst/>
          </a:prstGeom>
          <a:solidFill>
            <a:srgbClr val="D51B98"/>
          </a:solidFill>
          <a:ln w="12700">
            <a:solidFill>
              <a:srgbClr val="D51B9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8" name="Text 15"/>
          <p:cNvSpPr/>
          <p:nvPr/>
        </p:nvSpPr>
        <p:spPr>
          <a:xfrm>
            <a:off x="9272016" y="2267712"/>
            <a:ext cx="6400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8138160" y="2944368"/>
            <a:ext cx="2926080" cy="475488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51B9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projektových dnů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8229600" y="3566160"/>
            <a:ext cx="2743200" cy="10515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ČR + 3 SR, min. 180 </a:t>
            </a:r>
            <a:r>
              <a:rPr lang="en-US" sz="141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účastníků</a:t>
            </a:r>
            <a:endParaRPr lang="en-US" sz="1270" dirty="0">
              <a:solidFill>
                <a:srgbClr val="45546B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1325880" y="5321808"/>
            <a:ext cx="9418320" cy="502920"/>
          </a:xfrm>
          <a:prstGeom prst="roundRect">
            <a:avLst/>
          </a:prstGeom>
          <a:solidFill>
            <a:srgbClr val="071134"/>
          </a:solidFill>
          <a:ln>
            <a:solidFill>
              <a:srgbClr val="071134"/>
            </a:solidFill>
          </a:ln>
        </p:spPr>
        <p:txBody>
          <a:bodyPr wrap="square" lIns="1016" tIns="1016" rIns="1016" bIns="1016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Důraz: mladí lidé jako nositelé změny a most mezi lokálními potřebami a globálními technologiemi.</a:t>
            </a:r>
            <a:endParaRPr lang="en-US" sz="14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CrossZone: multiplikátoři a komunitní praxe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CrossZone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26</a:t>
            </a:r>
          </a:p>
        </p:txBody>
      </p:sp>
      <p:sp>
        <p:nvSpPr>
          <p:cNvPr id="8" name="Text 5"/>
          <p:cNvSpPr/>
          <p:nvPr/>
        </p:nvSpPr>
        <p:spPr>
          <a:xfrm>
            <a:off x="731520" y="1060704"/>
            <a:ext cx="10241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CrossZone zajišťuje, aby výsledky z FutureLabu a TechBridge nezůstaly u pilotního testování, ale dostaly se do běžné práce komunitních institucí.</a:t>
            </a:r>
            <a:endParaRPr lang="en-US" sz="1560" dirty="0"/>
          </a:p>
        </p:txBody>
      </p:sp>
      <p:sp>
        <p:nvSpPr>
          <p:cNvPr id="9" name="Shape 6"/>
          <p:cNvSpPr/>
          <p:nvPr/>
        </p:nvSpPr>
        <p:spPr>
          <a:xfrm>
            <a:off x="2286000" y="2971800"/>
            <a:ext cx="1920240" cy="0"/>
          </a:xfrm>
          <a:prstGeom prst="line">
            <a:avLst/>
          </a:prstGeom>
          <a:noFill/>
          <a:ln w="25400">
            <a:solidFill>
              <a:srgbClr val="AAB3C2"/>
            </a:solidFill>
            <a:prstDash val="solid"/>
            <a:tailEnd type="triangle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7"/>
          <p:cNvSpPr/>
          <p:nvPr/>
        </p:nvSpPr>
        <p:spPr>
          <a:xfrm>
            <a:off x="5212080" y="2971800"/>
            <a:ext cx="1920240" cy="0"/>
          </a:xfrm>
          <a:prstGeom prst="line">
            <a:avLst/>
          </a:prstGeom>
          <a:noFill/>
          <a:ln w="25400">
            <a:solidFill>
              <a:srgbClr val="AAB3C2"/>
            </a:solidFill>
            <a:prstDash val="solid"/>
            <a:tailEnd type="triangle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8"/>
          <p:cNvSpPr/>
          <p:nvPr/>
        </p:nvSpPr>
        <p:spPr>
          <a:xfrm>
            <a:off x="8138160" y="2971800"/>
            <a:ext cx="1920240" cy="0"/>
          </a:xfrm>
          <a:prstGeom prst="line">
            <a:avLst/>
          </a:prstGeom>
          <a:noFill/>
          <a:ln w="25400">
            <a:solidFill>
              <a:srgbClr val="AAB3C2"/>
            </a:solidFill>
            <a:prstDash val="solid"/>
            <a:tailEnd type="triangle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685800" y="2331720"/>
            <a:ext cx="219456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5D46D8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Pilotáž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min. 6 institucí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3611880" y="2331720"/>
            <a:ext cx="219456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5D46D8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Regionální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setkání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</a:t>
            </a:r>
            <a:endParaRPr lang="en-US" sz="1400" dirty="0"/>
          </a:p>
          <a:p>
            <a:pPr marL="0" indent="0" algn="ctr">
              <a:buNone/>
            </a:pP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dborní</a:t>
            </a:r>
            <a:r>
              <a:rPr lang="cs-CZ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ky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(1x)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6537960" y="2331720"/>
            <a:ext cx="219456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5D46D8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algn="ctr"/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Workshopy 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(1 ČR + 1 SR)</a:t>
            </a:r>
            <a:r>
              <a:rPr lang="cs-CZ" sz="1500" dirty="0"/>
              <a:t> 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webináře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9464040" y="2331720"/>
            <a:ext cx="219456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5D46D8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Tematické semináře</a:t>
            </a:r>
            <a:endParaRPr lang="en-US" sz="145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ČR + 1 SR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960120" y="4599432"/>
            <a:ext cx="91440" cy="91440"/>
          </a:xfrm>
          <a:prstGeom prst="ellipse">
            <a:avLst/>
          </a:prstGeom>
          <a:solidFill>
            <a:srgbClr val="5D46D8"/>
          </a:solidFill>
          <a:ln w="12700">
            <a:solidFill>
              <a:srgbClr val="5D46D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1179576" y="4526280"/>
            <a:ext cx="9747504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Cílovou skupinou jsou dospělí multiplikátoři: pracovníci s mládeží, lektoři, komunitní pracovníci, MAS, </a:t>
            </a:r>
            <a:r>
              <a:rPr lang="cs-CZ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SVČ, </a:t>
            </a:r>
            <a:r>
              <a:rPr lang="en-US" sz="1500" dirty="0" err="1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samosprávy</a:t>
            </a: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kulturní organizace.</a:t>
            </a:r>
            <a:endParaRPr lang="en-US" sz="1420" dirty="0"/>
          </a:p>
        </p:txBody>
      </p:sp>
      <p:sp>
        <p:nvSpPr>
          <p:cNvPr id="18" name="Shape 15"/>
          <p:cNvSpPr/>
          <p:nvPr/>
        </p:nvSpPr>
        <p:spPr>
          <a:xfrm>
            <a:off x="960120" y="5129784"/>
            <a:ext cx="91440" cy="91440"/>
          </a:xfrm>
          <a:prstGeom prst="ellipse">
            <a:avLst/>
          </a:prstGeom>
          <a:solidFill>
            <a:srgbClr val="00B8E6"/>
          </a:solidFill>
          <a:ln w="12700">
            <a:solidFill>
              <a:srgbClr val="00B8E6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6"/>
          <p:cNvSpPr/>
          <p:nvPr/>
        </p:nvSpPr>
        <p:spPr>
          <a:xfrm>
            <a:off x="1179576" y="5056632"/>
            <a:ext cx="9747504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Výstupy z pilotáže a seminářů budou vstupem do DigiRegu a policy paperu.</a:t>
            </a:r>
            <a:endParaRPr lang="en-US" sz="142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má po projektu zůstat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výstupy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27</a:t>
            </a:r>
          </a:p>
        </p:txBody>
      </p:sp>
      <p:sp>
        <p:nvSpPr>
          <p:cNvPr id="8" name="Text 5"/>
          <p:cNvSpPr/>
          <p:nvPr/>
        </p:nvSpPr>
        <p:spPr>
          <a:xfrm>
            <a:off x="731520" y="1060704"/>
            <a:ext cx="10149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Výstupy jsou navržené tak, aby byly použitelné po skončení projektu a přenositelné do dalších institucí.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731520" y="1965960"/>
            <a:ext cx="2971800" cy="502920"/>
          </a:xfrm>
          <a:prstGeom prst="roundRect">
            <a:avLst/>
          </a:prstGeom>
          <a:solidFill>
            <a:srgbClr val="00B8E6"/>
          </a:solidFill>
          <a:ln w="12700">
            <a:solidFill>
              <a:srgbClr val="00B8E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VR scénáře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731520" y="2624328"/>
            <a:ext cx="29718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adaptované pro 10-14 let</a:t>
            </a:r>
            <a:endParaRPr lang="en-US" sz="1250" dirty="0"/>
          </a:p>
          <a:p>
            <a:pPr marL="0" indent="0" algn="ctr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nové pro 15+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4434840" y="1965960"/>
            <a:ext cx="2971800" cy="502920"/>
          </a:xfrm>
          <a:prstGeom prst="roundRect">
            <a:avLst/>
          </a:prstGeom>
          <a:solidFill>
            <a:srgbClr val="D51B98"/>
          </a:solidFill>
          <a:ln w="12700">
            <a:solidFill>
              <a:srgbClr val="D51B9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Online moduly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434840" y="2624328"/>
            <a:ext cx="29718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cs-CZ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en-US" sz="141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metodiky</a:t>
            </a: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 </a:t>
            </a:r>
            <a:r>
              <a:rPr lang="cs-CZ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</a:t>
            </a:r>
            <a:r>
              <a:rPr lang="en-US" sz="141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pracovní</a:t>
            </a: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listy</a:t>
            </a:r>
            <a:endParaRPr lang="en-US" sz="1250" dirty="0"/>
          </a:p>
          <a:p>
            <a:pPr marL="0" indent="0" algn="ctr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češtině a slovenštině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8138160" y="1965960"/>
            <a:ext cx="2971800" cy="502920"/>
          </a:xfrm>
          <a:prstGeom prst="roundRect">
            <a:avLst/>
          </a:prstGeom>
          <a:solidFill>
            <a:srgbClr val="5D46D8"/>
          </a:solidFill>
          <a:ln w="12700">
            <a:solidFill>
              <a:srgbClr val="5D46D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Projektové dny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8138160" y="2624328"/>
            <a:ext cx="29718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akcí celkem</a:t>
            </a:r>
            <a:endParaRPr lang="en-US" sz="1250" dirty="0"/>
          </a:p>
          <a:p>
            <a:pPr marL="0" indent="0" algn="ctr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min. 360 účastníků</a:t>
            </a:r>
            <a:endParaRPr lang="en-US" sz="1250" dirty="0"/>
          </a:p>
        </p:txBody>
      </p:sp>
      <p:sp>
        <p:nvSpPr>
          <p:cNvPr id="15" name="Text 12"/>
          <p:cNvSpPr/>
          <p:nvPr/>
        </p:nvSpPr>
        <p:spPr>
          <a:xfrm>
            <a:off x="731520" y="4251960"/>
            <a:ext cx="2971800" cy="502920"/>
          </a:xfrm>
          <a:prstGeom prst="roundRect">
            <a:avLst/>
          </a:prstGeom>
          <a:solidFill>
            <a:srgbClr val="00B8E6"/>
          </a:solidFill>
          <a:ln w="12700">
            <a:solidFill>
              <a:srgbClr val="00B8E6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CrossZone akce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731520" y="4910328"/>
            <a:ext cx="29718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cs-CZ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en-US" sz="141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workshopy</a:t>
            </a: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  <a:r>
              <a:rPr lang="cs-CZ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en-US" sz="141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webináře</a:t>
            </a:r>
            <a:endParaRPr lang="en-US" sz="1250" dirty="0"/>
          </a:p>
          <a:p>
            <a:pPr marL="0" indent="0" algn="ctr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</a:t>
            </a:r>
            <a:r>
              <a:rPr lang="cs-CZ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</a:t>
            </a:r>
            <a:r>
              <a:rPr lang="en-US" sz="1410" dirty="0" err="1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tematické</a:t>
            </a: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semináře</a:t>
            </a:r>
            <a:endParaRPr lang="en-US" sz="1250" dirty="0"/>
          </a:p>
        </p:txBody>
      </p:sp>
      <p:sp>
        <p:nvSpPr>
          <p:cNvPr id="17" name="Text 14"/>
          <p:cNvSpPr/>
          <p:nvPr/>
        </p:nvSpPr>
        <p:spPr>
          <a:xfrm>
            <a:off x="4434840" y="4251960"/>
            <a:ext cx="2971800" cy="502920"/>
          </a:xfrm>
          <a:prstGeom prst="roundRect">
            <a:avLst/>
          </a:prstGeom>
          <a:solidFill>
            <a:srgbClr val="D51B98"/>
          </a:solidFill>
          <a:ln w="12700">
            <a:solidFill>
              <a:srgbClr val="D51B98"/>
            </a:solidFill>
          </a:ln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Policy paper</a:t>
            </a:r>
            <a:endParaRPr lang="en-US" sz="1600" dirty="0"/>
          </a:p>
        </p:txBody>
      </p:sp>
      <p:sp>
        <p:nvSpPr>
          <p:cNvPr id="18" name="Text 15"/>
          <p:cNvSpPr/>
          <p:nvPr/>
        </p:nvSpPr>
        <p:spPr>
          <a:xfrm>
            <a:off x="4434840" y="4910328"/>
            <a:ext cx="297180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doporučení pro regionální</a:t>
            </a:r>
            <a:endParaRPr lang="en-US" sz="1250" dirty="0"/>
          </a:p>
          <a:p>
            <a:pPr marL="0" indent="0" algn="ctr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politiky a strategie</a:t>
            </a:r>
            <a:endParaRPr lang="en-US" sz="125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extract/s27_p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8138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Jak budeme spolupracovat v praxi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10177272" y="265176"/>
            <a:ext cx="1417320" cy="283464"/>
          </a:xfrm>
          <a:prstGeom prst="roundRect">
            <a:avLst>
              <a:gd name="adj" fmla="val 16129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10241280" y="310896"/>
            <a:ext cx="128930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spolupráce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512064" y="6565392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DigiComPass</a:t>
            </a:r>
            <a:endParaRPr lang="en-US" sz="580" dirty="0"/>
          </a:p>
        </p:txBody>
      </p:sp>
      <p:sp>
        <p:nvSpPr>
          <p:cNvPr id="8" name="Text 5"/>
          <p:cNvSpPr/>
          <p:nvPr/>
        </p:nvSpPr>
        <p:spPr>
          <a:xfrm>
            <a:off x="11667744" y="652881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28</a:t>
            </a:r>
            <a:endParaRPr lang="en-US" sz="680" dirty="0"/>
          </a:p>
        </p:txBody>
      </p:sp>
      <p:sp>
        <p:nvSpPr>
          <p:cNvPr id="9" name="Shape 6"/>
          <p:cNvSpPr/>
          <p:nvPr/>
        </p:nvSpPr>
        <p:spPr>
          <a:xfrm>
            <a:off x="804672" y="1792224"/>
            <a:ext cx="420624" cy="420624"/>
          </a:xfrm>
          <a:prstGeom prst="ellipse">
            <a:avLst/>
          </a:prstGeom>
          <a:solidFill>
            <a:srgbClr val="1BB7D9"/>
          </a:solidFill>
          <a:ln w="12700">
            <a:solidFill>
              <a:srgbClr val="1BB7D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Text 7"/>
          <p:cNvSpPr/>
          <p:nvPr/>
        </p:nvSpPr>
        <p:spPr>
          <a:xfrm>
            <a:off x="804672" y="1892808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1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749808" y="2093976"/>
            <a:ext cx="2441448" cy="2249424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7780">
            <a:solidFill>
              <a:srgbClr val="1BB7D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9"/>
          <p:cNvSpPr/>
          <p:nvPr/>
        </p:nvSpPr>
        <p:spPr>
          <a:xfrm>
            <a:off x="896112" y="2231136"/>
            <a:ext cx="2148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Připravíme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896112" y="2990088"/>
            <a:ext cx="2148840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scénáře, moduly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a projektové aktivity</a:t>
            </a:r>
            <a:endParaRPr lang="en-US" sz="1380" dirty="0"/>
          </a:p>
        </p:txBody>
      </p:sp>
      <p:sp>
        <p:nvSpPr>
          <p:cNvPr id="14" name="Shape 11"/>
          <p:cNvSpPr/>
          <p:nvPr/>
        </p:nvSpPr>
        <p:spPr>
          <a:xfrm>
            <a:off x="3547872" y="1792224"/>
            <a:ext cx="420624" cy="420624"/>
          </a:xfrm>
          <a:prstGeom prst="ellipse">
            <a:avLst/>
          </a:prstGeom>
          <a:solidFill>
            <a:srgbClr val="E4299B"/>
          </a:solidFill>
          <a:ln w="12700">
            <a:solidFill>
              <a:srgbClr val="E4299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2"/>
          <p:cNvSpPr/>
          <p:nvPr/>
        </p:nvSpPr>
        <p:spPr>
          <a:xfrm>
            <a:off x="3547872" y="1892808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2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>
            <a:off x="3493008" y="2093976"/>
            <a:ext cx="2441448" cy="2249424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7780">
            <a:solidFill>
              <a:srgbClr val="E4299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4"/>
          <p:cNvSpPr/>
          <p:nvPr/>
        </p:nvSpPr>
        <p:spPr>
          <a:xfrm>
            <a:off x="3639312" y="2231136"/>
            <a:ext cx="2148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Ověříme v území</a:t>
            </a:r>
            <a:endParaRPr lang="en-US" sz="1700" dirty="0"/>
          </a:p>
        </p:txBody>
      </p:sp>
      <p:sp>
        <p:nvSpPr>
          <p:cNvPr id="18" name="Text 15"/>
          <p:cNvSpPr/>
          <p:nvPr/>
        </p:nvSpPr>
        <p:spPr>
          <a:xfrm>
            <a:off x="3639312" y="2990088"/>
            <a:ext cx="2148840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děti, mladí lidé,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instituce a multiplikátoři</a:t>
            </a:r>
            <a:endParaRPr lang="en-US" sz="1380" dirty="0"/>
          </a:p>
        </p:txBody>
      </p:sp>
      <p:sp>
        <p:nvSpPr>
          <p:cNvPr id="19" name="Shape 16"/>
          <p:cNvSpPr/>
          <p:nvPr/>
        </p:nvSpPr>
        <p:spPr>
          <a:xfrm>
            <a:off x="6291072" y="1792224"/>
            <a:ext cx="420624" cy="420624"/>
          </a:xfrm>
          <a:prstGeom prst="ellipse">
            <a:avLst/>
          </a:prstGeom>
          <a:solidFill>
            <a:srgbClr val="6554E8"/>
          </a:solidFill>
          <a:ln w="12700">
            <a:solidFill>
              <a:srgbClr val="6554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7"/>
          <p:cNvSpPr/>
          <p:nvPr/>
        </p:nvSpPr>
        <p:spPr>
          <a:xfrm>
            <a:off x="6291072" y="1892808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3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6236208" y="2093976"/>
            <a:ext cx="2441448" cy="2249424"/>
          </a:xfrm>
          <a:prstGeom prst="roundRect">
            <a:avLst>
              <a:gd name="adj" fmla="val 2033"/>
            </a:avLst>
          </a:prstGeom>
          <a:solidFill>
            <a:srgbClr val="FFFFFF"/>
          </a:solidFill>
          <a:ln w="17780">
            <a:solidFill>
              <a:srgbClr val="6554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2" name="Text 19"/>
          <p:cNvSpPr/>
          <p:nvPr/>
        </p:nvSpPr>
        <p:spPr>
          <a:xfrm>
            <a:off x="6382512" y="2231136"/>
            <a:ext cx="2148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827"/>
                </a:solidFill>
              </a:rPr>
              <a:t>Získáme zpětnou vazbu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6382512" y="2990088"/>
            <a:ext cx="2148840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DigiReg, kulaté stoly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566176"/>
                </a:solidFill>
              </a:rPr>
              <a:t>a strategičtí partneři</a:t>
            </a:r>
            <a:endParaRPr lang="en-US" sz="1380" dirty="0"/>
          </a:p>
        </p:txBody>
      </p:sp>
      <p:sp>
        <p:nvSpPr>
          <p:cNvPr id="24" name="Shape 21"/>
          <p:cNvSpPr/>
          <p:nvPr/>
        </p:nvSpPr>
        <p:spPr>
          <a:xfrm>
            <a:off x="9034272" y="1792224"/>
            <a:ext cx="420624" cy="420624"/>
          </a:xfrm>
          <a:prstGeom prst="ellipse">
            <a:avLst/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Text 22"/>
          <p:cNvSpPr/>
          <p:nvPr/>
        </p:nvSpPr>
        <p:spPr>
          <a:xfrm>
            <a:off x="9034272" y="1892808"/>
            <a:ext cx="42062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4</a:t>
            </a:r>
            <a:endParaRPr lang="en-US" sz="1400" dirty="0"/>
          </a:p>
        </p:txBody>
      </p:sp>
      <p:sp>
        <p:nvSpPr>
          <p:cNvPr id="26" name="Shape 23"/>
          <p:cNvSpPr/>
          <p:nvPr/>
        </p:nvSpPr>
        <p:spPr>
          <a:xfrm>
            <a:off x="8979408" y="2093976"/>
            <a:ext cx="2441448" cy="2249424"/>
          </a:xfrm>
          <a:prstGeom prst="roundRect">
            <a:avLst>
              <a:gd name="adj" fmla="val 2033"/>
            </a:avLst>
          </a:prstGeom>
          <a:solidFill>
            <a:srgbClr val="0B1948"/>
          </a:solidFill>
          <a:ln w="1778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7" name="Text 24"/>
          <p:cNvSpPr/>
          <p:nvPr/>
        </p:nvSpPr>
        <p:spPr>
          <a:xfrm>
            <a:off x="9125712" y="2231136"/>
            <a:ext cx="21488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FFFFF"/>
                </a:solidFill>
              </a:rPr>
              <a:t>Zapracujeme a přeneseme</a:t>
            </a:r>
            <a:endParaRPr lang="en-US" sz="1700" dirty="0"/>
          </a:p>
        </p:txBody>
      </p:sp>
      <p:sp>
        <p:nvSpPr>
          <p:cNvPr id="28" name="Text 25"/>
          <p:cNvSpPr/>
          <p:nvPr/>
        </p:nvSpPr>
        <p:spPr>
          <a:xfrm>
            <a:off x="9125712" y="2990088"/>
            <a:ext cx="2148840" cy="11978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80" dirty="0">
                <a:solidFill>
                  <a:srgbClr val="FFFFFF"/>
                </a:solidFill>
              </a:rPr>
              <a:t>metodiky, policy paper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FFFFFF"/>
                </a:solidFill>
              </a:rPr>
              <a:t>a regionální praxe</a:t>
            </a:r>
            <a:endParaRPr lang="en-US" sz="1380" dirty="0"/>
          </a:p>
        </p:txBody>
      </p:sp>
      <p:sp>
        <p:nvSpPr>
          <p:cNvPr id="29" name="Shape 26"/>
          <p:cNvSpPr/>
          <p:nvPr/>
        </p:nvSpPr>
        <p:spPr>
          <a:xfrm>
            <a:off x="3200400" y="2907792"/>
            <a:ext cx="292608" cy="438912"/>
          </a:xfrm>
          <a:prstGeom prst="chevron">
            <a:avLst/>
          </a:prstGeom>
          <a:solidFill>
            <a:srgbClr val="1BB7D9"/>
          </a:solidFill>
          <a:ln w="12700">
            <a:solidFill>
              <a:srgbClr val="1BB7D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0" name="Shape 27"/>
          <p:cNvSpPr/>
          <p:nvPr/>
        </p:nvSpPr>
        <p:spPr>
          <a:xfrm>
            <a:off x="5943600" y="2907792"/>
            <a:ext cx="292608" cy="438912"/>
          </a:xfrm>
          <a:prstGeom prst="chevron">
            <a:avLst/>
          </a:prstGeom>
          <a:solidFill>
            <a:srgbClr val="E4299B"/>
          </a:solidFill>
          <a:ln w="12700">
            <a:solidFill>
              <a:srgbClr val="E4299B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Shape 28"/>
          <p:cNvSpPr/>
          <p:nvPr/>
        </p:nvSpPr>
        <p:spPr>
          <a:xfrm>
            <a:off x="8686800" y="2907792"/>
            <a:ext cx="292608" cy="438912"/>
          </a:xfrm>
          <a:prstGeom prst="chevron">
            <a:avLst/>
          </a:prstGeom>
          <a:solidFill>
            <a:srgbClr val="6554E8"/>
          </a:solidFill>
          <a:ln w="12700">
            <a:solidFill>
              <a:srgbClr val="6554E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Shape 29"/>
          <p:cNvSpPr/>
          <p:nvPr/>
        </p:nvSpPr>
        <p:spPr>
          <a:xfrm>
            <a:off x="1005840" y="5843016"/>
            <a:ext cx="10195560" cy="429768"/>
          </a:xfrm>
          <a:prstGeom prst="roundRect">
            <a:avLst>
              <a:gd name="adj" fmla="val 10638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3" name="Text 30"/>
          <p:cNvSpPr/>
          <p:nvPr/>
        </p:nvSpPr>
        <p:spPr>
          <a:xfrm>
            <a:off x="1143000" y="5952744"/>
            <a:ext cx="9921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Strategičtí partneři nejsou až příjemci hotových výsledků – vstupují do projektu průběžně.</a:t>
            </a:r>
            <a:endParaRPr lang="en-US" sz="132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extract/s27_p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8138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Harmonogram projektu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10177272" y="265176"/>
            <a:ext cx="1417320" cy="283464"/>
          </a:xfrm>
          <a:prstGeom prst="roundRect">
            <a:avLst>
              <a:gd name="adj" fmla="val 16129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10241280" y="310896"/>
            <a:ext cx="128930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08/2026–07/2028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512064" y="6565392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DigiComPass</a:t>
            </a:r>
            <a:endParaRPr lang="en-US" sz="580" dirty="0"/>
          </a:p>
        </p:txBody>
      </p:sp>
      <p:sp>
        <p:nvSpPr>
          <p:cNvPr id="8" name="Text 5"/>
          <p:cNvSpPr/>
          <p:nvPr/>
        </p:nvSpPr>
        <p:spPr>
          <a:xfrm>
            <a:off x="11667744" y="652881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29</a:t>
            </a:r>
            <a:endParaRPr lang="en-US" sz="680" dirty="0"/>
          </a:p>
        </p:txBody>
      </p:sp>
      <p:sp>
        <p:nvSpPr>
          <p:cNvPr id="10" name="Text 1"/>
          <p:cNvSpPr/>
          <p:nvPr/>
        </p:nvSpPr>
        <p:spPr>
          <a:xfrm>
            <a:off x="3154680" y="1335024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</a:t>
            </a:r>
            <a:endParaRPr lang="en-US" sz="1600" dirty="0"/>
          </a:p>
        </p:txBody>
      </p:sp>
      <p:sp>
        <p:nvSpPr>
          <p:cNvPr id="11" name="Text 2"/>
          <p:cNvSpPr/>
          <p:nvPr/>
        </p:nvSpPr>
        <p:spPr>
          <a:xfrm>
            <a:off x="6080760" y="1335024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2027</a:t>
            </a:r>
            <a:endParaRPr lang="en-US" sz="1600" dirty="0"/>
          </a:p>
        </p:txBody>
      </p:sp>
      <p:sp>
        <p:nvSpPr>
          <p:cNvPr id="12" name="Text 3"/>
          <p:cNvSpPr/>
          <p:nvPr/>
        </p:nvSpPr>
        <p:spPr>
          <a:xfrm>
            <a:off x="9418320" y="1335024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2028</a:t>
            </a:r>
            <a:endParaRPr lang="en-US" sz="1600" dirty="0"/>
          </a:p>
        </p:txBody>
      </p:sp>
      <p:sp>
        <p:nvSpPr>
          <p:cNvPr id="13" name="Text 4"/>
          <p:cNvSpPr/>
          <p:nvPr/>
        </p:nvSpPr>
        <p:spPr>
          <a:xfrm>
            <a:off x="2468880" y="164592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08/26</a:t>
            </a:r>
            <a:endParaRPr lang="en-US" sz="1400" dirty="0"/>
          </a:p>
        </p:txBody>
      </p:sp>
      <p:sp>
        <p:nvSpPr>
          <p:cNvPr id="14" name="Shape 5"/>
          <p:cNvSpPr/>
          <p:nvPr/>
        </p:nvSpPr>
        <p:spPr>
          <a:xfrm>
            <a:off x="2788920" y="1874520"/>
            <a:ext cx="0" cy="3310128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6"/>
          <p:cNvSpPr/>
          <p:nvPr/>
        </p:nvSpPr>
        <p:spPr>
          <a:xfrm>
            <a:off x="4288155" y="164592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01/27</a:t>
            </a:r>
            <a:endParaRPr lang="en-US" sz="1400" dirty="0"/>
          </a:p>
        </p:txBody>
      </p:sp>
      <p:sp>
        <p:nvSpPr>
          <p:cNvPr id="16" name="Shape 7"/>
          <p:cNvSpPr/>
          <p:nvPr/>
        </p:nvSpPr>
        <p:spPr>
          <a:xfrm>
            <a:off x="4608195" y="1874520"/>
            <a:ext cx="0" cy="3310128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8"/>
          <p:cNvSpPr/>
          <p:nvPr/>
        </p:nvSpPr>
        <p:spPr>
          <a:xfrm>
            <a:off x="6471285" y="164592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07/27</a:t>
            </a:r>
            <a:endParaRPr lang="en-US" sz="1400" dirty="0"/>
          </a:p>
        </p:txBody>
      </p:sp>
      <p:sp>
        <p:nvSpPr>
          <p:cNvPr id="18" name="Shape 9"/>
          <p:cNvSpPr/>
          <p:nvPr/>
        </p:nvSpPr>
        <p:spPr>
          <a:xfrm>
            <a:off x="6791325" y="1874520"/>
            <a:ext cx="0" cy="3310128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0"/>
          <p:cNvSpPr/>
          <p:nvPr/>
        </p:nvSpPr>
        <p:spPr>
          <a:xfrm>
            <a:off x="8654415" y="164592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01/28</a:t>
            </a:r>
            <a:endParaRPr lang="en-US" sz="1400" dirty="0"/>
          </a:p>
        </p:txBody>
      </p:sp>
      <p:sp>
        <p:nvSpPr>
          <p:cNvPr id="20" name="Shape 11"/>
          <p:cNvSpPr/>
          <p:nvPr/>
        </p:nvSpPr>
        <p:spPr>
          <a:xfrm>
            <a:off x="8974455" y="1874520"/>
            <a:ext cx="0" cy="3310128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1" name="Text 12"/>
          <p:cNvSpPr/>
          <p:nvPr/>
        </p:nvSpPr>
        <p:spPr>
          <a:xfrm>
            <a:off x="10837545" y="1645920"/>
            <a:ext cx="640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4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07/28</a:t>
            </a:r>
            <a:endParaRPr lang="en-US" sz="1400" dirty="0"/>
          </a:p>
        </p:txBody>
      </p:sp>
      <p:sp>
        <p:nvSpPr>
          <p:cNvPr id="22" name="Shape 13"/>
          <p:cNvSpPr/>
          <p:nvPr/>
        </p:nvSpPr>
        <p:spPr>
          <a:xfrm>
            <a:off x="11157585" y="1874520"/>
            <a:ext cx="0" cy="3310128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3" name="Shape 14"/>
          <p:cNvSpPr/>
          <p:nvPr/>
        </p:nvSpPr>
        <p:spPr>
          <a:xfrm>
            <a:off x="11521440" y="1874520"/>
            <a:ext cx="0" cy="3310128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4" name="Text 15"/>
          <p:cNvSpPr/>
          <p:nvPr/>
        </p:nvSpPr>
        <p:spPr>
          <a:xfrm>
            <a:off x="566928" y="2093976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DigiReg</a:t>
            </a:r>
            <a:endParaRPr lang="en-US" sz="1800" dirty="0"/>
          </a:p>
        </p:txBody>
      </p:sp>
      <p:sp>
        <p:nvSpPr>
          <p:cNvPr id="25" name="Text 16"/>
          <p:cNvSpPr/>
          <p:nvPr/>
        </p:nvSpPr>
        <p:spPr>
          <a:xfrm>
            <a:off x="566928" y="2825496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FutureLab</a:t>
            </a:r>
            <a:endParaRPr lang="en-US" sz="1800" dirty="0"/>
          </a:p>
        </p:txBody>
      </p:sp>
      <p:sp>
        <p:nvSpPr>
          <p:cNvPr id="26" name="Text 17"/>
          <p:cNvSpPr/>
          <p:nvPr/>
        </p:nvSpPr>
        <p:spPr>
          <a:xfrm>
            <a:off x="566928" y="3557016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TechBridge</a:t>
            </a:r>
            <a:endParaRPr lang="en-US" sz="1800" dirty="0"/>
          </a:p>
        </p:txBody>
      </p:sp>
      <p:sp>
        <p:nvSpPr>
          <p:cNvPr id="27" name="Text 18"/>
          <p:cNvSpPr/>
          <p:nvPr/>
        </p:nvSpPr>
        <p:spPr>
          <a:xfrm>
            <a:off x="566928" y="4626864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CrossZone</a:t>
            </a:r>
            <a:endParaRPr lang="en-US" sz="1800" dirty="0"/>
          </a:p>
        </p:txBody>
      </p:sp>
      <p:sp>
        <p:nvSpPr>
          <p:cNvPr id="28" name="Shape 19"/>
          <p:cNvSpPr/>
          <p:nvPr/>
        </p:nvSpPr>
        <p:spPr>
          <a:xfrm>
            <a:off x="3180207" y="2057400"/>
            <a:ext cx="5766816" cy="475488"/>
          </a:xfrm>
          <a:prstGeom prst="roundRect">
            <a:avLst>
              <a:gd name="adj" fmla="val 15385"/>
            </a:avLst>
          </a:prstGeom>
          <a:solidFill>
            <a:srgbClr val="25B9D3"/>
          </a:solidFill>
          <a:ln w="12700">
            <a:solidFill>
              <a:srgbClr val="25B9D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Text 20"/>
          <p:cNvSpPr/>
          <p:nvPr/>
        </p:nvSpPr>
        <p:spPr>
          <a:xfrm>
            <a:off x="3235071" y="2103120"/>
            <a:ext cx="56570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síť • setkání</a:t>
            </a:r>
            <a:endParaRPr lang="en-US" sz="1500" dirty="0"/>
          </a:p>
        </p:txBody>
      </p:sp>
      <p:sp>
        <p:nvSpPr>
          <p:cNvPr id="30" name="Shape 21"/>
          <p:cNvSpPr/>
          <p:nvPr/>
        </p:nvSpPr>
        <p:spPr>
          <a:xfrm>
            <a:off x="9001887" y="2057400"/>
            <a:ext cx="2492121" cy="475488"/>
          </a:xfrm>
          <a:prstGeom prst="roundRect">
            <a:avLst>
              <a:gd name="adj" fmla="val 15385"/>
            </a:avLst>
          </a:prstGeom>
          <a:solidFill>
            <a:srgbClr val="25B9D3"/>
          </a:solidFill>
          <a:ln w="12700">
            <a:solidFill>
              <a:srgbClr val="25B9D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Text 22"/>
          <p:cNvSpPr/>
          <p:nvPr/>
        </p:nvSpPr>
        <p:spPr>
          <a:xfrm>
            <a:off x="9056751" y="2103120"/>
            <a:ext cx="238239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policy • konference</a:t>
            </a:r>
            <a:endParaRPr lang="en-US" sz="1450" dirty="0"/>
          </a:p>
        </p:txBody>
      </p:sp>
      <p:sp>
        <p:nvSpPr>
          <p:cNvPr id="32" name="Shape 23"/>
          <p:cNvSpPr/>
          <p:nvPr/>
        </p:nvSpPr>
        <p:spPr>
          <a:xfrm>
            <a:off x="2816352" y="2788920"/>
            <a:ext cx="5766816" cy="475488"/>
          </a:xfrm>
          <a:prstGeom prst="roundRect">
            <a:avLst>
              <a:gd name="adj" fmla="val 15385"/>
            </a:avLst>
          </a:prstGeom>
          <a:solidFill>
            <a:srgbClr val="EA2E96"/>
          </a:solidFill>
          <a:ln w="12700">
            <a:solidFill>
              <a:srgbClr val="EA2E9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3" name="Text 24"/>
          <p:cNvSpPr/>
          <p:nvPr/>
        </p:nvSpPr>
        <p:spPr>
          <a:xfrm>
            <a:off x="2894838" y="2980944"/>
            <a:ext cx="565708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cs-CZ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adaptace 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VR </a:t>
            </a:r>
            <a:r>
              <a:rPr lang="en-US" sz="15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scénář</a:t>
            </a:r>
            <a:r>
              <a:rPr lang="cs-CZ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ů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• </a:t>
            </a:r>
            <a:r>
              <a:rPr lang="en-US" sz="15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moduly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• </a:t>
            </a:r>
            <a:r>
              <a:rPr lang="en-US" sz="15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projektové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dny</a:t>
            </a:r>
            <a:r>
              <a:rPr lang="cs-CZ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15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finalizace</a:t>
            </a:r>
            <a:endParaRPr lang="en-US" sz="1500" b="1" dirty="0">
              <a:solidFill>
                <a:srgbClr val="FFFFFF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ctr">
              <a:buNone/>
            </a:pPr>
            <a:endParaRPr lang="en-US" sz="1500" dirty="0"/>
          </a:p>
        </p:txBody>
      </p:sp>
      <p:sp>
        <p:nvSpPr>
          <p:cNvPr id="34" name="Shape 25"/>
          <p:cNvSpPr/>
          <p:nvPr/>
        </p:nvSpPr>
        <p:spPr>
          <a:xfrm>
            <a:off x="2816352" y="3520440"/>
            <a:ext cx="7222236" cy="475488"/>
          </a:xfrm>
          <a:prstGeom prst="roundRect">
            <a:avLst>
              <a:gd name="adj" fmla="val 15385"/>
            </a:avLst>
          </a:prstGeom>
          <a:solidFill>
            <a:srgbClr val="5C5BD6"/>
          </a:solidFill>
          <a:ln w="12700">
            <a:solidFill>
              <a:srgbClr val="5C5BD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5" name="Text 26"/>
          <p:cNvSpPr/>
          <p:nvPr/>
        </p:nvSpPr>
        <p:spPr>
          <a:xfrm>
            <a:off x="3162872" y="3584448"/>
            <a:ext cx="62554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/>
            <a:r>
              <a:rPr lang="en-US" sz="15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</a:t>
            </a:r>
            <a:r>
              <a:rPr lang="cs-CZ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VR </a:t>
            </a:r>
            <a:r>
              <a:rPr lang="en-US" sz="15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scénářů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• </a:t>
            </a:r>
            <a:r>
              <a:rPr lang="en-US" sz="15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moduly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• </a:t>
            </a:r>
            <a:r>
              <a:rPr lang="en-US" sz="15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projektové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dny</a:t>
            </a:r>
            <a:r>
              <a:rPr lang="cs-CZ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r>
              <a:rPr lang="cs-CZ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úpravy </a:t>
            </a: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r>
              <a:rPr lang="cs-CZ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finalizace</a:t>
            </a:r>
            <a:endParaRPr lang="en-US" sz="1500" dirty="0"/>
          </a:p>
        </p:txBody>
      </p:sp>
      <p:sp>
        <p:nvSpPr>
          <p:cNvPr id="40" name="Shape 31"/>
          <p:cNvSpPr/>
          <p:nvPr/>
        </p:nvSpPr>
        <p:spPr>
          <a:xfrm>
            <a:off x="4635627" y="4590288"/>
            <a:ext cx="2128266" cy="475488"/>
          </a:xfrm>
          <a:prstGeom prst="roundRect">
            <a:avLst>
              <a:gd name="adj" fmla="val 15385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1" name="Text 32"/>
          <p:cNvSpPr/>
          <p:nvPr/>
        </p:nvSpPr>
        <p:spPr>
          <a:xfrm>
            <a:off x="4690491" y="4636008"/>
            <a:ext cx="201853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tematické semináře</a:t>
            </a:r>
            <a:endParaRPr lang="en-US" sz="1450" dirty="0"/>
          </a:p>
        </p:txBody>
      </p:sp>
      <p:sp>
        <p:nvSpPr>
          <p:cNvPr id="42" name="Shape 33"/>
          <p:cNvSpPr/>
          <p:nvPr/>
        </p:nvSpPr>
        <p:spPr>
          <a:xfrm>
            <a:off x="7199947" y="4590288"/>
            <a:ext cx="3219831" cy="475488"/>
          </a:xfrm>
          <a:prstGeom prst="roundRect">
            <a:avLst>
              <a:gd name="adj" fmla="val 15385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3" name="Text 34"/>
          <p:cNvSpPr/>
          <p:nvPr/>
        </p:nvSpPr>
        <p:spPr>
          <a:xfrm>
            <a:off x="7254810" y="4626864"/>
            <a:ext cx="3110103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workshopy • webináře • reg. setkání</a:t>
            </a:r>
            <a:endParaRPr lang="en-US" sz="135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extract/s27_p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8138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Kdy se budeme potkávat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10177272" y="265176"/>
            <a:ext cx="1417320" cy="283464"/>
          </a:xfrm>
          <a:prstGeom prst="roundRect">
            <a:avLst>
              <a:gd name="adj" fmla="val 16129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10241280" y="310896"/>
            <a:ext cx="128930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milníky DigiReg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512064" y="6565392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DigiComPass</a:t>
            </a:r>
            <a:endParaRPr lang="en-US" sz="580" dirty="0"/>
          </a:p>
        </p:txBody>
      </p:sp>
      <p:sp>
        <p:nvSpPr>
          <p:cNvPr id="8" name="Text 5"/>
          <p:cNvSpPr/>
          <p:nvPr/>
        </p:nvSpPr>
        <p:spPr>
          <a:xfrm>
            <a:off x="11667744" y="652881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</a:t>
            </a:r>
            <a:endParaRPr lang="en-US" sz="680" dirty="0"/>
          </a:p>
        </p:txBody>
      </p:sp>
      <p:sp>
        <p:nvSpPr>
          <p:cNvPr id="9" name="Shape 0"/>
          <p:cNvSpPr/>
          <p:nvPr/>
        </p:nvSpPr>
        <p:spPr>
          <a:xfrm>
            <a:off x="914400" y="2880360"/>
            <a:ext cx="10378440" cy="0"/>
          </a:xfrm>
          <a:prstGeom prst="line">
            <a:avLst/>
          </a:prstGeom>
          <a:noFill/>
          <a:ln w="25400">
            <a:solidFill>
              <a:srgbClr val="AAB2B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0" name="Shape 1"/>
          <p:cNvSpPr/>
          <p:nvPr/>
        </p:nvSpPr>
        <p:spPr>
          <a:xfrm>
            <a:off x="978408" y="2715768"/>
            <a:ext cx="329184" cy="329184"/>
          </a:xfrm>
          <a:prstGeom prst="ellipse">
            <a:avLst/>
          </a:prstGeom>
          <a:solidFill>
            <a:srgbClr val="25B9D3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Shape 2"/>
          <p:cNvSpPr/>
          <p:nvPr/>
        </p:nvSpPr>
        <p:spPr>
          <a:xfrm>
            <a:off x="1143000" y="2487168"/>
            <a:ext cx="0" cy="228600"/>
          </a:xfrm>
          <a:prstGeom prst="line">
            <a:avLst/>
          </a:prstGeom>
          <a:noFill/>
          <a:ln w="19050">
            <a:solidFill>
              <a:srgbClr val="AAB2B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2" name="Text 3"/>
          <p:cNvSpPr/>
          <p:nvPr/>
        </p:nvSpPr>
        <p:spPr>
          <a:xfrm>
            <a:off x="393192" y="1417320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3. 9. 2026</a:t>
            </a:r>
            <a:endParaRPr lang="en-US" sz="1500" dirty="0"/>
          </a:p>
        </p:txBody>
      </p:sp>
      <p:sp>
        <p:nvSpPr>
          <p:cNvPr id="13" name="Text 4"/>
          <p:cNvSpPr/>
          <p:nvPr/>
        </p:nvSpPr>
        <p:spPr>
          <a:xfrm>
            <a:off x="320040" y="1728216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Kick off</a:t>
            </a:r>
            <a:endParaRPr lang="en-US" sz="1800" dirty="0"/>
          </a:p>
        </p:txBody>
      </p:sp>
      <p:sp>
        <p:nvSpPr>
          <p:cNvPr id="14" name="Text 5"/>
          <p:cNvSpPr/>
          <p:nvPr/>
        </p:nvSpPr>
        <p:spPr>
          <a:xfrm>
            <a:off x="274320" y="2167128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start spolupráce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nastavení sítě</a:t>
            </a:r>
            <a:endParaRPr lang="en-US" sz="1500" dirty="0"/>
          </a:p>
        </p:txBody>
      </p:sp>
      <p:sp>
        <p:nvSpPr>
          <p:cNvPr id="15" name="Shape 6"/>
          <p:cNvSpPr/>
          <p:nvPr/>
        </p:nvSpPr>
        <p:spPr>
          <a:xfrm>
            <a:off x="2962656" y="2715768"/>
            <a:ext cx="329184" cy="329184"/>
          </a:xfrm>
          <a:prstGeom prst="ellipse">
            <a:avLst/>
          </a:prstGeom>
          <a:solidFill>
            <a:srgbClr val="EA2E9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6" name="Shape 7"/>
          <p:cNvSpPr/>
          <p:nvPr/>
        </p:nvSpPr>
        <p:spPr>
          <a:xfrm>
            <a:off x="3127248" y="2880360"/>
            <a:ext cx="0" cy="384048"/>
          </a:xfrm>
          <a:prstGeom prst="line">
            <a:avLst/>
          </a:prstGeom>
          <a:noFill/>
          <a:ln w="19050">
            <a:solidFill>
              <a:srgbClr val="AAB2B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8"/>
          <p:cNvSpPr/>
          <p:nvPr/>
        </p:nvSpPr>
        <p:spPr>
          <a:xfrm>
            <a:off x="2377440" y="3401568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01/2027</a:t>
            </a:r>
            <a:endParaRPr lang="en-US" sz="1500" dirty="0"/>
          </a:p>
        </p:txBody>
      </p:sp>
      <p:sp>
        <p:nvSpPr>
          <p:cNvPr id="18" name="Text 9"/>
          <p:cNvSpPr/>
          <p:nvPr/>
        </p:nvSpPr>
        <p:spPr>
          <a:xfrm>
            <a:off x="2304288" y="3712464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setkání</a:t>
            </a:r>
            <a:endParaRPr lang="en-US" sz="1800" dirty="0"/>
          </a:p>
        </p:txBody>
      </p:sp>
      <p:sp>
        <p:nvSpPr>
          <p:cNvPr id="19" name="Text 10"/>
          <p:cNvSpPr/>
          <p:nvPr/>
        </p:nvSpPr>
        <p:spPr>
          <a:xfrm>
            <a:off x="2258568" y="4151376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první průběžná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zpětná vazba</a:t>
            </a:r>
            <a:endParaRPr lang="en-US" sz="1500" dirty="0"/>
          </a:p>
        </p:txBody>
      </p:sp>
      <p:sp>
        <p:nvSpPr>
          <p:cNvPr id="20" name="Shape 11"/>
          <p:cNvSpPr/>
          <p:nvPr/>
        </p:nvSpPr>
        <p:spPr>
          <a:xfrm>
            <a:off x="4956048" y="2715768"/>
            <a:ext cx="329184" cy="329184"/>
          </a:xfrm>
          <a:prstGeom prst="ellipse">
            <a:avLst/>
          </a:prstGeom>
          <a:solidFill>
            <a:srgbClr val="5C5BD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2"/>
          <p:cNvSpPr/>
          <p:nvPr/>
        </p:nvSpPr>
        <p:spPr>
          <a:xfrm>
            <a:off x="5120640" y="2487168"/>
            <a:ext cx="0" cy="228600"/>
          </a:xfrm>
          <a:prstGeom prst="line">
            <a:avLst/>
          </a:prstGeom>
          <a:noFill/>
          <a:ln w="19050">
            <a:solidFill>
              <a:srgbClr val="AAB2B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2" name="Text 13"/>
          <p:cNvSpPr/>
          <p:nvPr/>
        </p:nvSpPr>
        <p:spPr>
          <a:xfrm>
            <a:off x="4370832" y="1417320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05/2027</a:t>
            </a:r>
            <a:endParaRPr lang="en-US" sz="1500" dirty="0"/>
          </a:p>
        </p:txBody>
      </p:sp>
      <p:sp>
        <p:nvSpPr>
          <p:cNvPr id="23" name="Text 14"/>
          <p:cNvSpPr/>
          <p:nvPr/>
        </p:nvSpPr>
        <p:spPr>
          <a:xfrm>
            <a:off x="4297680" y="1728216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setkání</a:t>
            </a:r>
            <a:endParaRPr lang="en-US" sz="1800" dirty="0"/>
          </a:p>
        </p:txBody>
      </p:sp>
      <p:sp>
        <p:nvSpPr>
          <p:cNvPr id="24" name="Text 15"/>
          <p:cNvSpPr/>
          <p:nvPr/>
        </p:nvSpPr>
        <p:spPr>
          <a:xfrm>
            <a:off x="4251960" y="2167128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koordinace a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práce se sítí</a:t>
            </a:r>
            <a:endParaRPr lang="en-US" sz="1500" dirty="0"/>
          </a:p>
        </p:txBody>
      </p:sp>
      <p:sp>
        <p:nvSpPr>
          <p:cNvPr id="25" name="Shape 16"/>
          <p:cNvSpPr/>
          <p:nvPr/>
        </p:nvSpPr>
        <p:spPr>
          <a:xfrm>
            <a:off x="6949440" y="2715768"/>
            <a:ext cx="329184" cy="329184"/>
          </a:xfrm>
          <a:prstGeom prst="ellipse">
            <a:avLst/>
          </a:prstGeom>
          <a:solidFill>
            <a:srgbClr val="EA2E9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6" name="Shape 17"/>
          <p:cNvSpPr/>
          <p:nvPr/>
        </p:nvSpPr>
        <p:spPr>
          <a:xfrm>
            <a:off x="7114032" y="2880360"/>
            <a:ext cx="0" cy="384048"/>
          </a:xfrm>
          <a:prstGeom prst="line">
            <a:avLst/>
          </a:prstGeom>
          <a:noFill/>
          <a:ln w="19050">
            <a:solidFill>
              <a:srgbClr val="AAB2B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7" name="Text 18"/>
          <p:cNvSpPr/>
          <p:nvPr/>
        </p:nvSpPr>
        <p:spPr>
          <a:xfrm>
            <a:off x="6364224" y="3401568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10/2027</a:t>
            </a:r>
            <a:endParaRPr lang="en-US" sz="1500" dirty="0"/>
          </a:p>
        </p:txBody>
      </p:sp>
      <p:sp>
        <p:nvSpPr>
          <p:cNvPr id="28" name="Text 19"/>
          <p:cNvSpPr/>
          <p:nvPr/>
        </p:nvSpPr>
        <p:spPr>
          <a:xfrm>
            <a:off x="6291072" y="3712464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setkání</a:t>
            </a:r>
            <a:endParaRPr lang="en-US" sz="1800" dirty="0"/>
          </a:p>
        </p:txBody>
      </p:sp>
      <p:sp>
        <p:nvSpPr>
          <p:cNvPr id="29" name="Text 20"/>
          <p:cNvSpPr/>
          <p:nvPr/>
        </p:nvSpPr>
        <p:spPr>
          <a:xfrm>
            <a:off x="6245352" y="4151376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kulaté stoly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validace</a:t>
            </a:r>
            <a:endParaRPr lang="en-US" sz="1500" dirty="0"/>
          </a:p>
        </p:txBody>
      </p:sp>
      <p:sp>
        <p:nvSpPr>
          <p:cNvPr id="30" name="Shape 21"/>
          <p:cNvSpPr/>
          <p:nvPr/>
        </p:nvSpPr>
        <p:spPr>
          <a:xfrm>
            <a:off x="8942832" y="2715768"/>
            <a:ext cx="329184" cy="329184"/>
          </a:xfrm>
          <a:prstGeom prst="ellipse">
            <a:avLst/>
          </a:prstGeom>
          <a:solidFill>
            <a:srgbClr val="5C5BD6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Shape 22"/>
          <p:cNvSpPr/>
          <p:nvPr/>
        </p:nvSpPr>
        <p:spPr>
          <a:xfrm>
            <a:off x="9107424" y="2487168"/>
            <a:ext cx="0" cy="228600"/>
          </a:xfrm>
          <a:prstGeom prst="line">
            <a:avLst/>
          </a:prstGeom>
          <a:noFill/>
          <a:ln w="19050">
            <a:solidFill>
              <a:srgbClr val="AAB2B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23"/>
          <p:cNvSpPr/>
          <p:nvPr/>
        </p:nvSpPr>
        <p:spPr>
          <a:xfrm>
            <a:off x="8357616" y="1417320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05/2028</a:t>
            </a:r>
            <a:endParaRPr lang="en-US" sz="1500" dirty="0"/>
          </a:p>
        </p:txBody>
      </p:sp>
      <p:sp>
        <p:nvSpPr>
          <p:cNvPr id="33" name="Text 24"/>
          <p:cNvSpPr/>
          <p:nvPr/>
        </p:nvSpPr>
        <p:spPr>
          <a:xfrm>
            <a:off x="8284464" y="1728216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setkání</a:t>
            </a:r>
            <a:endParaRPr lang="en-US" sz="1800" dirty="0"/>
          </a:p>
        </p:txBody>
      </p:sp>
      <p:sp>
        <p:nvSpPr>
          <p:cNvPr id="34" name="Text 25"/>
          <p:cNvSpPr/>
          <p:nvPr/>
        </p:nvSpPr>
        <p:spPr>
          <a:xfrm>
            <a:off x="8238744" y="2167128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kulaté stoly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policy paper</a:t>
            </a:r>
            <a:endParaRPr lang="en-US" sz="1500" dirty="0"/>
          </a:p>
        </p:txBody>
      </p:sp>
      <p:sp>
        <p:nvSpPr>
          <p:cNvPr id="35" name="Shape 26"/>
          <p:cNvSpPr/>
          <p:nvPr/>
        </p:nvSpPr>
        <p:spPr>
          <a:xfrm>
            <a:off x="10899648" y="2715768"/>
            <a:ext cx="329184" cy="329184"/>
          </a:xfrm>
          <a:prstGeom prst="ellipse">
            <a:avLst/>
          </a:prstGeom>
          <a:solidFill>
            <a:srgbClr val="0D1B49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6" name="Shape 27"/>
          <p:cNvSpPr/>
          <p:nvPr/>
        </p:nvSpPr>
        <p:spPr>
          <a:xfrm>
            <a:off x="11064240" y="2880360"/>
            <a:ext cx="0" cy="384048"/>
          </a:xfrm>
          <a:prstGeom prst="line">
            <a:avLst/>
          </a:prstGeom>
          <a:noFill/>
          <a:ln w="19050">
            <a:solidFill>
              <a:srgbClr val="AAB2BE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37" name="Text 28"/>
          <p:cNvSpPr/>
          <p:nvPr/>
        </p:nvSpPr>
        <p:spPr>
          <a:xfrm>
            <a:off x="10314432" y="3401568"/>
            <a:ext cx="149961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07/2028</a:t>
            </a:r>
            <a:endParaRPr lang="en-US" sz="1500" dirty="0"/>
          </a:p>
        </p:txBody>
      </p:sp>
      <p:sp>
        <p:nvSpPr>
          <p:cNvPr id="38" name="Text 29"/>
          <p:cNvSpPr/>
          <p:nvPr/>
        </p:nvSpPr>
        <p:spPr>
          <a:xfrm>
            <a:off x="10241280" y="3712464"/>
            <a:ext cx="1645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Závěrečná</a:t>
            </a:r>
            <a:endParaRPr lang="en-US" sz="1800" dirty="0"/>
          </a:p>
          <a:p>
            <a:pPr marL="0" indent="0" algn="ctr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konference</a:t>
            </a:r>
            <a:endParaRPr lang="en-US" sz="1800" dirty="0"/>
          </a:p>
        </p:txBody>
      </p:sp>
      <p:sp>
        <p:nvSpPr>
          <p:cNvPr id="39" name="Text 30"/>
          <p:cNvSpPr/>
          <p:nvPr/>
        </p:nvSpPr>
        <p:spPr>
          <a:xfrm>
            <a:off x="10195560" y="4151376"/>
            <a:ext cx="1737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výsledky a další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dirty="0">
                <a:solidFill>
                  <a:srgbClr val="56617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spolupráce</a:t>
            </a:r>
            <a:endParaRPr lang="en-US" sz="1500" dirty="0"/>
          </a:p>
        </p:txBody>
      </p:sp>
      <p:sp>
        <p:nvSpPr>
          <p:cNvPr id="40" name="Shape 31"/>
          <p:cNvSpPr/>
          <p:nvPr/>
        </p:nvSpPr>
        <p:spPr>
          <a:xfrm>
            <a:off x="1005840" y="5815584"/>
            <a:ext cx="10195560" cy="438912"/>
          </a:xfrm>
          <a:prstGeom prst="roundRect">
            <a:avLst>
              <a:gd name="adj" fmla="val 16667"/>
            </a:avLst>
          </a:prstGeom>
          <a:solidFill>
            <a:srgbClr val="0D1B49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1" name="Text 32"/>
          <p:cNvSpPr/>
          <p:nvPr/>
        </p:nvSpPr>
        <p:spPr>
          <a:xfrm>
            <a:off x="1170432" y="5897880"/>
            <a:ext cx="9875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DigiReg = průběžná spolupráce od kick offu až po závěrečnou konferenci.</a:t>
            </a:r>
            <a:endParaRPr lang="en-US" sz="16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extract/s27_p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8138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Harmonogram: do konce roku 2026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12064" y="868680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>
                <a:latin typeface="Aptos"/>
              </a:rPr>
              <a:t>První měsíce: rozběh DigiRegu, FutureLabu i TechBridge a první viditelné aktivity.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10177272" y="265176"/>
            <a:ext cx="1417320" cy="283464"/>
          </a:xfrm>
          <a:prstGeom prst="roundRect">
            <a:avLst>
              <a:gd name="adj" fmla="val 16129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10241280" y="310896"/>
            <a:ext cx="128930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512064" y="6565392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DigiComPass</a:t>
            </a:r>
            <a:endParaRPr lang="en-US" sz="580" dirty="0"/>
          </a:p>
        </p:txBody>
      </p:sp>
      <p:sp>
        <p:nvSpPr>
          <p:cNvPr id="8" name="Text 5"/>
          <p:cNvSpPr/>
          <p:nvPr/>
        </p:nvSpPr>
        <p:spPr>
          <a:xfrm>
            <a:off x="11667744" y="652881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31</a:t>
            </a:r>
            <a:endParaRPr lang="en-US" sz="680" dirty="0"/>
          </a:p>
        </p:txBody>
      </p:sp>
      <p:sp>
        <p:nvSpPr>
          <p:cNvPr id="9" name="Text 0"/>
          <p:cNvSpPr/>
          <p:nvPr/>
        </p:nvSpPr>
        <p:spPr>
          <a:xfrm>
            <a:off x="2331720" y="1426464"/>
            <a:ext cx="18544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SRP</a:t>
            </a:r>
            <a:endParaRPr lang="en-US" sz="1700" dirty="0"/>
          </a:p>
        </p:txBody>
      </p:sp>
      <p:sp>
        <p:nvSpPr>
          <p:cNvPr id="10" name="Shape 1"/>
          <p:cNvSpPr/>
          <p:nvPr/>
        </p:nvSpPr>
        <p:spPr>
          <a:xfrm>
            <a:off x="2331720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2"/>
          <p:cNvSpPr/>
          <p:nvPr/>
        </p:nvSpPr>
        <p:spPr>
          <a:xfrm>
            <a:off x="4186123" y="1426464"/>
            <a:ext cx="18544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ZÁŘ</a:t>
            </a:r>
            <a:endParaRPr lang="en-US" sz="1700" dirty="0"/>
          </a:p>
        </p:txBody>
      </p:sp>
      <p:sp>
        <p:nvSpPr>
          <p:cNvPr id="12" name="Shape 3"/>
          <p:cNvSpPr/>
          <p:nvPr/>
        </p:nvSpPr>
        <p:spPr>
          <a:xfrm>
            <a:off x="4186123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4"/>
          <p:cNvSpPr/>
          <p:nvPr/>
        </p:nvSpPr>
        <p:spPr>
          <a:xfrm>
            <a:off x="6040526" y="1426464"/>
            <a:ext cx="18544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ŘÍJ</a:t>
            </a:r>
            <a:endParaRPr lang="en-US" sz="1700" dirty="0"/>
          </a:p>
        </p:txBody>
      </p:sp>
      <p:sp>
        <p:nvSpPr>
          <p:cNvPr id="14" name="Shape 5"/>
          <p:cNvSpPr/>
          <p:nvPr/>
        </p:nvSpPr>
        <p:spPr>
          <a:xfrm>
            <a:off x="6040526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6"/>
          <p:cNvSpPr/>
          <p:nvPr/>
        </p:nvSpPr>
        <p:spPr>
          <a:xfrm>
            <a:off x="7894930" y="1426464"/>
            <a:ext cx="18544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</a:t>
            </a:r>
            <a:endParaRPr lang="en-US" sz="1700" dirty="0"/>
          </a:p>
        </p:txBody>
      </p:sp>
      <p:sp>
        <p:nvSpPr>
          <p:cNvPr id="16" name="Shape 7"/>
          <p:cNvSpPr/>
          <p:nvPr/>
        </p:nvSpPr>
        <p:spPr>
          <a:xfrm>
            <a:off x="7894930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8"/>
          <p:cNvSpPr/>
          <p:nvPr/>
        </p:nvSpPr>
        <p:spPr>
          <a:xfrm>
            <a:off x="9749333" y="1426464"/>
            <a:ext cx="1854403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</a:t>
            </a:r>
            <a:endParaRPr lang="en-US" sz="1700" dirty="0"/>
          </a:p>
        </p:txBody>
      </p:sp>
      <p:sp>
        <p:nvSpPr>
          <p:cNvPr id="18" name="Shape 9"/>
          <p:cNvSpPr/>
          <p:nvPr/>
        </p:nvSpPr>
        <p:spPr>
          <a:xfrm>
            <a:off x="9749333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0"/>
          <p:cNvSpPr/>
          <p:nvPr/>
        </p:nvSpPr>
        <p:spPr>
          <a:xfrm>
            <a:off x="11603736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1"/>
          <p:cNvSpPr/>
          <p:nvPr/>
        </p:nvSpPr>
        <p:spPr>
          <a:xfrm>
            <a:off x="566928" y="2048256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FutureLab</a:t>
            </a:r>
            <a:endParaRPr lang="en-US" sz="1800" dirty="0"/>
          </a:p>
        </p:txBody>
      </p:sp>
      <p:sp>
        <p:nvSpPr>
          <p:cNvPr id="21" name="Text 12"/>
          <p:cNvSpPr/>
          <p:nvPr/>
        </p:nvSpPr>
        <p:spPr>
          <a:xfrm>
            <a:off x="566928" y="2734056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TechBridge</a:t>
            </a:r>
            <a:endParaRPr lang="en-US" sz="1800" dirty="0"/>
          </a:p>
        </p:txBody>
      </p:sp>
      <p:sp>
        <p:nvSpPr>
          <p:cNvPr id="22" name="Text 13"/>
          <p:cNvSpPr/>
          <p:nvPr/>
        </p:nvSpPr>
        <p:spPr>
          <a:xfrm>
            <a:off x="566928" y="3419856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DigiReg</a:t>
            </a:r>
            <a:endParaRPr lang="en-US" sz="1800" dirty="0"/>
          </a:p>
        </p:txBody>
      </p:sp>
      <p:sp>
        <p:nvSpPr>
          <p:cNvPr id="23" name="Text 14"/>
          <p:cNvSpPr/>
          <p:nvPr/>
        </p:nvSpPr>
        <p:spPr>
          <a:xfrm>
            <a:off x="566928" y="4215384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8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Diseminace</a:t>
            </a:r>
            <a:endParaRPr lang="en-US" sz="1800" dirty="0"/>
          </a:p>
        </p:txBody>
      </p:sp>
      <p:sp>
        <p:nvSpPr>
          <p:cNvPr id="24" name="Shape 15"/>
          <p:cNvSpPr/>
          <p:nvPr/>
        </p:nvSpPr>
        <p:spPr>
          <a:xfrm>
            <a:off x="2377440" y="2011680"/>
            <a:ext cx="9180576" cy="493776"/>
          </a:xfrm>
          <a:prstGeom prst="roundRect">
            <a:avLst>
              <a:gd name="adj" fmla="val 14815"/>
            </a:avLst>
          </a:prstGeom>
          <a:solidFill>
            <a:srgbClr val="EA2E96"/>
          </a:solidFill>
          <a:ln w="12700">
            <a:solidFill>
              <a:srgbClr val="EA2E9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Text 16"/>
          <p:cNvSpPr/>
          <p:nvPr/>
        </p:nvSpPr>
        <p:spPr>
          <a:xfrm>
            <a:off x="2450592" y="2048256"/>
            <a:ext cx="90342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 + průběžné </a:t>
            </a:r>
            <a:r>
              <a:rPr lang="en-US" sz="160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ověřování</a:t>
            </a: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cs-CZ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adaptovaných </a:t>
            </a: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VR scénářů</a:t>
            </a:r>
            <a:endParaRPr lang="en-US" sz="1600" dirty="0"/>
          </a:p>
        </p:txBody>
      </p:sp>
      <p:sp>
        <p:nvSpPr>
          <p:cNvPr id="26" name="Shape 17"/>
          <p:cNvSpPr/>
          <p:nvPr/>
        </p:nvSpPr>
        <p:spPr>
          <a:xfrm>
            <a:off x="2377440" y="2697480"/>
            <a:ext cx="9180576" cy="493776"/>
          </a:xfrm>
          <a:prstGeom prst="roundRect">
            <a:avLst>
              <a:gd name="adj" fmla="val 14815"/>
            </a:avLst>
          </a:prstGeom>
          <a:solidFill>
            <a:srgbClr val="5C5BD6"/>
          </a:solidFill>
          <a:ln w="12700">
            <a:solidFill>
              <a:srgbClr val="5C5BD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7" name="Text 18"/>
          <p:cNvSpPr/>
          <p:nvPr/>
        </p:nvSpPr>
        <p:spPr>
          <a:xfrm>
            <a:off x="2450592" y="2734056"/>
            <a:ext cx="903427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 2 nových VR scénářů  (pokračuje 2027)</a:t>
            </a:r>
            <a:endParaRPr lang="en-US" sz="1550" dirty="0"/>
          </a:p>
        </p:txBody>
      </p:sp>
      <p:sp>
        <p:nvSpPr>
          <p:cNvPr id="28" name="Shape 19"/>
          <p:cNvSpPr/>
          <p:nvPr/>
        </p:nvSpPr>
        <p:spPr>
          <a:xfrm>
            <a:off x="4231843" y="3383280"/>
            <a:ext cx="1762963" cy="493776"/>
          </a:xfrm>
          <a:prstGeom prst="roundRect">
            <a:avLst>
              <a:gd name="adj" fmla="val 14815"/>
            </a:avLst>
          </a:prstGeom>
          <a:solidFill>
            <a:srgbClr val="25B9D3"/>
          </a:solidFill>
          <a:ln w="12700">
            <a:solidFill>
              <a:srgbClr val="25B9D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Text 20"/>
          <p:cNvSpPr/>
          <p:nvPr/>
        </p:nvSpPr>
        <p:spPr>
          <a:xfrm>
            <a:off x="4304995" y="3419856"/>
            <a:ext cx="1616659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Úvodní workshop</a:t>
            </a:r>
            <a:endParaRPr lang="en-US" sz="1450" dirty="0"/>
          </a:p>
        </p:txBody>
      </p:sp>
      <p:sp>
        <p:nvSpPr>
          <p:cNvPr id="30" name="Shape 21"/>
          <p:cNvSpPr/>
          <p:nvPr/>
        </p:nvSpPr>
        <p:spPr>
          <a:xfrm>
            <a:off x="6086246" y="3383280"/>
            <a:ext cx="5471770" cy="493776"/>
          </a:xfrm>
          <a:prstGeom prst="roundRect">
            <a:avLst>
              <a:gd name="adj" fmla="val 14815"/>
            </a:avLst>
          </a:prstGeom>
          <a:solidFill>
            <a:srgbClr val="25B9D3"/>
          </a:solidFill>
          <a:ln w="12700">
            <a:solidFill>
              <a:srgbClr val="25B9D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1" name="Text 22"/>
          <p:cNvSpPr/>
          <p:nvPr/>
        </p:nvSpPr>
        <p:spPr>
          <a:xfrm>
            <a:off x="6159398" y="3419856"/>
            <a:ext cx="532546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Průběžná činnost sítě aktérů</a:t>
            </a:r>
            <a:endParaRPr lang="en-US" sz="1500" dirty="0"/>
          </a:p>
        </p:txBody>
      </p:sp>
      <p:sp>
        <p:nvSpPr>
          <p:cNvPr id="32" name="Shape 23"/>
          <p:cNvSpPr/>
          <p:nvPr/>
        </p:nvSpPr>
        <p:spPr>
          <a:xfrm>
            <a:off x="4231843" y="4069080"/>
            <a:ext cx="1762963" cy="804672"/>
          </a:xfrm>
          <a:prstGeom prst="roundRect">
            <a:avLst>
              <a:gd name="adj" fmla="val 909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3" name="Text 24"/>
          <p:cNvSpPr/>
          <p:nvPr/>
        </p:nvSpPr>
        <p:spPr>
          <a:xfrm>
            <a:off x="4304995" y="4105656"/>
            <a:ext cx="161665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13. 9. Dílny Heuréka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25. 9. Noc vědců</a:t>
            </a:r>
            <a:endParaRPr lang="en-US" sz="1400" dirty="0"/>
          </a:p>
        </p:txBody>
      </p:sp>
      <p:sp>
        <p:nvSpPr>
          <p:cNvPr id="34" name="Shape 25"/>
          <p:cNvSpPr/>
          <p:nvPr/>
        </p:nvSpPr>
        <p:spPr>
          <a:xfrm>
            <a:off x="7940650" y="4069080"/>
            <a:ext cx="1762963" cy="804672"/>
          </a:xfrm>
          <a:prstGeom prst="roundRect">
            <a:avLst>
              <a:gd name="adj" fmla="val 909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5" name="Text 26"/>
          <p:cNvSpPr/>
          <p:nvPr/>
        </p:nvSpPr>
        <p:spPr>
          <a:xfrm>
            <a:off x="8013802" y="4105656"/>
            <a:ext cx="161665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9. 11.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BUM Meeting</a:t>
            </a:r>
            <a:endParaRPr lang="en-US" sz="1500" dirty="0"/>
          </a:p>
        </p:txBody>
      </p:sp>
      <p:sp>
        <p:nvSpPr>
          <p:cNvPr id="36" name="Shape 27"/>
          <p:cNvSpPr/>
          <p:nvPr/>
        </p:nvSpPr>
        <p:spPr>
          <a:xfrm>
            <a:off x="9795053" y="4069080"/>
            <a:ext cx="1762963" cy="804672"/>
          </a:xfrm>
          <a:prstGeom prst="roundRect">
            <a:avLst>
              <a:gd name="adj" fmla="val 909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7" name="Text 28"/>
          <p:cNvSpPr/>
          <p:nvPr/>
        </p:nvSpPr>
        <p:spPr>
          <a:xfrm>
            <a:off x="9868205" y="4105656"/>
            <a:ext cx="1616659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Vánoční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akce</a:t>
            </a:r>
            <a:endParaRPr lang="en-US" sz="15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extract/s27_p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8138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Harmonogram: 2027 I.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10177272" y="265176"/>
            <a:ext cx="1417320" cy="283464"/>
          </a:xfrm>
          <a:prstGeom prst="roundRect">
            <a:avLst>
              <a:gd name="adj" fmla="val 16129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10241280" y="310896"/>
            <a:ext cx="128930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leden–červen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512064" y="6565392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DigiComPass</a:t>
            </a:r>
            <a:endParaRPr lang="en-US" sz="580" dirty="0"/>
          </a:p>
        </p:txBody>
      </p:sp>
      <p:sp>
        <p:nvSpPr>
          <p:cNvPr id="8" name="Text 5"/>
          <p:cNvSpPr/>
          <p:nvPr/>
        </p:nvSpPr>
        <p:spPr>
          <a:xfrm>
            <a:off x="11667744" y="652881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32</a:t>
            </a:r>
            <a:endParaRPr lang="en-US" sz="680" dirty="0"/>
          </a:p>
        </p:txBody>
      </p:sp>
      <p:sp>
        <p:nvSpPr>
          <p:cNvPr id="9" name="Text 0"/>
          <p:cNvSpPr/>
          <p:nvPr/>
        </p:nvSpPr>
        <p:spPr>
          <a:xfrm>
            <a:off x="2331720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LED</a:t>
            </a:r>
            <a:endParaRPr lang="en-US" sz="1700" dirty="0"/>
          </a:p>
        </p:txBody>
      </p:sp>
      <p:sp>
        <p:nvSpPr>
          <p:cNvPr id="10" name="Shape 1"/>
          <p:cNvSpPr/>
          <p:nvPr/>
        </p:nvSpPr>
        <p:spPr>
          <a:xfrm>
            <a:off x="2331720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2"/>
          <p:cNvSpPr/>
          <p:nvPr/>
        </p:nvSpPr>
        <p:spPr>
          <a:xfrm>
            <a:off x="3877056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ÚNO</a:t>
            </a:r>
            <a:endParaRPr lang="en-US" sz="1700" dirty="0"/>
          </a:p>
        </p:txBody>
      </p:sp>
      <p:sp>
        <p:nvSpPr>
          <p:cNvPr id="12" name="Shape 3"/>
          <p:cNvSpPr/>
          <p:nvPr/>
        </p:nvSpPr>
        <p:spPr>
          <a:xfrm>
            <a:off x="3877056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4"/>
          <p:cNvSpPr/>
          <p:nvPr/>
        </p:nvSpPr>
        <p:spPr>
          <a:xfrm>
            <a:off x="5422392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BŘE</a:t>
            </a:r>
            <a:endParaRPr lang="en-US" sz="1700" dirty="0"/>
          </a:p>
        </p:txBody>
      </p:sp>
      <p:sp>
        <p:nvSpPr>
          <p:cNvPr id="14" name="Shape 5"/>
          <p:cNvSpPr/>
          <p:nvPr/>
        </p:nvSpPr>
        <p:spPr>
          <a:xfrm>
            <a:off x="5422392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6"/>
          <p:cNvSpPr/>
          <p:nvPr/>
        </p:nvSpPr>
        <p:spPr>
          <a:xfrm>
            <a:off x="6967728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DUB</a:t>
            </a:r>
            <a:endParaRPr lang="en-US" sz="1700" dirty="0"/>
          </a:p>
        </p:txBody>
      </p:sp>
      <p:sp>
        <p:nvSpPr>
          <p:cNvPr id="16" name="Shape 7"/>
          <p:cNvSpPr/>
          <p:nvPr/>
        </p:nvSpPr>
        <p:spPr>
          <a:xfrm>
            <a:off x="6967728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8"/>
          <p:cNvSpPr/>
          <p:nvPr/>
        </p:nvSpPr>
        <p:spPr>
          <a:xfrm>
            <a:off x="8513064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KVĚ</a:t>
            </a:r>
            <a:endParaRPr lang="en-US" sz="1700" dirty="0"/>
          </a:p>
        </p:txBody>
      </p:sp>
      <p:sp>
        <p:nvSpPr>
          <p:cNvPr id="18" name="Shape 9"/>
          <p:cNvSpPr/>
          <p:nvPr/>
        </p:nvSpPr>
        <p:spPr>
          <a:xfrm>
            <a:off x="8513064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0"/>
          <p:cNvSpPr/>
          <p:nvPr/>
        </p:nvSpPr>
        <p:spPr>
          <a:xfrm>
            <a:off x="10058400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ČVN</a:t>
            </a:r>
            <a:endParaRPr lang="en-US" sz="1700" dirty="0"/>
          </a:p>
        </p:txBody>
      </p:sp>
      <p:sp>
        <p:nvSpPr>
          <p:cNvPr id="20" name="Shape 11"/>
          <p:cNvSpPr/>
          <p:nvPr/>
        </p:nvSpPr>
        <p:spPr>
          <a:xfrm>
            <a:off x="10058400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2"/>
          <p:cNvSpPr/>
          <p:nvPr/>
        </p:nvSpPr>
        <p:spPr>
          <a:xfrm>
            <a:off x="11603736" y="1755648"/>
            <a:ext cx="0" cy="3840480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2" name="Text 13"/>
          <p:cNvSpPr/>
          <p:nvPr/>
        </p:nvSpPr>
        <p:spPr>
          <a:xfrm>
            <a:off x="566928" y="1911096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DigiReg</a:t>
            </a:r>
            <a:endParaRPr lang="en-US" sz="1700" dirty="0"/>
          </a:p>
        </p:txBody>
      </p:sp>
      <p:sp>
        <p:nvSpPr>
          <p:cNvPr id="23" name="Text 14"/>
          <p:cNvSpPr/>
          <p:nvPr/>
        </p:nvSpPr>
        <p:spPr>
          <a:xfrm>
            <a:off x="566928" y="2578608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FutureLab</a:t>
            </a:r>
            <a:endParaRPr lang="en-US" sz="1700" dirty="0"/>
          </a:p>
        </p:txBody>
      </p:sp>
      <p:sp>
        <p:nvSpPr>
          <p:cNvPr id="24" name="Text 15"/>
          <p:cNvSpPr/>
          <p:nvPr/>
        </p:nvSpPr>
        <p:spPr>
          <a:xfrm>
            <a:off x="566928" y="3246120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TechBridge</a:t>
            </a:r>
            <a:endParaRPr lang="en-US" sz="1700" dirty="0"/>
          </a:p>
        </p:txBody>
      </p:sp>
      <p:sp>
        <p:nvSpPr>
          <p:cNvPr id="25" name="Text 16"/>
          <p:cNvSpPr/>
          <p:nvPr/>
        </p:nvSpPr>
        <p:spPr>
          <a:xfrm>
            <a:off x="566928" y="3913632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CZ – semináře</a:t>
            </a:r>
            <a:endParaRPr lang="en-US" sz="1600" dirty="0"/>
          </a:p>
        </p:txBody>
      </p:sp>
      <p:sp>
        <p:nvSpPr>
          <p:cNvPr id="26" name="Text 17"/>
          <p:cNvSpPr/>
          <p:nvPr/>
        </p:nvSpPr>
        <p:spPr>
          <a:xfrm>
            <a:off x="566928" y="4581144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Diseminace</a:t>
            </a:r>
            <a:endParaRPr lang="en-US" sz="1700" dirty="0"/>
          </a:p>
        </p:txBody>
      </p:sp>
      <p:sp>
        <p:nvSpPr>
          <p:cNvPr id="27" name="Shape 18"/>
          <p:cNvSpPr/>
          <p:nvPr/>
        </p:nvSpPr>
        <p:spPr>
          <a:xfrm>
            <a:off x="2377440" y="1874520"/>
            <a:ext cx="1453896" cy="475488"/>
          </a:xfrm>
          <a:prstGeom prst="roundRect">
            <a:avLst>
              <a:gd name="adj" fmla="val 15385"/>
            </a:avLst>
          </a:prstGeom>
          <a:solidFill>
            <a:srgbClr val="25B9D3"/>
          </a:solidFill>
          <a:ln w="12700">
            <a:solidFill>
              <a:srgbClr val="25B9D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8" name="Text 19"/>
          <p:cNvSpPr/>
          <p:nvPr/>
        </p:nvSpPr>
        <p:spPr>
          <a:xfrm>
            <a:off x="2450592" y="1911096"/>
            <a:ext cx="1307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setkání (SR)</a:t>
            </a:r>
            <a:endParaRPr lang="en-US" sz="1450" dirty="0"/>
          </a:p>
        </p:txBody>
      </p:sp>
      <p:sp>
        <p:nvSpPr>
          <p:cNvPr id="29" name="Shape 20"/>
          <p:cNvSpPr/>
          <p:nvPr/>
        </p:nvSpPr>
        <p:spPr>
          <a:xfrm>
            <a:off x="8558784" y="1874520"/>
            <a:ext cx="1453896" cy="475488"/>
          </a:xfrm>
          <a:prstGeom prst="roundRect">
            <a:avLst>
              <a:gd name="adj" fmla="val 15385"/>
            </a:avLst>
          </a:prstGeom>
          <a:solidFill>
            <a:srgbClr val="25B9D3"/>
          </a:solidFill>
          <a:ln w="12700">
            <a:solidFill>
              <a:srgbClr val="25B9D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0" name="Text 21"/>
          <p:cNvSpPr/>
          <p:nvPr/>
        </p:nvSpPr>
        <p:spPr>
          <a:xfrm>
            <a:off x="8631936" y="1911096"/>
            <a:ext cx="1307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setkání (ČR)</a:t>
            </a:r>
            <a:endParaRPr lang="en-US" sz="1450" dirty="0"/>
          </a:p>
        </p:txBody>
      </p:sp>
      <p:sp>
        <p:nvSpPr>
          <p:cNvPr id="31" name="Shape 22"/>
          <p:cNvSpPr/>
          <p:nvPr/>
        </p:nvSpPr>
        <p:spPr>
          <a:xfrm>
            <a:off x="2377440" y="2542032"/>
            <a:ext cx="6089904" cy="475488"/>
          </a:xfrm>
          <a:prstGeom prst="roundRect">
            <a:avLst>
              <a:gd name="adj" fmla="val 15385"/>
            </a:avLst>
          </a:prstGeom>
          <a:solidFill>
            <a:srgbClr val="EA2E96"/>
          </a:solidFill>
          <a:ln w="12700">
            <a:solidFill>
              <a:srgbClr val="EA2E9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23"/>
          <p:cNvSpPr/>
          <p:nvPr/>
        </p:nvSpPr>
        <p:spPr>
          <a:xfrm>
            <a:off x="2450592" y="2578608"/>
            <a:ext cx="5943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online moduly + příprava projektových dní</a:t>
            </a:r>
            <a:endParaRPr lang="en-US" sz="1450" dirty="0"/>
          </a:p>
        </p:txBody>
      </p:sp>
      <p:sp>
        <p:nvSpPr>
          <p:cNvPr id="33" name="Shape 24"/>
          <p:cNvSpPr/>
          <p:nvPr/>
        </p:nvSpPr>
        <p:spPr>
          <a:xfrm>
            <a:off x="8558784" y="2542032"/>
            <a:ext cx="2999232" cy="475488"/>
          </a:xfrm>
          <a:prstGeom prst="roundRect">
            <a:avLst>
              <a:gd name="adj" fmla="val 15385"/>
            </a:avLst>
          </a:prstGeom>
          <a:solidFill>
            <a:srgbClr val="EA2E96"/>
          </a:solidFill>
          <a:ln w="12700">
            <a:solidFill>
              <a:srgbClr val="EA2E9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4" name="Text 25"/>
          <p:cNvSpPr/>
          <p:nvPr/>
        </p:nvSpPr>
        <p:spPr>
          <a:xfrm>
            <a:off x="8631936" y="2578608"/>
            <a:ext cx="28529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projektové dny + ověřování</a:t>
            </a:r>
            <a:endParaRPr lang="en-US" sz="1400" dirty="0"/>
          </a:p>
        </p:txBody>
      </p:sp>
      <p:sp>
        <p:nvSpPr>
          <p:cNvPr id="35" name="Shape 26"/>
          <p:cNvSpPr/>
          <p:nvPr/>
        </p:nvSpPr>
        <p:spPr>
          <a:xfrm>
            <a:off x="2377440" y="3209544"/>
            <a:ext cx="9180576" cy="475488"/>
          </a:xfrm>
          <a:prstGeom prst="roundRect">
            <a:avLst>
              <a:gd name="adj" fmla="val 15385"/>
            </a:avLst>
          </a:prstGeom>
          <a:solidFill>
            <a:srgbClr val="5C5BD6"/>
          </a:solidFill>
          <a:ln w="12700">
            <a:solidFill>
              <a:srgbClr val="5C5BD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6" name="Text 27"/>
          <p:cNvSpPr/>
          <p:nvPr/>
        </p:nvSpPr>
        <p:spPr>
          <a:xfrm>
            <a:off x="2450592" y="3246120"/>
            <a:ext cx="903427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 nových VR scénářů; od května také online moduly</a:t>
            </a:r>
            <a:endParaRPr lang="en-US" sz="1450" dirty="0"/>
          </a:p>
        </p:txBody>
      </p:sp>
      <p:sp>
        <p:nvSpPr>
          <p:cNvPr id="37" name="Shape 28"/>
          <p:cNvSpPr/>
          <p:nvPr/>
        </p:nvSpPr>
        <p:spPr>
          <a:xfrm>
            <a:off x="2377440" y="3877056"/>
            <a:ext cx="1453896" cy="475488"/>
          </a:xfrm>
          <a:prstGeom prst="roundRect">
            <a:avLst>
              <a:gd name="adj" fmla="val 15385"/>
            </a:avLst>
          </a:prstGeom>
          <a:solidFill>
            <a:srgbClr val="E5E9F4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8" name="Text 29"/>
          <p:cNvSpPr/>
          <p:nvPr/>
        </p:nvSpPr>
        <p:spPr>
          <a:xfrm>
            <a:off x="2450592" y="3913632"/>
            <a:ext cx="1307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</a:t>
            </a:r>
            <a:endParaRPr lang="en-US" sz="1350" dirty="0"/>
          </a:p>
        </p:txBody>
      </p:sp>
      <p:sp>
        <p:nvSpPr>
          <p:cNvPr id="39" name="Shape 30"/>
          <p:cNvSpPr/>
          <p:nvPr/>
        </p:nvSpPr>
        <p:spPr>
          <a:xfrm>
            <a:off x="3922776" y="3877056"/>
            <a:ext cx="1453896" cy="475488"/>
          </a:xfrm>
          <a:prstGeom prst="roundRect">
            <a:avLst>
              <a:gd name="adj" fmla="val 15385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0" name="Text 31"/>
          <p:cNvSpPr/>
          <p:nvPr/>
        </p:nvSpPr>
        <p:spPr>
          <a:xfrm>
            <a:off x="3995928" y="3913632"/>
            <a:ext cx="1307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seminář (ČR)</a:t>
            </a:r>
            <a:endParaRPr lang="en-US" sz="1400" dirty="0"/>
          </a:p>
        </p:txBody>
      </p:sp>
      <p:sp>
        <p:nvSpPr>
          <p:cNvPr id="41" name="Shape 32"/>
          <p:cNvSpPr/>
          <p:nvPr/>
        </p:nvSpPr>
        <p:spPr>
          <a:xfrm>
            <a:off x="8558784" y="3877056"/>
            <a:ext cx="1453896" cy="475488"/>
          </a:xfrm>
          <a:prstGeom prst="roundRect">
            <a:avLst>
              <a:gd name="adj" fmla="val 15385"/>
            </a:avLst>
          </a:prstGeom>
          <a:solidFill>
            <a:srgbClr val="E5E9F4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2" name="Text 33"/>
          <p:cNvSpPr/>
          <p:nvPr/>
        </p:nvSpPr>
        <p:spPr>
          <a:xfrm>
            <a:off x="8631936" y="3913632"/>
            <a:ext cx="1307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</a:t>
            </a:r>
            <a:endParaRPr lang="en-US" sz="1350" dirty="0"/>
          </a:p>
        </p:txBody>
      </p:sp>
      <p:sp>
        <p:nvSpPr>
          <p:cNvPr id="43" name="Shape 34"/>
          <p:cNvSpPr/>
          <p:nvPr/>
        </p:nvSpPr>
        <p:spPr>
          <a:xfrm>
            <a:off x="10104120" y="3877056"/>
            <a:ext cx="1453896" cy="475488"/>
          </a:xfrm>
          <a:prstGeom prst="roundRect">
            <a:avLst>
              <a:gd name="adj" fmla="val 15385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4" name="Text 35"/>
          <p:cNvSpPr/>
          <p:nvPr/>
        </p:nvSpPr>
        <p:spPr>
          <a:xfrm>
            <a:off x="10177272" y="3913632"/>
            <a:ext cx="1307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seminář (SR)</a:t>
            </a:r>
            <a:endParaRPr lang="en-US" sz="1400" dirty="0"/>
          </a:p>
        </p:txBody>
      </p:sp>
      <p:sp>
        <p:nvSpPr>
          <p:cNvPr id="45" name="Shape 36"/>
          <p:cNvSpPr/>
          <p:nvPr/>
        </p:nvSpPr>
        <p:spPr>
          <a:xfrm>
            <a:off x="7013448" y="4544568"/>
            <a:ext cx="1453896" cy="475488"/>
          </a:xfrm>
          <a:prstGeom prst="roundRect">
            <a:avLst>
              <a:gd name="adj" fmla="val 15385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6" name="Text 37"/>
          <p:cNvSpPr/>
          <p:nvPr/>
        </p:nvSpPr>
        <p:spPr>
          <a:xfrm>
            <a:off x="7086600" y="4581144"/>
            <a:ext cx="1307592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Velikonoční akce</a:t>
            </a:r>
            <a:endParaRPr lang="en-US" sz="14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extract/s27_p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8138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Harmonogram: 2027 II.</a:t>
            </a:r>
            <a:endParaRPr lang="en-US" sz="2800" dirty="0"/>
          </a:p>
        </p:txBody>
      </p:sp>
      <p:sp>
        <p:nvSpPr>
          <p:cNvPr id="5" name="Shape 2"/>
          <p:cNvSpPr/>
          <p:nvPr/>
        </p:nvSpPr>
        <p:spPr>
          <a:xfrm>
            <a:off x="10177272" y="265176"/>
            <a:ext cx="1417320" cy="283464"/>
          </a:xfrm>
          <a:prstGeom prst="roundRect">
            <a:avLst>
              <a:gd name="adj" fmla="val 16129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10241280" y="310896"/>
            <a:ext cx="128930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červenec–prosinec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512064" y="6565392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DigiComPass</a:t>
            </a:r>
            <a:endParaRPr lang="en-US" sz="580" dirty="0"/>
          </a:p>
        </p:txBody>
      </p:sp>
      <p:sp>
        <p:nvSpPr>
          <p:cNvPr id="8" name="Text 5"/>
          <p:cNvSpPr/>
          <p:nvPr/>
        </p:nvSpPr>
        <p:spPr>
          <a:xfrm>
            <a:off x="11667744" y="652881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33</a:t>
            </a:r>
            <a:endParaRPr lang="en-US" sz="680" dirty="0"/>
          </a:p>
        </p:txBody>
      </p:sp>
      <p:sp>
        <p:nvSpPr>
          <p:cNvPr id="9" name="Text 0"/>
          <p:cNvSpPr/>
          <p:nvPr/>
        </p:nvSpPr>
        <p:spPr>
          <a:xfrm>
            <a:off x="2331720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ČVC</a:t>
            </a:r>
            <a:endParaRPr lang="en-US" sz="1700" dirty="0"/>
          </a:p>
        </p:txBody>
      </p:sp>
      <p:sp>
        <p:nvSpPr>
          <p:cNvPr id="10" name="Shape 1"/>
          <p:cNvSpPr/>
          <p:nvPr/>
        </p:nvSpPr>
        <p:spPr>
          <a:xfrm>
            <a:off x="2331720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2"/>
          <p:cNvSpPr/>
          <p:nvPr/>
        </p:nvSpPr>
        <p:spPr>
          <a:xfrm>
            <a:off x="3877056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SRP</a:t>
            </a:r>
            <a:endParaRPr lang="en-US" sz="1700" dirty="0"/>
          </a:p>
        </p:txBody>
      </p:sp>
      <p:sp>
        <p:nvSpPr>
          <p:cNvPr id="12" name="Shape 3"/>
          <p:cNvSpPr/>
          <p:nvPr/>
        </p:nvSpPr>
        <p:spPr>
          <a:xfrm>
            <a:off x="3877056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4"/>
          <p:cNvSpPr/>
          <p:nvPr/>
        </p:nvSpPr>
        <p:spPr>
          <a:xfrm>
            <a:off x="5422392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ZÁŘ</a:t>
            </a:r>
            <a:endParaRPr lang="en-US" sz="1700" dirty="0"/>
          </a:p>
        </p:txBody>
      </p:sp>
      <p:sp>
        <p:nvSpPr>
          <p:cNvPr id="14" name="Shape 5"/>
          <p:cNvSpPr/>
          <p:nvPr/>
        </p:nvSpPr>
        <p:spPr>
          <a:xfrm>
            <a:off x="5422392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6"/>
          <p:cNvSpPr/>
          <p:nvPr/>
        </p:nvSpPr>
        <p:spPr>
          <a:xfrm>
            <a:off x="6967728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ŘÍJ</a:t>
            </a:r>
            <a:endParaRPr lang="en-US" sz="1700" dirty="0"/>
          </a:p>
        </p:txBody>
      </p:sp>
      <p:sp>
        <p:nvSpPr>
          <p:cNvPr id="16" name="Shape 7"/>
          <p:cNvSpPr/>
          <p:nvPr/>
        </p:nvSpPr>
        <p:spPr>
          <a:xfrm>
            <a:off x="6967728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8"/>
          <p:cNvSpPr/>
          <p:nvPr/>
        </p:nvSpPr>
        <p:spPr>
          <a:xfrm>
            <a:off x="8513064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LIS</a:t>
            </a:r>
            <a:endParaRPr lang="en-US" sz="1700" dirty="0"/>
          </a:p>
        </p:txBody>
      </p:sp>
      <p:sp>
        <p:nvSpPr>
          <p:cNvPr id="18" name="Shape 9"/>
          <p:cNvSpPr/>
          <p:nvPr/>
        </p:nvSpPr>
        <p:spPr>
          <a:xfrm>
            <a:off x="8513064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0"/>
          <p:cNvSpPr/>
          <p:nvPr/>
        </p:nvSpPr>
        <p:spPr>
          <a:xfrm>
            <a:off x="10058400" y="1426464"/>
            <a:ext cx="15453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</a:t>
            </a:r>
            <a:endParaRPr lang="en-US" sz="1700" dirty="0"/>
          </a:p>
        </p:txBody>
      </p:sp>
      <p:sp>
        <p:nvSpPr>
          <p:cNvPr id="20" name="Shape 11"/>
          <p:cNvSpPr/>
          <p:nvPr/>
        </p:nvSpPr>
        <p:spPr>
          <a:xfrm>
            <a:off x="10058400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1" name="Shape 12"/>
          <p:cNvSpPr/>
          <p:nvPr/>
        </p:nvSpPr>
        <p:spPr>
          <a:xfrm>
            <a:off x="11603736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2" name="Text 13"/>
          <p:cNvSpPr/>
          <p:nvPr/>
        </p:nvSpPr>
        <p:spPr>
          <a:xfrm>
            <a:off x="566928" y="1837944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FutureLab</a:t>
            </a:r>
            <a:endParaRPr lang="en-US" sz="1600" dirty="0"/>
          </a:p>
        </p:txBody>
      </p:sp>
      <p:sp>
        <p:nvSpPr>
          <p:cNvPr id="23" name="Text 14"/>
          <p:cNvSpPr/>
          <p:nvPr/>
        </p:nvSpPr>
        <p:spPr>
          <a:xfrm>
            <a:off x="566928" y="2359152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TechBridge</a:t>
            </a:r>
            <a:endParaRPr lang="en-US" sz="1600" dirty="0"/>
          </a:p>
        </p:txBody>
      </p:sp>
      <p:sp>
        <p:nvSpPr>
          <p:cNvPr id="24" name="Text 15"/>
          <p:cNvSpPr/>
          <p:nvPr/>
        </p:nvSpPr>
        <p:spPr>
          <a:xfrm>
            <a:off x="566927" y="2880360"/>
            <a:ext cx="1929385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</a:rPr>
              <a:t>C</a:t>
            </a:r>
            <a:r>
              <a:rPr lang="cs-CZ" sz="1600" b="1" dirty="0" err="1">
                <a:solidFill>
                  <a:srgbClr val="111827"/>
                </a:solidFill>
                <a:latin typeface="Aptos" pitchFamily="34" charset="0"/>
              </a:rPr>
              <a:t>ross</a:t>
            </a:r>
            <a:r>
              <a:rPr lang="en-US" sz="1600" b="1" dirty="0">
                <a:solidFill>
                  <a:srgbClr val="111827"/>
                </a:solidFill>
                <a:latin typeface="Aptos" pitchFamily="34" charset="0"/>
              </a:rPr>
              <a:t>Z</a:t>
            </a:r>
            <a:r>
              <a:rPr lang="cs-CZ" sz="1600" b="1" dirty="0" err="1">
                <a:solidFill>
                  <a:srgbClr val="111827"/>
                </a:solidFill>
                <a:latin typeface="Aptos" pitchFamily="34" charset="0"/>
              </a:rPr>
              <a:t>one</a:t>
            </a:r>
            <a:r>
              <a:rPr lang="en-US" sz="1600" b="1" dirty="0">
                <a:solidFill>
                  <a:srgbClr val="111827"/>
                </a:solidFill>
                <a:latin typeface="Aptos" pitchFamily="34" charset="0"/>
              </a:rPr>
              <a:t> – </a:t>
            </a:r>
            <a:r>
              <a:rPr lang="en-US" sz="1600" b="1" dirty="0" err="1">
                <a:solidFill>
                  <a:srgbClr val="111827"/>
                </a:solidFill>
                <a:latin typeface="Aptos" pitchFamily="34" charset="0"/>
              </a:rPr>
              <a:t>pilotáže</a:t>
            </a:r>
            <a:endParaRPr lang="en-US" sz="1600" b="1" dirty="0">
              <a:solidFill>
                <a:srgbClr val="111827"/>
              </a:solidFill>
              <a:latin typeface="Aptos" pitchFamily="34" charset="0"/>
            </a:endParaRPr>
          </a:p>
        </p:txBody>
      </p:sp>
      <p:sp>
        <p:nvSpPr>
          <p:cNvPr id="25" name="Text 16"/>
          <p:cNvSpPr/>
          <p:nvPr/>
        </p:nvSpPr>
        <p:spPr>
          <a:xfrm>
            <a:off x="566927" y="3401568"/>
            <a:ext cx="2074671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r>
              <a:rPr lang="en-US" sz="1600" b="1" dirty="0">
                <a:solidFill>
                  <a:srgbClr val="111827"/>
                </a:solidFill>
                <a:latin typeface="Aptos" pitchFamily="34" charset="0"/>
              </a:rPr>
              <a:t>C</a:t>
            </a:r>
            <a:r>
              <a:rPr lang="cs-CZ" sz="1600" b="1" dirty="0" err="1">
                <a:solidFill>
                  <a:srgbClr val="111827"/>
                </a:solidFill>
                <a:latin typeface="Aptos" pitchFamily="34" charset="0"/>
              </a:rPr>
              <a:t>rossZone</a:t>
            </a:r>
            <a:r>
              <a:rPr lang="en-US" sz="1600" b="1" dirty="0">
                <a:solidFill>
                  <a:srgbClr val="111827"/>
                </a:solidFill>
                <a:latin typeface="Aptos" pitchFamily="34" charset="0"/>
              </a:rPr>
              <a:t> – </a:t>
            </a:r>
            <a:r>
              <a:rPr lang="en-US" sz="1600" b="1" dirty="0" err="1">
                <a:solidFill>
                  <a:srgbClr val="111827"/>
                </a:solidFill>
                <a:latin typeface="Aptos" pitchFamily="34" charset="0"/>
              </a:rPr>
              <a:t>workshopy</a:t>
            </a:r>
            <a:endParaRPr lang="en-US" sz="1600" b="1" dirty="0">
              <a:solidFill>
                <a:srgbClr val="111827"/>
              </a:solidFill>
              <a:latin typeface="Aptos" pitchFamily="34" charset="0"/>
            </a:endParaRPr>
          </a:p>
        </p:txBody>
      </p:sp>
      <p:sp>
        <p:nvSpPr>
          <p:cNvPr id="26" name="Text 17"/>
          <p:cNvSpPr/>
          <p:nvPr/>
        </p:nvSpPr>
        <p:spPr>
          <a:xfrm>
            <a:off x="566928" y="3922776"/>
            <a:ext cx="192938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>
              <a:buNone/>
            </a:pPr>
            <a:r>
              <a:rPr lang="en-US" sz="1500" b="1" dirty="0">
                <a:solidFill>
                  <a:srgbClr val="111827"/>
                </a:solidFill>
                <a:latin typeface="Aptos" pitchFamily="34" charset="0"/>
              </a:rPr>
              <a:t>C</a:t>
            </a:r>
            <a:r>
              <a:rPr lang="cs-CZ" sz="1500" b="1" dirty="0" err="1">
                <a:solidFill>
                  <a:srgbClr val="111827"/>
                </a:solidFill>
                <a:latin typeface="Aptos" pitchFamily="34" charset="0"/>
              </a:rPr>
              <a:t>ross</a:t>
            </a:r>
            <a:r>
              <a:rPr lang="en-US" sz="1500" b="1" dirty="0">
                <a:solidFill>
                  <a:srgbClr val="111827"/>
                </a:solidFill>
                <a:latin typeface="Aptos" pitchFamily="34" charset="0"/>
              </a:rPr>
              <a:t>Z</a:t>
            </a:r>
            <a:r>
              <a:rPr lang="cs-CZ" sz="1500" b="1" dirty="0" err="1">
                <a:solidFill>
                  <a:srgbClr val="111827"/>
                </a:solidFill>
                <a:latin typeface="Aptos" pitchFamily="34" charset="0"/>
              </a:rPr>
              <a:t>one</a:t>
            </a:r>
            <a:r>
              <a:rPr lang="en-US" sz="1500" b="1" dirty="0">
                <a:solidFill>
                  <a:srgbClr val="111827"/>
                </a:solidFill>
                <a:latin typeface="Aptos" pitchFamily="34" charset="0"/>
              </a:rPr>
              <a:t> – </a:t>
            </a:r>
            <a:r>
              <a:rPr lang="en-US" sz="1500" b="1" dirty="0" err="1">
                <a:solidFill>
                  <a:srgbClr val="111827"/>
                </a:solidFill>
                <a:latin typeface="Aptos" pitchFamily="34" charset="0"/>
              </a:rPr>
              <a:t>webináře</a:t>
            </a:r>
            <a:endParaRPr lang="en-US" sz="1500" b="1" dirty="0">
              <a:solidFill>
                <a:srgbClr val="111827"/>
              </a:solidFill>
              <a:latin typeface="Aptos" pitchFamily="34" charset="0"/>
            </a:endParaRPr>
          </a:p>
        </p:txBody>
      </p:sp>
      <p:sp>
        <p:nvSpPr>
          <p:cNvPr id="27" name="Text 18"/>
          <p:cNvSpPr/>
          <p:nvPr/>
        </p:nvSpPr>
        <p:spPr>
          <a:xfrm>
            <a:off x="566928" y="4443984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DigiReg</a:t>
            </a:r>
            <a:endParaRPr lang="en-US" sz="1600" dirty="0"/>
          </a:p>
        </p:txBody>
      </p:sp>
      <p:sp>
        <p:nvSpPr>
          <p:cNvPr id="28" name="Text 19"/>
          <p:cNvSpPr/>
          <p:nvPr/>
        </p:nvSpPr>
        <p:spPr>
          <a:xfrm>
            <a:off x="566928" y="4965192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Diseminace</a:t>
            </a:r>
            <a:endParaRPr lang="en-US" sz="1600" dirty="0"/>
          </a:p>
        </p:txBody>
      </p:sp>
      <p:sp>
        <p:nvSpPr>
          <p:cNvPr id="29" name="Shape 20"/>
          <p:cNvSpPr/>
          <p:nvPr/>
        </p:nvSpPr>
        <p:spPr>
          <a:xfrm>
            <a:off x="2377440" y="1828800"/>
            <a:ext cx="7635240" cy="420624"/>
          </a:xfrm>
          <a:prstGeom prst="roundRect">
            <a:avLst>
              <a:gd name="adj" fmla="val 17391"/>
            </a:avLst>
          </a:prstGeom>
          <a:solidFill>
            <a:srgbClr val="EA2E96"/>
          </a:solidFill>
          <a:ln w="12700">
            <a:solidFill>
              <a:srgbClr val="EA2E9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0" name="Text 21"/>
          <p:cNvSpPr/>
          <p:nvPr/>
        </p:nvSpPr>
        <p:spPr>
          <a:xfrm>
            <a:off x="2450592" y="1865376"/>
            <a:ext cx="748893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4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úpravy → </a:t>
            </a:r>
            <a:r>
              <a:rPr lang="en-US" sz="142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finalizace</a:t>
            </a:r>
            <a:r>
              <a:rPr lang="en-US" sz="14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cs-CZ" sz="14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adaptovaných </a:t>
            </a:r>
            <a:r>
              <a:rPr lang="en-US" sz="14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VR scénářů a modulů</a:t>
            </a:r>
            <a:endParaRPr lang="en-US" sz="1420" dirty="0"/>
          </a:p>
        </p:txBody>
      </p:sp>
      <p:sp>
        <p:nvSpPr>
          <p:cNvPr id="31" name="Shape 22"/>
          <p:cNvSpPr/>
          <p:nvPr/>
        </p:nvSpPr>
        <p:spPr>
          <a:xfrm>
            <a:off x="2377440" y="2350008"/>
            <a:ext cx="2999232" cy="420624"/>
          </a:xfrm>
          <a:prstGeom prst="roundRect">
            <a:avLst>
              <a:gd name="adj" fmla="val 17391"/>
            </a:avLst>
          </a:prstGeom>
          <a:solidFill>
            <a:srgbClr val="EAE9FF"/>
          </a:solidFill>
          <a:ln w="12700">
            <a:solidFill>
              <a:srgbClr val="5C5BD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23"/>
          <p:cNvSpPr/>
          <p:nvPr/>
        </p:nvSpPr>
        <p:spPr>
          <a:xfrm>
            <a:off x="2450592" y="2386584"/>
            <a:ext cx="2852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8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 scénářů + projektových dní</a:t>
            </a:r>
            <a:endParaRPr lang="en-US" sz="1380" dirty="0"/>
          </a:p>
        </p:txBody>
      </p:sp>
      <p:sp>
        <p:nvSpPr>
          <p:cNvPr id="33" name="Shape 24"/>
          <p:cNvSpPr/>
          <p:nvPr/>
        </p:nvSpPr>
        <p:spPr>
          <a:xfrm>
            <a:off x="5468112" y="2350008"/>
            <a:ext cx="2999232" cy="420624"/>
          </a:xfrm>
          <a:prstGeom prst="roundRect">
            <a:avLst>
              <a:gd name="adj" fmla="val 17391"/>
            </a:avLst>
          </a:prstGeom>
          <a:solidFill>
            <a:srgbClr val="5C5BD6"/>
          </a:solidFill>
          <a:ln w="12700">
            <a:solidFill>
              <a:srgbClr val="5C5BD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4" name="Text 25"/>
          <p:cNvSpPr/>
          <p:nvPr/>
        </p:nvSpPr>
        <p:spPr>
          <a:xfrm>
            <a:off x="5541264" y="2386584"/>
            <a:ext cx="2852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projektové dny + ověřování</a:t>
            </a:r>
            <a:endParaRPr lang="en-US" sz="1350" dirty="0"/>
          </a:p>
        </p:txBody>
      </p:sp>
      <p:sp>
        <p:nvSpPr>
          <p:cNvPr id="35" name="Shape 26"/>
          <p:cNvSpPr/>
          <p:nvPr/>
        </p:nvSpPr>
        <p:spPr>
          <a:xfrm>
            <a:off x="8558784" y="2350008"/>
            <a:ext cx="2999232" cy="420624"/>
          </a:xfrm>
          <a:prstGeom prst="roundRect">
            <a:avLst>
              <a:gd name="adj" fmla="val 17391"/>
            </a:avLst>
          </a:prstGeom>
          <a:solidFill>
            <a:srgbClr val="5C5BD6"/>
          </a:solidFill>
          <a:ln w="12700">
            <a:solidFill>
              <a:srgbClr val="5C5BD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6" name="Text 27"/>
          <p:cNvSpPr/>
          <p:nvPr/>
        </p:nvSpPr>
        <p:spPr>
          <a:xfrm>
            <a:off x="8631936" y="2386584"/>
            <a:ext cx="2852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úpravy podle zpětné vazby</a:t>
            </a:r>
            <a:endParaRPr lang="en-US" sz="1350" dirty="0"/>
          </a:p>
        </p:txBody>
      </p:sp>
      <p:sp>
        <p:nvSpPr>
          <p:cNvPr id="37" name="Shape 28"/>
          <p:cNvSpPr/>
          <p:nvPr/>
        </p:nvSpPr>
        <p:spPr>
          <a:xfrm>
            <a:off x="3922776" y="2871216"/>
            <a:ext cx="1453896" cy="420624"/>
          </a:xfrm>
          <a:prstGeom prst="roundRect">
            <a:avLst>
              <a:gd name="adj" fmla="val 17391"/>
            </a:avLst>
          </a:prstGeom>
          <a:solidFill>
            <a:srgbClr val="E5E9F4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8" name="Text 29"/>
          <p:cNvSpPr/>
          <p:nvPr/>
        </p:nvSpPr>
        <p:spPr>
          <a:xfrm>
            <a:off x="3995928" y="2907792"/>
            <a:ext cx="1307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</a:t>
            </a:r>
            <a:endParaRPr lang="en-US" sz="1350" dirty="0"/>
          </a:p>
        </p:txBody>
      </p:sp>
      <p:sp>
        <p:nvSpPr>
          <p:cNvPr id="39" name="Shape 30"/>
          <p:cNvSpPr/>
          <p:nvPr/>
        </p:nvSpPr>
        <p:spPr>
          <a:xfrm>
            <a:off x="5468112" y="2871216"/>
            <a:ext cx="1453896" cy="420624"/>
          </a:xfrm>
          <a:prstGeom prst="roundRect">
            <a:avLst>
              <a:gd name="adj" fmla="val 17391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0" name="Text 31"/>
          <p:cNvSpPr/>
          <p:nvPr/>
        </p:nvSpPr>
        <p:spPr>
          <a:xfrm>
            <a:off x="5541264" y="2907792"/>
            <a:ext cx="1307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realizace</a:t>
            </a:r>
            <a:endParaRPr lang="en-US" sz="1350" dirty="0"/>
          </a:p>
        </p:txBody>
      </p:sp>
      <p:sp>
        <p:nvSpPr>
          <p:cNvPr id="41" name="Shape 32"/>
          <p:cNvSpPr/>
          <p:nvPr/>
        </p:nvSpPr>
        <p:spPr>
          <a:xfrm>
            <a:off x="10104120" y="2871216"/>
            <a:ext cx="1453896" cy="420624"/>
          </a:xfrm>
          <a:prstGeom prst="roundRect">
            <a:avLst>
              <a:gd name="adj" fmla="val 17391"/>
            </a:avLst>
          </a:prstGeom>
          <a:solidFill>
            <a:srgbClr val="E5E9F4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2" name="Text 33"/>
          <p:cNvSpPr/>
          <p:nvPr/>
        </p:nvSpPr>
        <p:spPr>
          <a:xfrm>
            <a:off x="10177272" y="2907792"/>
            <a:ext cx="1307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</a:t>
            </a:r>
            <a:endParaRPr lang="en-US" sz="1350" dirty="0"/>
          </a:p>
        </p:txBody>
      </p:sp>
      <p:sp>
        <p:nvSpPr>
          <p:cNvPr id="43" name="Shape 34"/>
          <p:cNvSpPr/>
          <p:nvPr/>
        </p:nvSpPr>
        <p:spPr>
          <a:xfrm>
            <a:off x="5468112" y="3392424"/>
            <a:ext cx="2999232" cy="420624"/>
          </a:xfrm>
          <a:prstGeom prst="roundRect">
            <a:avLst>
              <a:gd name="adj" fmla="val 17391"/>
            </a:avLst>
          </a:prstGeom>
          <a:solidFill>
            <a:srgbClr val="E5E9F4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4" name="Text 35"/>
          <p:cNvSpPr/>
          <p:nvPr/>
        </p:nvSpPr>
        <p:spPr>
          <a:xfrm>
            <a:off x="5541264" y="3429000"/>
            <a:ext cx="2852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</a:t>
            </a:r>
            <a:endParaRPr lang="en-US" sz="1350" dirty="0"/>
          </a:p>
        </p:txBody>
      </p:sp>
      <p:sp>
        <p:nvSpPr>
          <p:cNvPr id="45" name="Shape 36"/>
          <p:cNvSpPr/>
          <p:nvPr/>
        </p:nvSpPr>
        <p:spPr>
          <a:xfrm>
            <a:off x="8558784" y="3392424"/>
            <a:ext cx="1453896" cy="420624"/>
          </a:xfrm>
          <a:prstGeom prst="roundRect">
            <a:avLst>
              <a:gd name="adj" fmla="val 17391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6" name="Text 37"/>
          <p:cNvSpPr/>
          <p:nvPr/>
        </p:nvSpPr>
        <p:spPr>
          <a:xfrm>
            <a:off x="8631936" y="3429000"/>
            <a:ext cx="1307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cs-CZ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</a:t>
            </a:r>
            <a:r>
              <a:rPr lang="en-US" sz="135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orkshop</a:t>
            </a:r>
            <a:r>
              <a:rPr lang="cs-CZ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(ČR)</a:t>
            </a:r>
            <a:endParaRPr lang="en-US" sz="1350" dirty="0"/>
          </a:p>
        </p:txBody>
      </p:sp>
      <p:sp>
        <p:nvSpPr>
          <p:cNvPr id="47" name="Shape 38"/>
          <p:cNvSpPr/>
          <p:nvPr/>
        </p:nvSpPr>
        <p:spPr>
          <a:xfrm>
            <a:off x="5468112" y="3913632"/>
            <a:ext cx="2999232" cy="420624"/>
          </a:xfrm>
          <a:prstGeom prst="roundRect">
            <a:avLst>
              <a:gd name="adj" fmla="val 17391"/>
            </a:avLst>
          </a:prstGeom>
          <a:solidFill>
            <a:srgbClr val="E5E9F4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8" name="Text 39"/>
          <p:cNvSpPr/>
          <p:nvPr/>
        </p:nvSpPr>
        <p:spPr>
          <a:xfrm>
            <a:off x="5541264" y="3950208"/>
            <a:ext cx="285292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</a:t>
            </a:r>
            <a:endParaRPr lang="en-US" sz="1350" dirty="0"/>
          </a:p>
        </p:txBody>
      </p:sp>
      <p:sp>
        <p:nvSpPr>
          <p:cNvPr id="49" name="Shape 40"/>
          <p:cNvSpPr/>
          <p:nvPr/>
        </p:nvSpPr>
        <p:spPr>
          <a:xfrm>
            <a:off x="8558784" y="3913632"/>
            <a:ext cx="1453896" cy="420624"/>
          </a:xfrm>
          <a:prstGeom prst="roundRect">
            <a:avLst>
              <a:gd name="adj" fmla="val 17391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0" name="Text 41"/>
          <p:cNvSpPr/>
          <p:nvPr/>
        </p:nvSpPr>
        <p:spPr>
          <a:xfrm>
            <a:off x="8631936" y="3950208"/>
            <a:ext cx="1307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webinář</a:t>
            </a:r>
            <a:endParaRPr lang="en-US" sz="1350" dirty="0"/>
          </a:p>
        </p:txBody>
      </p:sp>
      <p:sp>
        <p:nvSpPr>
          <p:cNvPr id="51" name="Shape 42"/>
          <p:cNvSpPr/>
          <p:nvPr/>
        </p:nvSpPr>
        <p:spPr>
          <a:xfrm>
            <a:off x="7013448" y="4434840"/>
            <a:ext cx="1453896" cy="420624"/>
          </a:xfrm>
          <a:prstGeom prst="roundRect">
            <a:avLst>
              <a:gd name="adj" fmla="val 17391"/>
            </a:avLst>
          </a:prstGeom>
          <a:solidFill>
            <a:srgbClr val="25B9D3"/>
          </a:solidFill>
          <a:ln w="12700">
            <a:solidFill>
              <a:srgbClr val="25B9D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2" name="Text 43"/>
          <p:cNvSpPr/>
          <p:nvPr/>
        </p:nvSpPr>
        <p:spPr>
          <a:xfrm>
            <a:off x="7086600" y="4471416"/>
            <a:ext cx="1307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setkání + kulaté stoly (ČR)</a:t>
            </a:r>
            <a:endParaRPr lang="en-US" sz="1350" dirty="0"/>
          </a:p>
        </p:txBody>
      </p:sp>
      <p:sp>
        <p:nvSpPr>
          <p:cNvPr id="53" name="Shape 44"/>
          <p:cNvSpPr/>
          <p:nvPr/>
        </p:nvSpPr>
        <p:spPr>
          <a:xfrm>
            <a:off x="5468112" y="4956048"/>
            <a:ext cx="1453896" cy="420624"/>
          </a:xfrm>
          <a:prstGeom prst="roundRect">
            <a:avLst>
              <a:gd name="adj" fmla="val 1739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4" name="Text 45"/>
          <p:cNvSpPr/>
          <p:nvPr/>
        </p:nvSpPr>
        <p:spPr>
          <a:xfrm>
            <a:off x="5541264" y="4992624"/>
            <a:ext cx="1307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Noc vědců + Dílny Heuréka</a:t>
            </a:r>
            <a:endParaRPr lang="en-US" sz="1350" dirty="0"/>
          </a:p>
        </p:txBody>
      </p:sp>
      <p:sp>
        <p:nvSpPr>
          <p:cNvPr id="55" name="Shape 46"/>
          <p:cNvSpPr/>
          <p:nvPr/>
        </p:nvSpPr>
        <p:spPr>
          <a:xfrm>
            <a:off x="10104120" y="4956048"/>
            <a:ext cx="1453896" cy="420624"/>
          </a:xfrm>
          <a:prstGeom prst="roundRect">
            <a:avLst>
              <a:gd name="adj" fmla="val 17391"/>
            </a:avLst>
          </a:prstGeom>
          <a:solidFill>
            <a:srgbClr val="F3F5F7"/>
          </a:solidFill>
          <a:ln w="12700">
            <a:solidFill>
              <a:srgbClr val="F3F5F7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6" name="Text 47"/>
          <p:cNvSpPr/>
          <p:nvPr/>
        </p:nvSpPr>
        <p:spPr>
          <a:xfrm>
            <a:off x="10177272" y="4992624"/>
            <a:ext cx="130759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Vánoční akce</a:t>
            </a:r>
            <a:endParaRPr lang="en-US" sz="135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extract/s27_p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20040"/>
            <a:ext cx="8138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11827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Harmonogram: 2028</a:t>
            </a:r>
            <a:endParaRPr lang="en-US" sz="2800" dirty="0"/>
          </a:p>
        </p:txBody>
      </p:sp>
      <p:sp>
        <p:nvSpPr>
          <p:cNvPr id="4" name="Text 1"/>
          <p:cNvSpPr/>
          <p:nvPr/>
        </p:nvSpPr>
        <p:spPr>
          <a:xfrm>
            <a:off x="512064" y="868680"/>
            <a:ext cx="8961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>
                <a:latin typeface="Aptos"/>
              </a:rPr>
              <a:t>Závěrečná fáze: finalizace TechBridge, CrossZone, policy paper a závěrečná konference.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10177272" y="265176"/>
            <a:ext cx="1417320" cy="283464"/>
          </a:xfrm>
          <a:prstGeom prst="roundRect">
            <a:avLst>
              <a:gd name="adj" fmla="val 16129"/>
            </a:avLst>
          </a:prstGeom>
          <a:solidFill>
            <a:srgbClr val="0B1948"/>
          </a:solidFill>
          <a:ln w="12700">
            <a:solidFill>
              <a:srgbClr val="0B1948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10241280" y="310896"/>
            <a:ext cx="1289304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leden–červenec</a:t>
            </a:r>
            <a:endParaRPr lang="en-US" sz="920" dirty="0"/>
          </a:p>
        </p:txBody>
      </p:sp>
      <p:sp>
        <p:nvSpPr>
          <p:cNvPr id="7" name="Text 4"/>
          <p:cNvSpPr/>
          <p:nvPr/>
        </p:nvSpPr>
        <p:spPr>
          <a:xfrm>
            <a:off x="512064" y="6565392"/>
            <a:ext cx="822960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DigiComPass</a:t>
            </a:r>
            <a:endParaRPr lang="en-US" sz="580" dirty="0"/>
          </a:p>
        </p:txBody>
      </p:sp>
      <p:sp>
        <p:nvSpPr>
          <p:cNvPr id="8" name="Text 5"/>
          <p:cNvSpPr/>
          <p:nvPr/>
        </p:nvSpPr>
        <p:spPr>
          <a:xfrm>
            <a:off x="11667744" y="6528816"/>
            <a:ext cx="1645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680" dirty="0">
                <a:solidFill>
                  <a:srgbClr val="737B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34</a:t>
            </a:r>
            <a:endParaRPr lang="en-US" sz="680" dirty="0"/>
          </a:p>
        </p:txBody>
      </p:sp>
      <p:sp>
        <p:nvSpPr>
          <p:cNvPr id="9" name="Text 0"/>
          <p:cNvSpPr/>
          <p:nvPr/>
        </p:nvSpPr>
        <p:spPr>
          <a:xfrm>
            <a:off x="2331720" y="1426464"/>
            <a:ext cx="13245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LED</a:t>
            </a:r>
            <a:endParaRPr lang="en-US" sz="1700" dirty="0"/>
          </a:p>
        </p:txBody>
      </p:sp>
      <p:sp>
        <p:nvSpPr>
          <p:cNvPr id="10" name="Shape 1"/>
          <p:cNvSpPr/>
          <p:nvPr/>
        </p:nvSpPr>
        <p:spPr>
          <a:xfrm>
            <a:off x="2331720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2"/>
          <p:cNvSpPr/>
          <p:nvPr/>
        </p:nvSpPr>
        <p:spPr>
          <a:xfrm>
            <a:off x="3656294" y="1426464"/>
            <a:ext cx="13245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ÚNO</a:t>
            </a:r>
            <a:endParaRPr lang="en-US" sz="1700" dirty="0"/>
          </a:p>
        </p:txBody>
      </p:sp>
      <p:sp>
        <p:nvSpPr>
          <p:cNvPr id="12" name="Shape 3"/>
          <p:cNvSpPr/>
          <p:nvPr/>
        </p:nvSpPr>
        <p:spPr>
          <a:xfrm>
            <a:off x="3656294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3" name="Text 4"/>
          <p:cNvSpPr/>
          <p:nvPr/>
        </p:nvSpPr>
        <p:spPr>
          <a:xfrm>
            <a:off x="4980867" y="1426464"/>
            <a:ext cx="13245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BŘE</a:t>
            </a:r>
            <a:endParaRPr lang="en-US" sz="1700" dirty="0"/>
          </a:p>
        </p:txBody>
      </p:sp>
      <p:sp>
        <p:nvSpPr>
          <p:cNvPr id="14" name="Shape 5"/>
          <p:cNvSpPr/>
          <p:nvPr/>
        </p:nvSpPr>
        <p:spPr>
          <a:xfrm>
            <a:off x="4980867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6"/>
          <p:cNvSpPr/>
          <p:nvPr/>
        </p:nvSpPr>
        <p:spPr>
          <a:xfrm>
            <a:off x="6305441" y="1426464"/>
            <a:ext cx="13245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DUB</a:t>
            </a:r>
            <a:endParaRPr lang="en-US" sz="1700" dirty="0"/>
          </a:p>
        </p:txBody>
      </p:sp>
      <p:sp>
        <p:nvSpPr>
          <p:cNvPr id="16" name="Shape 7"/>
          <p:cNvSpPr/>
          <p:nvPr/>
        </p:nvSpPr>
        <p:spPr>
          <a:xfrm>
            <a:off x="6305441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8"/>
          <p:cNvSpPr/>
          <p:nvPr/>
        </p:nvSpPr>
        <p:spPr>
          <a:xfrm>
            <a:off x="7630015" y="1426464"/>
            <a:ext cx="13245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KVĚ</a:t>
            </a:r>
            <a:endParaRPr lang="en-US" sz="1700" dirty="0"/>
          </a:p>
        </p:txBody>
      </p:sp>
      <p:sp>
        <p:nvSpPr>
          <p:cNvPr id="18" name="Shape 9"/>
          <p:cNvSpPr/>
          <p:nvPr/>
        </p:nvSpPr>
        <p:spPr>
          <a:xfrm>
            <a:off x="7630015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19" name="Text 10"/>
          <p:cNvSpPr/>
          <p:nvPr/>
        </p:nvSpPr>
        <p:spPr>
          <a:xfrm>
            <a:off x="8954589" y="1426464"/>
            <a:ext cx="13245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ČVN</a:t>
            </a:r>
            <a:endParaRPr lang="en-US" sz="1700" dirty="0"/>
          </a:p>
        </p:txBody>
      </p:sp>
      <p:sp>
        <p:nvSpPr>
          <p:cNvPr id="20" name="Shape 11"/>
          <p:cNvSpPr/>
          <p:nvPr/>
        </p:nvSpPr>
        <p:spPr>
          <a:xfrm>
            <a:off x="8954589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1" name="Text 12"/>
          <p:cNvSpPr/>
          <p:nvPr/>
        </p:nvSpPr>
        <p:spPr>
          <a:xfrm>
            <a:off x="10279162" y="1426464"/>
            <a:ext cx="132457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ČVC</a:t>
            </a:r>
            <a:endParaRPr lang="en-US" sz="1700" dirty="0"/>
          </a:p>
        </p:txBody>
      </p:sp>
      <p:sp>
        <p:nvSpPr>
          <p:cNvPr id="22" name="Shape 13"/>
          <p:cNvSpPr/>
          <p:nvPr/>
        </p:nvSpPr>
        <p:spPr>
          <a:xfrm>
            <a:off x="10279162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3" name="Shape 14"/>
          <p:cNvSpPr/>
          <p:nvPr/>
        </p:nvSpPr>
        <p:spPr>
          <a:xfrm>
            <a:off x="11603736" y="1755648"/>
            <a:ext cx="0" cy="3822192"/>
          </a:xfrm>
          <a:prstGeom prst="line">
            <a:avLst/>
          </a:prstGeom>
          <a:noFill/>
          <a:ln w="12700">
            <a:solidFill>
              <a:srgbClr val="BBC2CC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cs-CZ"/>
          </a:p>
        </p:txBody>
      </p:sp>
      <p:sp>
        <p:nvSpPr>
          <p:cNvPr id="24" name="Text 15"/>
          <p:cNvSpPr/>
          <p:nvPr/>
        </p:nvSpPr>
        <p:spPr>
          <a:xfrm>
            <a:off x="566928" y="1810512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DigiReg / policy</a:t>
            </a:r>
            <a:endParaRPr lang="en-US" sz="1550" dirty="0"/>
          </a:p>
        </p:txBody>
      </p:sp>
      <p:sp>
        <p:nvSpPr>
          <p:cNvPr id="25" name="Text 16"/>
          <p:cNvSpPr/>
          <p:nvPr/>
        </p:nvSpPr>
        <p:spPr>
          <a:xfrm>
            <a:off x="566928" y="2313432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TechBridge</a:t>
            </a:r>
            <a:endParaRPr lang="en-US" sz="1600" dirty="0"/>
          </a:p>
        </p:txBody>
      </p:sp>
      <p:sp>
        <p:nvSpPr>
          <p:cNvPr id="26" name="Text 17"/>
          <p:cNvSpPr/>
          <p:nvPr/>
        </p:nvSpPr>
        <p:spPr>
          <a:xfrm>
            <a:off x="566928" y="2816352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2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CZ – pilotáže</a:t>
            </a:r>
            <a:endParaRPr lang="en-US" sz="1520" dirty="0"/>
          </a:p>
        </p:txBody>
      </p:sp>
      <p:sp>
        <p:nvSpPr>
          <p:cNvPr id="27" name="Text 18"/>
          <p:cNvSpPr/>
          <p:nvPr/>
        </p:nvSpPr>
        <p:spPr>
          <a:xfrm>
            <a:off x="566928" y="3319272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48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CZ – reg. setkání</a:t>
            </a:r>
            <a:endParaRPr lang="en-US" sz="1480" dirty="0"/>
          </a:p>
        </p:txBody>
      </p:sp>
      <p:sp>
        <p:nvSpPr>
          <p:cNvPr id="28" name="Text 19"/>
          <p:cNvSpPr/>
          <p:nvPr/>
        </p:nvSpPr>
        <p:spPr>
          <a:xfrm>
            <a:off x="566928" y="3822192"/>
            <a:ext cx="2547128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2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r>
              <a:rPr lang="cs-CZ" sz="1520" b="1" dirty="0" err="1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ross</a:t>
            </a:r>
            <a:r>
              <a:rPr lang="en-US" sz="152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</a:t>
            </a:r>
            <a:r>
              <a:rPr lang="cs-CZ" sz="1520" b="1" dirty="0" err="1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</a:t>
            </a:r>
            <a:r>
              <a:rPr lang="en-US" sz="152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– workshopy</a:t>
            </a:r>
            <a:endParaRPr lang="en-US" sz="1520" dirty="0"/>
          </a:p>
        </p:txBody>
      </p:sp>
      <p:sp>
        <p:nvSpPr>
          <p:cNvPr id="29" name="Text 20"/>
          <p:cNvSpPr/>
          <p:nvPr/>
        </p:nvSpPr>
        <p:spPr>
          <a:xfrm>
            <a:off x="566927" y="4325112"/>
            <a:ext cx="2093143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52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r>
              <a:rPr lang="cs-CZ" sz="1520" b="1" dirty="0" err="1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ross</a:t>
            </a:r>
            <a:r>
              <a:rPr lang="en-US" sz="152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Z</a:t>
            </a:r>
            <a:r>
              <a:rPr lang="cs-CZ" sz="1520" b="1" dirty="0" err="1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one</a:t>
            </a:r>
            <a:r>
              <a:rPr lang="en-US" sz="152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– webináře</a:t>
            </a:r>
            <a:endParaRPr lang="en-US" sz="1520" dirty="0"/>
          </a:p>
        </p:txBody>
      </p:sp>
      <p:sp>
        <p:nvSpPr>
          <p:cNvPr id="30" name="Text 21"/>
          <p:cNvSpPr/>
          <p:nvPr/>
        </p:nvSpPr>
        <p:spPr>
          <a:xfrm>
            <a:off x="566928" y="4828032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Konference</a:t>
            </a:r>
            <a:endParaRPr lang="en-US" sz="1600" dirty="0"/>
          </a:p>
        </p:txBody>
      </p:sp>
      <p:sp>
        <p:nvSpPr>
          <p:cNvPr id="31" name="Shape 22"/>
          <p:cNvSpPr/>
          <p:nvPr/>
        </p:nvSpPr>
        <p:spPr>
          <a:xfrm>
            <a:off x="2377440" y="1810512"/>
            <a:ext cx="5206855" cy="393192"/>
          </a:xfrm>
          <a:prstGeom prst="roundRect">
            <a:avLst>
              <a:gd name="adj" fmla="val 18605"/>
            </a:avLst>
          </a:prstGeom>
          <a:solidFill>
            <a:srgbClr val="25B9D3"/>
          </a:solidFill>
          <a:ln w="12700">
            <a:solidFill>
              <a:srgbClr val="25B9D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2" name="Text 23"/>
          <p:cNvSpPr/>
          <p:nvPr/>
        </p:nvSpPr>
        <p:spPr>
          <a:xfrm>
            <a:off x="2450592" y="1847088"/>
            <a:ext cx="506055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 policy paperu</a:t>
            </a:r>
            <a:endParaRPr lang="en-US" sz="1360" dirty="0"/>
          </a:p>
        </p:txBody>
      </p:sp>
      <p:sp>
        <p:nvSpPr>
          <p:cNvPr id="33" name="Shape 24"/>
          <p:cNvSpPr/>
          <p:nvPr/>
        </p:nvSpPr>
        <p:spPr>
          <a:xfrm>
            <a:off x="7675735" y="1810512"/>
            <a:ext cx="1233134" cy="393192"/>
          </a:xfrm>
          <a:prstGeom prst="roundRect">
            <a:avLst>
              <a:gd name="adj" fmla="val 18605"/>
            </a:avLst>
          </a:prstGeom>
          <a:solidFill>
            <a:srgbClr val="25B9D3"/>
          </a:solidFill>
          <a:ln w="12700">
            <a:solidFill>
              <a:srgbClr val="25B9D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4" name="Text 25"/>
          <p:cNvSpPr/>
          <p:nvPr/>
        </p:nvSpPr>
        <p:spPr>
          <a:xfrm>
            <a:off x="7748887" y="1847088"/>
            <a:ext cx="108683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</a:t>
            </a:r>
            <a:r>
              <a:rPr lang="en-US" sz="135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Setkání</a:t>
            </a:r>
            <a:r>
              <a:rPr lang="cs-CZ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(SR)</a:t>
            </a:r>
            <a:endParaRPr lang="en-US" sz="1350" dirty="0"/>
          </a:p>
        </p:txBody>
      </p:sp>
      <p:sp>
        <p:nvSpPr>
          <p:cNvPr id="35" name="Shape 26"/>
          <p:cNvSpPr/>
          <p:nvPr/>
        </p:nvSpPr>
        <p:spPr>
          <a:xfrm>
            <a:off x="9000309" y="1810512"/>
            <a:ext cx="1233134" cy="393192"/>
          </a:xfrm>
          <a:prstGeom prst="roundRect">
            <a:avLst>
              <a:gd name="adj" fmla="val 18605"/>
            </a:avLst>
          </a:prstGeom>
          <a:solidFill>
            <a:srgbClr val="25B9D3"/>
          </a:solidFill>
          <a:ln w="12700">
            <a:solidFill>
              <a:srgbClr val="25B9D3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6" name="Text 27"/>
          <p:cNvSpPr/>
          <p:nvPr/>
        </p:nvSpPr>
        <p:spPr>
          <a:xfrm>
            <a:off x="9073461" y="1847088"/>
            <a:ext cx="108683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finalizace</a:t>
            </a:r>
            <a:endParaRPr lang="en-US" sz="1350" dirty="0"/>
          </a:p>
        </p:txBody>
      </p:sp>
      <p:sp>
        <p:nvSpPr>
          <p:cNvPr id="37" name="Shape 28"/>
          <p:cNvSpPr/>
          <p:nvPr/>
        </p:nvSpPr>
        <p:spPr>
          <a:xfrm>
            <a:off x="2377440" y="2313432"/>
            <a:ext cx="2557707" cy="393192"/>
          </a:xfrm>
          <a:prstGeom prst="roundRect">
            <a:avLst>
              <a:gd name="adj" fmla="val 18605"/>
            </a:avLst>
          </a:prstGeom>
          <a:solidFill>
            <a:srgbClr val="EAE9FF"/>
          </a:solidFill>
          <a:ln w="12700">
            <a:solidFill>
              <a:srgbClr val="5C5BD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8" name="Text 29"/>
          <p:cNvSpPr/>
          <p:nvPr/>
        </p:nvSpPr>
        <p:spPr>
          <a:xfrm>
            <a:off x="2450592" y="2350008"/>
            <a:ext cx="241140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úpravy scénářů</a:t>
            </a:r>
            <a:endParaRPr lang="en-US" sz="1350" dirty="0"/>
          </a:p>
        </p:txBody>
      </p:sp>
      <p:sp>
        <p:nvSpPr>
          <p:cNvPr id="39" name="Shape 30"/>
          <p:cNvSpPr/>
          <p:nvPr/>
        </p:nvSpPr>
        <p:spPr>
          <a:xfrm>
            <a:off x="5026587" y="2313432"/>
            <a:ext cx="1233134" cy="393192"/>
          </a:xfrm>
          <a:prstGeom prst="roundRect">
            <a:avLst>
              <a:gd name="adj" fmla="val 18605"/>
            </a:avLst>
          </a:prstGeom>
          <a:solidFill>
            <a:srgbClr val="5C5BD6"/>
          </a:solidFill>
          <a:ln w="12700">
            <a:solidFill>
              <a:srgbClr val="5C5BD6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0" name="Text 31"/>
          <p:cNvSpPr/>
          <p:nvPr/>
        </p:nvSpPr>
        <p:spPr>
          <a:xfrm>
            <a:off x="5099739" y="2350008"/>
            <a:ext cx="108683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finalizace</a:t>
            </a:r>
            <a:endParaRPr lang="en-US" sz="1350" dirty="0"/>
          </a:p>
        </p:txBody>
      </p:sp>
      <p:sp>
        <p:nvSpPr>
          <p:cNvPr id="41" name="Shape 32"/>
          <p:cNvSpPr/>
          <p:nvPr/>
        </p:nvSpPr>
        <p:spPr>
          <a:xfrm>
            <a:off x="2377440" y="2816352"/>
            <a:ext cx="1233134" cy="393192"/>
          </a:xfrm>
          <a:prstGeom prst="roundRect">
            <a:avLst>
              <a:gd name="adj" fmla="val 18605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2" name="Text 33"/>
          <p:cNvSpPr/>
          <p:nvPr/>
        </p:nvSpPr>
        <p:spPr>
          <a:xfrm>
            <a:off x="2450592" y="2852928"/>
            <a:ext cx="108683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cs-CZ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</a:t>
            </a:r>
            <a:r>
              <a:rPr lang="en-US" sz="135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ealizace</a:t>
            </a:r>
            <a:r>
              <a:rPr lang="cs-CZ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(SR)</a:t>
            </a:r>
            <a:endParaRPr lang="en-US" sz="1350" dirty="0"/>
          </a:p>
        </p:txBody>
      </p:sp>
      <p:sp>
        <p:nvSpPr>
          <p:cNvPr id="43" name="Shape 34"/>
          <p:cNvSpPr/>
          <p:nvPr/>
        </p:nvSpPr>
        <p:spPr>
          <a:xfrm>
            <a:off x="2377440" y="3319272"/>
            <a:ext cx="1233134" cy="393192"/>
          </a:xfrm>
          <a:prstGeom prst="roundRect">
            <a:avLst>
              <a:gd name="adj" fmla="val 18605"/>
            </a:avLst>
          </a:prstGeom>
          <a:solidFill>
            <a:srgbClr val="E5E9F4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4" name="Text 35"/>
          <p:cNvSpPr/>
          <p:nvPr/>
        </p:nvSpPr>
        <p:spPr>
          <a:xfrm>
            <a:off x="2450592" y="3355848"/>
            <a:ext cx="108683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</a:t>
            </a:r>
            <a:endParaRPr lang="en-US" sz="1350" dirty="0"/>
          </a:p>
        </p:txBody>
      </p:sp>
      <p:sp>
        <p:nvSpPr>
          <p:cNvPr id="45" name="Shape 36"/>
          <p:cNvSpPr/>
          <p:nvPr/>
        </p:nvSpPr>
        <p:spPr>
          <a:xfrm>
            <a:off x="3702014" y="3319272"/>
            <a:ext cx="1233134" cy="393192"/>
          </a:xfrm>
          <a:prstGeom prst="roundRect">
            <a:avLst>
              <a:gd name="adj" fmla="val 18605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6" name="Text 37"/>
          <p:cNvSpPr/>
          <p:nvPr/>
        </p:nvSpPr>
        <p:spPr>
          <a:xfrm>
            <a:off x="3775166" y="3355848"/>
            <a:ext cx="108683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cs-CZ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</a:t>
            </a:r>
            <a:r>
              <a:rPr lang="en-US" sz="135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ealizace</a:t>
            </a:r>
            <a:r>
              <a:rPr lang="cs-CZ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(ČR)</a:t>
            </a:r>
            <a:endParaRPr lang="en-US" sz="1350" dirty="0"/>
          </a:p>
        </p:txBody>
      </p:sp>
      <p:sp>
        <p:nvSpPr>
          <p:cNvPr id="47" name="Shape 38"/>
          <p:cNvSpPr/>
          <p:nvPr/>
        </p:nvSpPr>
        <p:spPr>
          <a:xfrm>
            <a:off x="3702014" y="3822192"/>
            <a:ext cx="2557707" cy="393192"/>
          </a:xfrm>
          <a:prstGeom prst="roundRect">
            <a:avLst>
              <a:gd name="adj" fmla="val 18605"/>
            </a:avLst>
          </a:prstGeom>
          <a:solidFill>
            <a:srgbClr val="E5E9F4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48" name="Text 39"/>
          <p:cNvSpPr/>
          <p:nvPr/>
        </p:nvSpPr>
        <p:spPr>
          <a:xfrm>
            <a:off x="3775166" y="3858768"/>
            <a:ext cx="241140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</a:t>
            </a:r>
            <a:endParaRPr lang="en-US" sz="1350" dirty="0"/>
          </a:p>
        </p:txBody>
      </p:sp>
      <p:sp>
        <p:nvSpPr>
          <p:cNvPr id="49" name="Shape 40"/>
          <p:cNvSpPr/>
          <p:nvPr/>
        </p:nvSpPr>
        <p:spPr>
          <a:xfrm>
            <a:off x="6351161" y="3822192"/>
            <a:ext cx="1233134" cy="393192"/>
          </a:xfrm>
          <a:prstGeom prst="roundRect">
            <a:avLst>
              <a:gd name="adj" fmla="val 18605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0" name="Text 41"/>
          <p:cNvSpPr/>
          <p:nvPr/>
        </p:nvSpPr>
        <p:spPr>
          <a:xfrm>
            <a:off x="6424313" y="3858768"/>
            <a:ext cx="108683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 algn="ctr">
              <a:buNone/>
            </a:pPr>
            <a:r>
              <a:rPr lang="cs-CZ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</a:t>
            </a:r>
            <a:r>
              <a:rPr lang="en-US" sz="135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orkshop</a:t>
            </a:r>
            <a:r>
              <a:rPr lang="cs-CZ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(SR)</a:t>
            </a:r>
            <a:endParaRPr lang="en-US" sz="1350" dirty="0"/>
          </a:p>
        </p:txBody>
      </p:sp>
      <p:sp>
        <p:nvSpPr>
          <p:cNvPr id="51" name="Shape 42"/>
          <p:cNvSpPr/>
          <p:nvPr/>
        </p:nvSpPr>
        <p:spPr>
          <a:xfrm>
            <a:off x="3702014" y="4325112"/>
            <a:ext cx="2557707" cy="393192"/>
          </a:xfrm>
          <a:prstGeom prst="roundRect">
            <a:avLst>
              <a:gd name="adj" fmla="val 18605"/>
            </a:avLst>
          </a:prstGeom>
          <a:solidFill>
            <a:srgbClr val="E5E9F4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2" name="Text 43"/>
          <p:cNvSpPr/>
          <p:nvPr/>
        </p:nvSpPr>
        <p:spPr>
          <a:xfrm>
            <a:off x="3775166" y="4361688"/>
            <a:ext cx="2411403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</a:t>
            </a:r>
            <a:endParaRPr lang="en-US" sz="1350" dirty="0"/>
          </a:p>
        </p:txBody>
      </p:sp>
      <p:sp>
        <p:nvSpPr>
          <p:cNvPr id="53" name="Shape 44"/>
          <p:cNvSpPr/>
          <p:nvPr/>
        </p:nvSpPr>
        <p:spPr>
          <a:xfrm>
            <a:off x="6351161" y="4325112"/>
            <a:ext cx="1233134" cy="393192"/>
          </a:xfrm>
          <a:prstGeom prst="roundRect">
            <a:avLst>
              <a:gd name="adj" fmla="val 18605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4" name="Text 45"/>
          <p:cNvSpPr/>
          <p:nvPr/>
        </p:nvSpPr>
        <p:spPr>
          <a:xfrm>
            <a:off x="6424313" y="4361688"/>
            <a:ext cx="108683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webinář</a:t>
            </a:r>
            <a:endParaRPr lang="en-US" sz="1350" dirty="0"/>
          </a:p>
        </p:txBody>
      </p:sp>
      <p:sp>
        <p:nvSpPr>
          <p:cNvPr id="55" name="Shape 46"/>
          <p:cNvSpPr/>
          <p:nvPr/>
        </p:nvSpPr>
        <p:spPr>
          <a:xfrm>
            <a:off x="5026587" y="4828032"/>
            <a:ext cx="5206855" cy="393192"/>
          </a:xfrm>
          <a:prstGeom prst="roundRect">
            <a:avLst>
              <a:gd name="adj" fmla="val 18605"/>
            </a:avLst>
          </a:prstGeom>
          <a:solidFill>
            <a:srgbClr val="E5E9F4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6" name="Text 47"/>
          <p:cNvSpPr/>
          <p:nvPr/>
        </p:nvSpPr>
        <p:spPr>
          <a:xfrm>
            <a:off x="5099739" y="4864608"/>
            <a:ext cx="5060551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1182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příprava závěrečné konference</a:t>
            </a:r>
            <a:endParaRPr lang="en-US" sz="1350" dirty="0"/>
          </a:p>
        </p:txBody>
      </p:sp>
      <p:sp>
        <p:nvSpPr>
          <p:cNvPr id="57" name="Shape 48"/>
          <p:cNvSpPr/>
          <p:nvPr/>
        </p:nvSpPr>
        <p:spPr>
          <a:xfrm>
            <a:off x="10324882" y="4828032"/>
            <a:ext cx="1233134" cy="393192"/>
          </a:xfrm>
          <a:prstGeom prst="roundRect">
            <a:avLst>
              <a:gd name="adj" fmla="val 18605"/>
            </a:avLst>
          </a:prstGeom>
          <a:solidFill>
            <a:srgbClr val="0D1B49"/>
          </a:solidFill>
          <a:ln w="12700">
            <a:solidFill>
              <a:srgbClr val="0D1B49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58" name="Text 49"/>
          <p:cNvSpPr/>
          <p:nvPr/>
        </p:nvSpPr>
        <p:spPr>
          <a:xfrm>
            <a:off x="10398034" y="4864608"/>
            <a:ext cx="108683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35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Konference</a:t>
            </a:r>
            <a:r>
              <a:rPr lang="cs-CZ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(ČR)</a:t>
            </a:r>
            <a:endParaRPr lang="en-US" sz="135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bg_light_t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66928" y="329184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 potřebujeme dnes</a:t>
            </a:r>
            <a:endParaRPr lang="en-US" sz="2900" dirty="0"/>
          </a:p>
        </p:txBody>
      </p:sp>
      <p:sp>
        <p:nvSpPr>
          <p:cNvPr id="4" name="Text 1"/>
          <p:cNvSpPr/>
          <p:nvPr/>
        </p:nvSpPr>
        <p:spPr>
          <a:xfrm>
            <a:off x="10378440" y="384048"/>
            <a:ext cx="1234440" cy="292608"/>
          </a:xfrm>
          <a:prstGeom prst="roundRect">
            <a:avLst/>
          </a:prstGeom>
          <a:solidFill>
            <a:srgbClr val="071134"/>
          </a:solidFill>
          <a:ln>
            <a:solidFill>
              <a:srgbClr val="071134">
                <a:alpha val="0"/>
              </a:srgbClr>
            </a:solidFill>
          </a:ln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diskuse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566928" y="868680"/>
            <a:ext cx="11045952" cy="0"/>
          </a:xfrm>
          <a:prstGeom prst="line">
            <a:avLst/>
          </a:prstGeom>
          <a:noFill/>
          <a:ln w="12700">
            <a:solidFill>
              <a:srgbClr val="AAB3C2">
                <a:alpha val="65000"/>
              </a:srgbClr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3"/>
          <p:cNvSpPr/>
          <p:nvPr/>
        </p:nvSpPr>
        <p:spPr>
          <a:xfrm>
            <a:off x="576072" y="6446520"/>
            <a:ext cx="19202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0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DigiComPass</a:t>
            </a:r>
            <a:endParaRPr lang="en-US" sz="700" dirty="0"/>
          </a:p>
        </p:txBody>
      </p:sp>
      <p:sp>
        <p:nvSpPr>
          <p:cNvPr id="7" name="Text 4"/>
          <p:cNvSpPr/>
          <p:nvPr/>
        </p:nvSpPr>
        <p:spPr>
          <a:xfrm>
            <a:off x="11338560" y="6446520"/>
            <a:ext cx="2743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sz="800"/>
              <a:t>35</a:t>
            </a:r>
          </a:p>
        </p:txBody>
      </p:sp>
      <p:sp>
        <p:nvSpPr>
          <p:cNvPr id="8" name="Text 5"/>
          <p:cNvSpPr/>
          <p:nvPr/>
        </p:nvSpPr>
        <p:spPr>
          <a:xfrm>
            <a:off x="731520" y="1060704"/>
            <a:ext cx="10332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Dnešní setkání má otevřít spolupráci. Největší hodnotu mají konkrétní vstupy z praxe.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822960" y="1828800"/>
            <a:ext cx="347472" cy="347472"/>
          </a:xfrm>
          <a:prstGeom prst="ellipse">
            <a:avLst/>
          </a:prstGeom>
          <a:solidFill>
            <a:srgbClr val="00B8E6"/>
          </a:solidFill>
          <a:ln>
            <a:solidFill>
              <a:srgbClr val="00B8E6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1417320" y="1810512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Kdo má být v síti DigiReg?</a:t>
            </a:r>
            <a:endParaRPr lang="en-US" sz="1530" dirty="0"/>
          </a:p>
        </p:txBody>
      </p:sp>
      <p:sp>
        <p:nvSpPr>
          <p:cNvPr id="11" name="Text 8"/>
          <p:cNvSpPr/>
          <p:nvPr/>
        </p:nvSpPr>
        <p:spPr>
          <a:xfrm>
            <a:off x="5715000" y="1810512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tipy na instituce, školy, komunitní centra, MAS, obce, experty</a:t>
            </a:r>
            <a:endParaRPr lang="en-US" sz="1220" dirty="0"/>
          </a:p>
        </p:txBody>
      </p:sp>
      <p:sp>
        <p:nvSpPr>
          <p:cNvPr id="12" name="Text 9"/>
          <p:cNvSpPr/>
          <p:nvPr/>
        </p:nvSpPr>
        <p:spPr>
          <a:xfrm>
            <a:off x="822960" y="2697480"/>
            <a:ext cx="347472" cy="347472"/>
          </a:xfrm>
          <a:prstGeom prst="ellipse">
            <a:avLst/>
          </a:prstGeom>
          <a:solidFill>
            <a:srgbClr val="D51B98"/>
          </a:solidFill>
          <a:ln>
            <a:solidFill>
              <a:srgbClr val="D51B98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417320" y="2679192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Jaké potřeby území máme zohlednit?</a:t>
            </a:r>
            <a:endParaRPr lang="en-US" sz="1530" dirty="0"/>
          </a:p>
        </p:txBody>
      </p:sp>
      <p:sp>
        <p:nvSpPr>
          <p:cNvPr id="14" name="Text 11"/>
          <p:cNvSpPr/>
          <p:nvPr/>
        </p:nvSpPr>
        <p:spPr>
          <a:xfrm>
            <a:off x="5715000" y="2679192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digitální kompetence, bariéry, témata pro VR a policy paper</a:t>
            </a:r>
            <a:endParaRPr lang="en-US" sz="1220" dirty="0"/>
          </a:p>
        </p:txBody>
      </p:sp>
      <p:sp>
        <p:nvSpPr>
          <p:cNvPr id="15" name="Text 12"/>
          <p:cNvSpPr/>
          <p:nvPr/>
        </p:nvSpPr>
        <p:spPr>
          <a:xfrm>
            <a:off x="822960" y="3566160"/>
            <a:ext cx="347472" cy="347472"/>
          </a:xfrm>
          <a:prstGeom prst="ellipse">
            <a:avLst/>
          </a:prstGeom>
          <a:solidFill>
            <a:srgbClr val="00B8E6"/>
          </a:solidFill>
          <a:ln>
            <a:solidFill>
              <a:srgbClr val="00B8E6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1417320" y="3547872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Kde mohou proběhnout pilotáže a akce?</a:t>
            </a:r>
            <a:endParaRPr lang="en-US" sz="1530" dirty="0"/>
          </a:p>
        </p:txBody>
      </p:sp>
      <p:sp>
        <p:nvSpPr>
          <p:cNvPr id="17" name="Text 14"/>
          <p:cNvSpPr/>
          <p:nvPr/>
        </p:nvSpPr>
        <p:spPr>
          <a:xfrm>
            <a:off x="5715000" y="3547872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projektové dny, workshopy, webináře, semináře</a:t>
            </a:r>
            <a:endParaRPr lang="en-US" sz="1220" dirty="0"/>
          </a:p>
        </p:txBody>
      </p:sp>
      <p:sp>
        <p:nvSpPr>
          <p:cNvPr id="18" name="Text 15"/>
          <p:cNvSpPr/>
          <p:nvPr/>
        </p:nvSpPr>
        <p:spPr>
          <a:xfrm>
            <a:off x="822960" y="4434840"/>
            <a:ext cx="347472" cy="347472"/>
          </a:xfrm>
          <a:prstGeom prst="ellipse">
            <a:avLst/>
          </a:prstGeom>
          <a:solidFill>
            <a:srgbClr val="D51B98"/>
          </a:solidFill>
          <a:ln>
            <a:solidFill>
              <a:srgbClr val="D51B98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1417320" y="4416552"/>
            <a:ext cx="3886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Jak výstupy dostat do praxe?</a:t>
            </a:r>
            <a:endParaRPr lang="en-US" sz="1530" dirty="0"/>
          </a:p>
        </p:txBody>
      </p:sp>
      <p:sp>
        <p:nvSpPr>
          <p:cNvPr id="20" name="Text 17"/>
          <p:cNvSpPr/>
          <p:nvPr/>
        </p:nvSpPr>
        <p:spPr>
          <a:xfrm>
            <a:off x="5715000" y="4416552"/>
            <a:ext cx="4892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10" dirty="0">
                <a:solidFill>
                  <a:srgbClr val="45546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komunikační kanály, strategie, metodiky, navazující aktivity</a:t>
            </a:r>
            <a:endParaRPr lang="en-US" sz="1220" dirty="0"/>
          </a:p>
        </p:txBody>
      </p:sp>
      <p:sp>
        <p:nvSpPr>
          <p:cNvPr id="21" name="Text 18"/>
          <p:cNvSpPr/>
          <p:nvPr/>
        </p:nvSpPr>
        <p:spPr>
          <a:xfrm>
            <a:off x="1508760" y="5650992"/>
            <a:ext cx="9144000" cy="502920"/>
          </a:xfrm>
          <a:prstGeom prst="roundRect">
            <a:avLst/>
          </a:prstGeom>
          <a:solidFill>
            <a:srgbClr val="071134"/>
          </a:solidFill>
          <a:ln w="12700">
            <a:solidFill>
              <a:srgbClr val="071134"/>
            </a:solidFill>
          </a:ln>
          <a:effectLst>
            <a:outerShdw blurRad="19050" dist="12700" dir="2700000" algn="bl" rotWithShape="0">
              <a:srgbClr val="000000">
                <a:alpha val="13000"/>
              </a:srgbClr>
            </a:outerShdw>
          </a:effectLst>
        </p:spPr>
        <p:txBody>
          <a:bodyPr wrap="square" lIns="1016" tIns="1016" rIns="1016" bIns="1016" rtlCol="0" anchor="ctr">
            <a:normAutofit/>
          </a:bodyPr>
          <a:lstStyle/>
          <a:p>
            <a:pPr marL="0" indent="0" algn="ctr"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Výstup dneška: společný základ pro fungování sítě, první vstupy do aktivit a domluva dalších kroků.</a:t>
            </a:r>
            <a:endParaRPr lang="en-US" sz="145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9000" b="-159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E85388-6F6B-A610-6104-E7806C8FF0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010A71C-D767-1AC8-3696-6B06812EDE7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7200" b="1" dirty="0">
                <a:solidFill>
                  <a:schemeClr val="bg1"/>
                </a:solidFill>
              </a:rPr>
              <a:t>Projekt </a:t>
            </a:r>
            <a:r>
              <a:rPr lang="cs-CZ" sz="7200" b="1" dirty="0" err="1">
                <a:solidFill>
                  <a:schemeClr val="bg1"/>
                </a:solidFill>
              </a:rPr>
              <a:t>DigiComPass</a:t>
            </a:r>
            <a:endParaRPr lang="cs-CZ" sz="7200" b="1" dirty="0">
              <a:solidFill>
                <a:schemeClr val="bg1"/>
              </a:solidFill>
            </a:endParaRP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6BAC7B3-11E9-67E6-3FAC-EEFF0C9CB2E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4800" dirty="0">
                <a:solidFill>
                  <a:schemeClr val="bg1"/>
                </a:solidFill>
              </a:rPr>
              <a:t>Děkujeme za pozornost.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73D428EA-34FD-0F85-3B07-1D46E4CF5A7B}"/>
              </a:ext>
            </a:extLst>
          </p:cNvPr>
          <p:cNvSpPr txBox="1"/>
          <p:nvPr/>
        </p:nvSpPr>
        <p:spPr>
          <a:xfrm>
            <a:off x="256881" y="5534749"/>
            <a:ext cx="60944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Číslo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projektu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: 4036</a:t>
            </a:r>
            <a:r>
              <a:rPr kumimoji="0" lang="cs-CZ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01G158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​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​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Poskytovatel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: Interreg 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Slovensko-Česko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​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​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Kontakt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: </a:t>
            </a:r>
            <a:r>
              <a:rPr kumimoji="0" lang="cs-CZ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marketa.chaloupkova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@mendelu.cz ​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​</a:t>
            </a:r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8FF59941-1474-64BA-A99E-E98416D21A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215274" y="4526760"/>
            <a:ext cx="2015978" cy="2015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1637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9f800a5-d733-4337-ad82-de35e106c70f" xsi:nil="true"/>
    <lcf76f155ced4ddcb4097134ff3c332f xmlns="2fa3fb5c-0aa4-4c4c-b2f9-fe56e41bcdc7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D3D2C71F9600A4888C7DF8624653D1F" ma:contentTypeVersion="11" ma:contentTypeDescription="Vytvoří nový dokument" ma:contentTypeScope="" ma:versionID="4f4ecc805db959c6b8f0d73c2e9dc5ea">
  <xsd:schema xmlns:xsd="http://www.w3.org/2001/XMLSchema" xmlns:xs="http://www.w3.org/2001/XMLSchema" xmlns:p="http://schemas.microsoft.com/office/2006/metadata/properties" xmlns:ns2="2fa3fb5c-0aa4-4c4c-b2f9-fe56e41bcdc7" xmlns:ns3="19f800a5-d733-4337-ad82-de35e106c70f" targetNamespace="http://schemas.microsoft.com/office/2006/metadata/properties" ma:root="true" ma:fieldsID="3ce8219a7fa70961104ffc515b851ee7" ns2:_="" ns3:_="">
    <xsd:import namespace="2fa3fb5c-0aa4-4c4c-b2f9-fe56e41bcdc7"/>
    <xsd:import namespace="19f800a5-d733-4337-ad82-de35e106c70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a3fb5c-0aa4-4c4c-b2f9-fe56e41bc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Značky obrázků" ma:readOnly="false" ma:fieldId="{5cf76f15-5ced-4ddc-b409-7134ff3c332f}" ma:taxonomyMulti="true" ma:sspId="09e14e92-8d04-4d6d-b0a4-942c3653fa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f800a5-d733-4337-ad82-de35e106c70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74783fa-b0a6-455b-9999-79995cbfbe43}" ma:internalName="TaxCatchAll" ma:showField="CatchAllData" ma:web="19f800a5-d733-4337-ad82-de35e106c70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obsahu"/>
        <xsd:element ref="dc:title" minOccurs="0" maxOccurs="1" ma:index="4" ma:displayName="Nadpis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FDDE07C-9F0C-4E7C-A6D3-32CCEBAF1C43}">
  <ds:schemaRefs>
    <ds:schemaRef ds:uri="http://purl.org/dc/elements/1.1/"/>
    <ds:schemaRef ds:uri="http://schemas.microsoft.com/office/2006/documentManagement/types"/>
    <ds:schemaRef ds:uri="19f800a5-d733-4337-ad82-de35e106c70f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2fa3fb5c-0aa4-4c4c-b2f9-fe56e41bcdc7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6FFA62B9-D641-495C-853B-370D3B2C01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a3fb5c-0aa4-4c4c-b2f9-fe56e41bcdc7"/>
    <ds:schemaRef ds:uri="19f800a5-d733-4337-ad82-de35e106c7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CDABDCB-7104-416C-96D8-F74DFFB1668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4838</Words>
  <Application>Microsoft Office PowerPoint</Application>
  <PresentationFormat>Širokoúhlá obrazovka</PresentationFormat>
  <Paragraphs>883</Paragraphs>
  <Slides>62</Slides>
  <Notes>24</Notes>
  <HiddenSlides>0</HiddenSlides>
  <MMClips>3</MMClips>
  <ScaleCrop>false</ScaleCrop>
  <HeadingPairs>
    <vt:vector size="6" baseType="variant">
      <vt:variant>
        <vt:lpstr>Použitá písma</vt:lpstr>
      </vt:variant>
      <vt:variant>
        <vt:i4>16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62</vt:i4>
      </vt:variant>
    </vt:vector>
  </HeadingPairs>
  <TitlesOfParts>
    <vt:vector size="80" baseType="lpstr">
      <vt:lpstr>Aptos</vt:lpstr>
      <vt:lpstr>Aptos Display</vt:lpstr>
      <vt:lpstr>Arial</vt:lpstr>
      <vt:lpstr>Arimo</vt:lpstr>
      <vt:lpstr>Botanika 1</vt:lpstr>
      <vt:lpstr>Calibri</vt:lpstr>
      <vt:lpstr>Muni</vt:lpstr>
      <vt:lpstr>Popins</vt:lpstr>
      <vt:lpstr>Poppins</vt:lpstr>
      <vt:lpstr>Poppins Black</vt:lpstr>
      <vt:lpstr>Poppins Light</vt:lpstr>
      <vt:lpstr>Proxima Nova</vt:lpstr>
      <vt:lpstr>Proxima Nova Bold</vt:lpstr>
      <vt:lpstr>Roboto</vt:lpstr>
      <vt:lpstr>Roboto Bold</vt:lpstr>
      <vt:lpstr>Segoe UI</vt:lpstr>
      <vt:lpstr>Office Theme</vt:lpstr>
      <vt:lpstr>Motiv Office</vt:lpstr>
      <vt:lpstr>DigiComPass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FAKULTA ELEKTROTECHNIKY A INFORMATIKY STU V BRATISLAVE</vt:lpstr>
      <vt:lpstr>Prezentace aplikace PowerPoint</vt:lpstr>
      <vt:lpstr>Slovenská technická univerzita v Bratislavae</vt:lpstr>
      <vt:lpstr>SME NAJVÄČŠIA FAKULTA STU</vt:lpstr>
      <vt:lpstr>Prezentace aplikace PowerPoint</vt:lpstr>
      <vt:lpstr>Študijne programy </vt:lpstr>
      <vt:lpstr>Študijne programy </vt:lpstr>
      <vt:lpstr>Pracoviská</vt:lpstr>
      <vt:lpstr>ÚSTAV ROBOTIKY A KYBERNETIKY</vt:lpstr>
      <vt:lpstr>ÚSTAV AUTOMOBILOVE MECHATRONIKY</vt:lpstr>
      <vt:lpstr>ÚSTAV ELEKTROENERGETIKY A APLIKOVANEJ ELEKTROTECHNIKY</vt:lpstr>
      <vt:lpstr>ÚSTAV ELEKTRONIKY A FOTONIKY</vt:lpstr>
      <vt:lpstr>ÚSTAV ELEKTROTECHNIKY</vt:lpstr>
      <vt:lpstr>ÚSTAV INFORMATIKY A MATEMATIKY</vt:lpstr>
      <vt:lpstr>ÚSTAV JADROVÉHO A FYZIKÁLNEHO INŽINIERSTVA</vt:lpstr>
      <vt:lpstr>ÚSTAV MULTIMEDIÁLNYCH INFORMAČNÝCH A KOMUNIKAČNÝCH TECHNOLÓGIÍ</vt:lpstr>
      <vt:lpstr>Laboratória na FEI STU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Projekt DigiComPass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DigiComPass - úvodní setkání</dc:title>
  <dc:subject>DigiComPass - úvodní setkání strategických partnerů</dc:subject>
  <dc:creator>OpenAI</dc:creator>
  <cp:lastModifiedBy>Jan Krist</cp:lastModifiedBy>
  <cp:revision>111</cp:revision>
  <dcterms:created xsi:type="dcterms:W3CDTF">2026-08-27T11:50:58Z</dcterms:created>
  <dcterms:modified xsi:type="dcterms:W3CDTF">2026-09-09T13:13:33Z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0x0101000D3D2C71F9600A4888C7DF8624653D1F</vt:lpwstr>
  </property>
</Properties>
</file>