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16"/>
  </p:notesMasterIdLst>
  <p:sldIdLst>
    <p:sldId id="256" r:id="rId2"/>
    <p:sldId id="257" r:id="rId3"/>
    <p:sldId id="258" r:id="rId4"/>
    <p:sldId id="270" r:id="rId5"/>
    <p:sldId id="259" r:id="rId6"/>
    <p:sldId id="287" r:id="rId7"/>
    <p:sldId id="288" r:id="rId8"/>
    <p:sldId id="289" r:id="rId9"/>
    <p:sldId id="291" r:id="rId10"/>
    <p:sldId id="292" r:id="rId11"/>
    <p:sldId id="293" r:id="rId12"/>
    <p:sldId id="294" r:id="rId13"/>
    <p:sldId id="295" r:id="rId14"/>
    <p:sldId id="296" r:id="rId15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>
          <p15:clr>
            <a:srgbClr val="A4A3A4"/>
          </p15:clr>
        </p15:guide>
        <p15:guide id="2" orient="horz" pos="2160">
          <p15:clr>
            <a:srgbClr val="A4A3A4"/>
          </p15:clr>
        </p15:guide>
      </p15:sldGuideLst>
    </p:ex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17" roundtripDataSignature="AMtx7mjeIPg5QRuW7fkNAzVT7pAho+Yqk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51918" autoAdjust="0"/>
  </p:normalViewPr>
  <p:slideViewPr>
    <p:cSldViewPr snapToGrid="0">
      <p:cViewPr varScale="1">
        <p:scale>
          <a:sx n="54" d="100"/>
          <a:sy n="54" d="100"/>
        </p:scale>
        <p:origin x="2676" y="72"/>
      </p:cViewPr>
      <p:guideLst>
        <p:guide/>
        <p:guide orient="horz"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customschemas.google.com/relationships/presentationmetadata" Target="metadata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Iva%20Oleck&#225;\Desktop\RESPO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GB" sz="1400" b="0" i="0" u="none" strike="noStrike" baseline="0">
                <a:effectLst/>
              </a:rPr>
              <a:t>Crime Index</a:t>
            </a:r>
            <a:endParaRPr lang="cs-CZ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cs-CZ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List7!$B$60</c:f>
              <c:strCache>
                <c:ptCount val="1"/>
                <c:pt idx="0">
                  <c:v>endangerment under the influence of a psychoactive substance and drunkenness (§§ 274, 360)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List7!$A$61:$A$75</c:f>
              <c:strCache>
                <c:ptCount val="15"/>
                <c:pt idx="0">
                  <c:v>Capital City Prague</c:v>
                </c:pt>
                <c:pt idx="1">
                  <c:v>Central Bohemian Region </c:v>
                </c:pt>
                <c:pt idx="2">
                  <c:v>South Bohemian Region </c:v>
                </c:pt>
                <c:pt idx="3">
                  <c:v>Pilsen Region</c:v>
                </c:pt>
                <c:pt idx="4">
                  <c:v>Ústí nad Labem Region</c:v>
                </c:pt>
                <c:pt idx="5">
                  <c:v>Hradec Králové Region</c:v>
                </c:pt>
                <c:pt idx="6">
                  <c:v>South Moravian Region</c:v>
                </c:pt>
                <c:pt idx="7">
                  <c:v>Moravian-Silesian Region</c:v>
                </c:pt>
                <c:pt idx="8">
                  <c:v>Olomouc Region</c:v>
                </c:pt>
                <c:pt idx="9">
                  <c:v>Zlín Region</c:v>
                </c:pt>
                <c:pt idx="10">
                  <c:v>Vysočina Region</c:v>
                </c:pt>
                <c:pt idx="11">
                  <c:v>Pardubice Region</c:v>
                </c:pt>
                <c:pt idx="12">
                  <c:v>Liberec Region</c:v>
                </c:pt>
                <c:pt idx="13">
                  <c:v>Karlovy Vary Region</c:v>
                </c:pt>
                <c:pt idx="14">
                  <c:v>Czech Republic</c:v>
                </c:pt>
              </c:strCache>
            </c:strRef>
          </c:cat>
          <c:val>
            <c:numRef>
              <c:f>List7!$B$61:$B$75</c:f>
              <c:numCache>
                <c:formatCode>0.00</c:formatCode>
                <c:ptCount val="15"/>
                <c:pt idx="0">
                  <c:v>29.90242367012905</c:v>
                </c:pt>
                <c:pt idx="1">
                  <c:v>58.859075141827866</c:v>
                </c:pt>
                <c:pt idx="2">
                  <c:v>47.915961832563568</c:v>
                </c:pt>
                <c:pt idx="3">
                  <c:v>49.297149550956654</c:v>
                </c:pt>
                <c:pt idx="4">
                  <c:v>47.998654058360422</c:v>
                </c:pt>
                <c:pt idx="5">
                  <c:v>45.68978077899277</c:v>
                </c:pt>
                <c:pt idx="6">
                  <c:v>44.251278935171065</c:v>
                </c:pt>
                <c:pt idx="7">
                  <c:v>50.565992425248162</c:v>
                </c:pt>
                <c:pt idx="8">
                  <c:v>66.983372921615199</c:v>
                </c:pt>
                <c:pt idx="9">
                  <c:v>53.368059993298765</c:v>
                </c:pt>
                <c:pt idx="10">
                  <c:v>56.795460999484206</c:v>
                </c:pt>
                <c:pt idx="11">
                  <c:v>48.824811298702279</c:v>
                </c:pt>
                <c:pt idx="12">
                  <c:v>52.281009312693833</c:v>
                </c:pt>
                <c:pt idx="13">
                  <c:v>56.617609440815841</c:v>
                </c:pt>
                <c:pt idx="14">
                  <c:v>49.195664181798286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AF8-48A7-B4CE-38E7F70E9726}"/>
            </c:ext>
          </c:extLst>
        </c:ser>
        <c:ser>
          <c:idx val="1"/>
          <c:order val="1"/>
          <c:tx>
            <c:strRef>
              <c:f>List7!$C$60</c:f>
              <c:strCache>
                <c:ptCount val="1"/>
                <c:pt idx="0">
                  <c:v>traffic accidents under the influence of alcohol (§§ 143, 147, 148, 273, 274, 277, 360)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-4.2553191489361703E-3"/>
                  <c:y val="-1.0567101091933779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AF8-48A7-B4CE-38E7F70E9726}"/>
                </c:ext>
              </c:extLst>
            </c:dLbl>
            <c:dLbl>
              <c:idx val="1"/>
              <c:layout>
                <c:manualLayout>
                  <c:x val="-2.1276595744681632E-3"/>
                  <c:y val="-1.0567101091933779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1AF8-48A7-B4CE-38E7F70E9726}"/>
                </c:ext>
              </c:extLst>
            </c:dLbl>
            <c:dLbl>
              <c:idx val="2"/>
              <c:layout>
                <c:manualLayout>
                  <c:x val="-2.1276595744681632E-3"/>
                  <c:y val="-1.0567101091933909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1AF8-48A7-B4CE-38E7F70E9726}"/>
                </c:ext>
              </c:extLst>
            </c:dLbl>
            <c:dLbl>
              <c:idx val="3"/>
              <c:layout>
                <c:manualLayout>
                  <c:x val="-2.1276595744680851E-3"/>
                  <c:y val="-1.0567101091933779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1AF8-48A7-B4CE-38E7F70E9726}"/>
                </c:ext>
              </c:extLst>
            </c:dLbl>
            <c:dLbl>
              <c:idx val="4"/>
              <c:layout>
                <c:manualLayout>
                  <c:x val="-2.1276595744680851E-3"/>
                  <c:y val="-1.4089468122578372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1AF8-48A7-B4CE-38E7F70E9726}"/>
                </c:ext>
              </c:extLst>
            </c:dLbl>
            <c:dLbl>
              <c:idx val="5"/>
              <c:layout>
                <c:manualLayout>
                  <c:x val="-2.1276595744680851E-3"/>
                  <c:y val="-1.4089468122578438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1AF8-48A7-B4CE-38E7F70E9726}"/>
                </c:ext>
              </c:extLst>
            </c:dLbl>
            <c:dLbl>
              <c:idx val="6"/>
              <c:layout>
                <c:manualLayout>
                  <c:x val="0"/>
                  <c:y val="-1.4089468122578438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1AF8-48A7-B4CE-38E7F70E9726}"/>
                </c:ext>
              </c:extLst>
            </c:dLbl>
            <c:dLbl>
              <c:idx val="7"/>
              <c:layout>
                <c:manualLayout>
                  <c:x val="0"/>
                  <c:y val="-1.4089468122578438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1AF8-48A7-B4CE-38E7F70E9726}"/>
                </c:ext>
              </c:extLst>
            </c:dLbl>
            <c:dLbl>
              <c:idx val="8"/>
              <c:layout>
                <c:manualLayout>
                  <c:x val="-4.2553191489362483E-3"/>
                  <c:y val="-1.0567101091933845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1AF8-48A7-B4CE-38E7F70E9726}"/>
                </c:ext>
              </c:extLst>
            </c:dLbl>
            <c:dLbl>
              <c:idx val="9"/>
              <c:layout>
                <c:manualLayout>
                  <c:x val="-4.2553191489362483E-3"/>
                  <c:y val="-1.0567101091933845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1AF8-48A7-B4CE-38E7F70E9726}"/>
                </c:ext>
              </c:extLst>
            </c:dLbl>
            <c:dLbl>
              <c:idx val="10"/>
              <c:layout>
                <c:manualLayout>
                  <c:x val="0"/>
                  <c:y val="-1.4089468122578372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1AF8-48A7-B4CE-38E7F70E9726}"/>
                </c:ext>
              </c:extLst>
            </c:dLbl>
            <c:dLbl>
              <c:idx val="11"/>
              <c:layout>
                <c:manualLayout>
                  <c:x val="0"/>
                  <c:y val="-1.4089468122578405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1AF8-48A7-B4CE-38E7F70E9726}"/>
                </c:ext>
              </c:extLst>
            </c:dLbl>
            <c:dLbl>
              <c:idx val="12"/>
              <c:layout>
                <c:manualLayout>
                  <c:x val="-2.1276595744681632E-3"/>
                  <c:y val="-1.4089468122578372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1AF8-48A7-B4CE-38E7F70E9726}"/>
                </c:ext>
              </c:extLst>
            </c:dLbl>
            <c:dLbl>
              <c:idx val="13"/>
              <c:layout>
                <c:manualLayout>
                  <c:x val="-2.1276595744680851E-3"/>
                  <c:y val="-1.4089468122578405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1AF8-48A7-B4CE-38E7F70E9726}"/>
                </c:ext>
              </c:extLst>
            </c:dLbl>
            <c:dLbl>
              <c:idx val="14"/>
              <c:layout>
                <c:manualLayout>
                  <c:x val="-4.2553191489361703E-3"/>
                  <c:y val="-2.1134202183867575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1AF8-48A7-B4CE-38E7F70E972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List7!$A$61:$A$75</c:f>
              <c:strCache>
                <c:ptCount val="15"/>
                <c:pt idx="0">
                  <c:v>Capital City Prague</c:v>
                </c:pt>
                <c:pt idx="1">
                  <c:v>Central Bohemian Region </c:v>
                </c:pt>
                <c:pt idx="2">
                  <c:v>South Bohemian Region </c:v>
                </c:pt>
                <c:pt idx="3">
                  <c:v>Pilsen Region</c:v>
                </c:pt>
                <c:pt idx="4">
                  <c:v>Ústí nad Labem Region</c:v>
                </c:pt>
                <c:pt idx="5">
                  <c:v>Hradec Králové Region</c:v>
                </c:pt>
                <c:pt idx="6">
                  <c:v>South Moravian Region</c:v>
                </c:pt>
                <c:pt idx="7">
                  <c:v>Moravian-Silesian Region</c:v>
                </c:pt>
                <c:pt idx="8">
                  <c:v>Olomouc Region</c:v>
                </c:pt>
                <c:pt idx="9">
                  <c:v>Zlín Region</c:v>
                </c:pt>
                <c:pt idx="10">
                  <c:v>Vysočina Region</c:v>
                </c:pt>
                <c:pt idx="11">
                  <c:v>Pardubice Region</c:v>
                </c:pt>
                <c:pt idx="12">
                  <c:v>Liberec Region</c:v>
                </c:pt>
                <c:pt idx="13">
                  <c:v>Karlovy Vary Region</c:v>
                </c:pt>
                <c:pt idx="14">
                  <c:v>Czech Republic</c:v>
                </c:pt>
              </c:strCache>
            </c:strRef>
          </c:cat>
          <c:val>
            <c:numRef>
              <c:f>List7!$C$61:$C$75</c:f>
              <c:numCache>
                <c:formatCode>0.00</c:formatCode>
                <c:ptCount val="15"/>
                <c:pt idx="0">
                  <c:v>16.668097404641312</c:v>
                </c:pt>
                <c:pt idx="1">
                  <c:v>29.668247609148459</c:v>
                </c:pt>
                <c:pt idx="2">
                  <c:v>25.718471526743382</c:v>
                </c:pt>
                <c:pt idx="3">
                  <c:v>28.960041650396981</c:v>
                </c:pt>
                <c:pt idx="4">
                  <c:v>27.215731682575502</c:v>
                </c:pt>
                <c:pt idx="5">
                  <c:v>24.643700656385867</c:v>
                </c:pt>
                <c:pt idx="6">
                  <c:v>19.603967322382768</c:v>
                </c:pt>
                <c:pt idx="7">
                  <c:v>17.841846825631038</c:v>
                </c:pt>
                <c:pt idx="8">
                  <c:v>22.486144101346003</c:v>
                </c:pt>
                <c:pt idx="9">
                  <c:v>19.861899350256824</c:v>
                </c:pt>
                <c:pt idx="10">
                  <c:v>17.579547452221302</c:v>
                </c:pt>
                <c:pt idx="11">
                  <c:v>23.941123687008453</c:v>
                </c:pt>
                <c:pt idx="12">
                  <c:v>30.70118844745425</c:v>
                </c:pt>
                <c:pt idx="13">
                  <c:v>39.564112621292992</c:v>
                </c:pt>
                <c:pt idx="14">
                  <c:v>23.392460404685899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0-1AF8-48A7-B4CE-38E7F70E9726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82"/>
        <c:axId val="1942092160"/>
        <c:axId val="1942101280"/>
      </c:barChart>
      <c:catAx>
        <c:axId val="194209216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1942101280"/>
        <c:crosses val="autoZero"/>
        <c:auto val="1"/>
        <c:lblAlgn val="ctr"/>
        <c:lblOffset val="100"/>
        <c:noMultiLvlLbl val="0"/>
      </c:catAx>
      <c:valAx>
        <c:axId val="1942101280"/>
        <c:scaling>
          <c:orientation val="minMax"/>
          <c:max val="70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194209216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cs-CZ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cs-CZ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158750" indent="0">
              <a:buNone/>
            </a:pPr>
            <a:r>
              <a:rPr lang="cs-CZ" dirty="0"/>
              <a:t>Cílem příspěvku je:</a:t>
            </a:r>
          </a:p>
          <a:p>
            <a:r>
              <a:rPr lang="cs-CZ" b="1" dirty="0"/>
              <a:t>Ukázat souvislost mezi konzumací alkoholu a kriminalitou v ČR, s důrazem na regionální rozdíly.</a:t>
            </a:r>
            <a:endParaRPr lang="cs-CZ" dirty="0"/>
          </a:p>
          <a:p>
            <a:pPr marL="158750" indent="0">
              <a:buNone/>
            </a:pPr>
            <a:r>
              <a:rPr lang="cs-CZ" dirty="0"/>
              <a:t>Konkrétně:</a:t>
            </a:r>
          </a:p>
          <a:p>
            <a:r>
              <a:rPr lang="cs-CZ" b="1" dirty="0"/>
              <a:t>Představit rozsah problému</a:t>
            </a:r>
            <a:r>
              <a:rPr lang="cs-CZ" dirty="0"/>
              <a:t> (data o spotřebě alkoholu, nákladech, dopadech na zdraví, nehodovosti a domácím násilí).</a:t>
            </a:r>
          </a:p>
          <a:p>
            <a:r>
              <a:rPr lang="cs-CZ" b="1" dirty="0"/>
              <a:t>Analyzovat regionální variace</a:t>
            </a:r>
            <a:r>
              <a:rPr lang="cs-CZ" dirty="0"/>
              <a:t> kriminality spojené s alkoholem (opilství, dopravní trestné činy) a upozornit na rozdíly mezi centrálními a periferními oblastmi.</a:t>
            </a:r>
          </a:p>
          <a:p>
            <a:r>
              <a:rPr lang="cs-CZ" b="1" dirty="0"/>
              <a:t>Zarámovat problematiku teoreticky</a:t>
            </a:r>
            <a:r>
              <a:rPr lang="cs-CZ" dirty="0"/>
              <a:t> (rutinové aktivity, sebekontrola, racionální volba, </a:t>
            </a:r>
            <a:r>
              <a:rPr lang="cs-CZ" dirty="0" err="1"/>
              <a:t>broken</a:t>
            </a:r>
            <a:r>
              <a:rPr lang="cs-CZ" dirty="0"/>
              <a:t> </a:t>
            </a:r>
            <a:r>
              <a:rPr lang="cs-CZ" dirty="0" err="1"/>
              <a:t>windows</a:t>
            </a:r>
            <a:r>
              <a:rPr lang="cs-CZ" dirty="0"/>
              <a:t>, normalizace alkoholu).</a:t>
            </a:r>
          </a:p>
          <a:p>
            <a:r>
              <a:rPr lang="cs-CZ" b="1" dirty="0"/>
              <a:t>Ukázat limity represivních opatření</a:t>
            </a:r>
            <a:r>
              <a:rPr lang="cs-CZ" dirty="0"/>
              <a:t> (zákazy, pokuty) a zdůraznit význam preventivních, komunitních a situačních strategií.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dirty="0"/>
              <a:t>Alkohol je v českém prostředí normalizovanou součástí kultury, ale zároveň významným faktorem kriminality a veřejného nepořádku. Řešení proto vyžaduje vyvážený přístup, který kombinuje data, teorie a kontextově citlivé prevence místo pouhé represe.</a:t>
            </a:r>
            <a:endParaRPr dirty="0"/>
          </a:p>
        </p:txBody>
      </p:sp>
      <p:sp>
        <p:nvSpPr>
          <p:cNvPr id="101" name="Google Shape;10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58750" indent="0">
              <a:buNone/>
            </a:pPr>
            <a:r>
              <a:rPr lang="cs-CZ" b="1" dirty="0"/>
              <a:t>Charakteristika dat</a:t>
            </a:r>
            <a:endParaRPr lang="cs-CZ" dirty="0"/>
          </a:p>
          <a:p>
            <a:r>
              <a:rPr lang="cs-CZ" dirty="0"/>
              <a:t>Analýza se týká trestných činů ohrožení pod vlivem (§ 274, 360).</a:t>
            </a:r>
          </a:p>
          <a:p>
            <a:r>
              <a:rPr lang="cs-CZ" dirty="0"/>
              <a:t>Údaje odrážejí </a:t>
            </a:r>
            <a:r>
              <a:rPr lang="cs-CZ" i="1" dirty="0"/>
              <a:t>registrované skutky</a:t>
            </a:r>
            <a:r>
              <a:rPr lang="cs-CZ" dirty="0"/>
              <a:t> v policejních statistikách, nikoli jednotlivé pachatele.</a:t>
            </a:r>
          </a:p>
          <a:p>
            <a:r>
              <a:rPr lang="cs-CZ" dirty="0"/>
              <a:t>Rozložení trestných činů ovlivňují:</a:t>
            </a:r>
          </a:p>
          <a:p>
            <a:pPr lvl="1"/>
            <a:r>
              <a:rPr lang="cs-CZ" dirty="0"/>
              <a:t>místní postupy vymáhání práva,</a:t>
            </a:r>
          </a:p>
          <a:p>
            <a:pPr lvl="1"/>
            <a:r>
              <a:rPr lang="cs-CZ" dirty="0"/>
              <a:t>sociální kontext,</a:t>
            </a:r>
          </a:p>
          <a:p>
            <a:pPr lvl="1"/>
            <a:r>
              <a:rPr lang="cs-CZ" dirty="0"/>
              <a:t>vzorce hlášení.</a:t>
            </a:r>
          </a:p>
          <a:p>
            <a:pPr marL="158750" indent="0">
              <a:buNone/>
            </a:pPr>
            <a:r>
              <a:rPr lang="cs-CZ" b="1" dirty="0"/>
              <a:t>Regiony s vyrovnanými indexy</a:t>
            </a:r>
            <a:endParaRPr lang="cs-CZ" dirty="0"/>
          </a:p>
          <a:p>
            <a:r>
              <a:rPr lang="cs-CZ" b="1" dirty="0"/>
              <a:t>Jižní Morava</a:t>
            </a:r>
            <a:r>
              <a:rPr lang="cs-CZ" dirty="0"/>
              <a:t> (p = 0,6043) a </a:t>
            </a:r>
            <a:r>
              <a:rPr lang="cs-CZ" b="1" dirty="0"/>
              <a:t>Vysočina</a:t>
            </a:r>
            <a:r>
              <a:rPr lang="cs-CZ" dirty="0"/>
              <a:t> (p = 0,0656).</a:t>
            </a:r>
          </a:p>
          <a:p>
            <a:r>
              <a:rPr lang="cs-CZ" dirty="0"/>
              <a:t>Relativně rovnoměrná kriminalita mezi okresy.</a:t>
            </a:r>
          </a:p>
          <a:p>
            <a:r>
              <a:rPr lang="cs-CZ" dirty="0"/>
              <a:t>Mírně vyšší hodnoty: Pelhřimov, Třebíč.</a:t>
            </a:r>
          </a:p>
          <a:p>
            <a:pPr marL="158750" indent="0">
              <a:buNone/>
            </a:pPr>
            <a:r>
              <a:rPr lang="cs-CZ" b="1" dirty="0"/>
              <a:t>Regiony s významnými rozdíly</a:t>
            </a:r>
            <a:endParaRPr lang="cs-CZ" dirty="0"/>
          </a:p>
          <a:p>
            <a:r>
              <a:rPr lang="cs-CZ" b="1" dirty="0"/>
              <a:t>Olomoucký kraj</a:t>
            </a:r>
            <a:r>
              <a:rPr lang="cs-CZ" dirty="0"/>
              <a:t> (p &lt; 0,00001):</a:t>
            </a:r>
          </a:p>
          <a:p>
            <a:pPr lvl="1"/>
            <a:r>
              <a:rPr lang="cs-CZ" dirty="0"/>
              <a:t>Jeseník – extrémně vysoký index </a:t>
            </a:r>
            <a:r>
              <a:rPr lang="cs-CZ" b="1" dirty="0"/>
              <a:t>158,94</a:t>
            </a:r>
            <a:r>
              <a:rPr lang="cs-CZ" dirty="0"/>
              <a:t>, výrazně nad regionálním průměrem.</a:t>
            </a:r>
          </a:p>
          <a:p>
            <a:r>
              <a:rPr lang="cs-CZ" b="1" dirty="0"/>
              <a:t>Zlínský kraj</a:t>
            </a:r>
            <a:r>
              <a:rPr lang="cs-CZ" dirty="0"/>
              <a:t> (p = 0,0001):</a:t>
            </a:r>
          </a:p>
          <a:p>
            <a:pPr lvl="1"/>
            <a:r>
              <a:rPr lang="cs-CZ" dirty="0"/>
              <a:t>Uherské Hradiště – vysoký index </a:t>
            </a:r>
            <a:r>
              <a:rPr lang="cs-CZ" b="1" dirty="0"/>
              <a:t>112,61</a:t>
            </a:r>
            <a:r>
              <a:rPr lang="cs-CZ" dirty="0"/>
              <a:t>, okolní okresy podstatně nižší.</a:t>
            </a:r>
          </a:p>
          <a:p>
            <a:r>
              <a:rPr lang="cs-CZ" b="1" dirty="0"/>
              <a:t>Moravskoslezský kraj</a:t>
            </a:r>
            <a:r>
              <a:rPr lang="cs-CZ" dirty="0"/>
              <a:t> (p &lt; 0,00001):</a:t>
            </a:r>
          </a:p>
          <a:p>
            <a:pPr lvl="1"/>
            <a:r>
              <a:rPr lang="cs-CZ" dirty="0"/>
              <a:t>Bruntál – index </a:t>
            </a:r>
            <a:r>
              <a:rPr lang="cs-CZ" b="1" dirty="0"/>
              <a:t>101,94</a:t>
            </a:r>
            <a:r>
              <a:rPr lang="cs-CZ" dirty="0"/>
              <a:t>, kontrast k nižším hodnotám v Opavě (46,44) a Ostravě-město (49,03).</a:t>
            </a:r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8AE59743-683C-4279-9E83-23C937C99CF6}" type="slidenum">
              <a:rPr lang="cs-CZ" noProof="0" smtClean="0"/>
              <a:t>10</a:t>
            </a:fld>
            <a:endParaRPr lang="cs-CZ" noProof="0"/>
          </a:p>
        </p:txBody>
      </p:sp>
    </p:spTree>
    <p:extLst>
      <p:ext uri="{BB962C8B-B14F-4D97-AF65-F5344CB8AC3E}">
        <p14:creationId xmlns:p14="http://schemas.microsoft.com/office/powerpoint/2010/main" val="352293374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58750" indent="0">
              <a:buNone/>
            </a:pPr>
            <a:r>
              <a:rPr lang="cs-CZ" b="1" dirty="0"/>
              <a:t>Regionální a institucionální kontext</a:t>
            </a:r>
            <a:endParaRPr lang="cs-CZ" dirty="0"/>
          </a:p>
          <a:p>
            <a:r>
              <a:rPr lang="cs-CZ" dirty="0"/>
              <a:t>Alkoholově podmíněná kriminalita není rovnoměrně rozložená → soustředí se v okrajových regionech.</a:t>
            </a:r>
          </a:p>
          <a:p>
            <a:r>
              <a:rPr lang="cs-CZ" dirty="0"/>
              <a:t>Lokální faktory: demografie, socioekonomické podmínky, intenzita policejní kontroly.</a:t>
            </a:r>
          </a:p>
          <a:p>
            <a:r>
              <a:rPr lang="cs-CZ" dirty="0"/>
              <a:t>Statistiky = ukazatel trendů a relativní zátěže, ne přesné prevalence.</a:t>
            </a:r>
          </a:p>
          <a:p>
            <a:pPr marL="158750" indent="0">
              <a:buNone/>
            </a:pPr>
            <a:r>
              <a:rPr lang="cs-CZ" b="1" dirty="0"/>
              <a:t>Normalizace alkoholu</a:t>
            </a:r>
            <a:endParaRPr lang="cs-CZ" dirty="0"/>
          </a:p>
          <a:p>
            <a:r>
              <a:rPr lang="cs-CZ" dirty="0"/>
              <a:t>Klíčová u mladých: rodina, vrstevníci, regionální tradice → časný kontakt s alkoholem.</a:t>
            </a:r>
          </a:p>
          <a:p>
            <a:r>
              <a:rPr lang="cs-CZ" dirty="0"/>
              <a:t>Následky: snižuje vnímání rizikovosti, zvyšuje toleranci k narušování pořádku.</a:t>
            </a:r>
          </a:p>
          <a:p>
            <a:r>
              <a:rPr lang="cs-CZ" dirty="0"/>
              <a:t>V „silných kulturách pití“ → rychlejší otupění vůči přestupkům, riziko eskalace.</a:t>
            </a:r>
          </a:p>
          <a:p>
            <a:pPr marL="158750" indent="0">
              <a:buNone/>
            </a:pPr>
            <a:r>
              <a:rPr lang="cs-CZ" b="1" dirty="0"/>
              <a:t>Rozdíly mezi regiony</a:t>
            </a:r>
            <a:endParaRPr lang="cs-CZ" dirty="0"/>
          </a:p>
          <a:p>
            <a:r>
              <a:rPr lang="cs-CZ" dirty="0"/>
              <a:t>Okrajové okresy = vyšší koncentrace skutků ohrožení pod vlivem alkoholu → vyšší lokální zátěž a riziko pro soudržnost komunity.</a:t>
            </a:r>
          </a:p>
          <a:p>
            <a:r>
              <a:rPr lang="cs-CZ" dirty="0"/>
              <a:t>Velká města (např. Praha) = nižší indexy, možná díky intenzivnější kontrole a odolnějším normám.</a:t>
            </a:r>
          </a:p>
          <a:p>
            <a:r>
              <a:rPr lang="cs-CZ" dirty="0"/>
              <a:t>Variabilita testování (rutinní vs. selektivní) → rozdíly v kriminalitě mohou odrážet spíše policejní praxi než reálnou míru užívání.</a:t>
            </a:r>
          </a:p>
          <a:p>
            <a:pPr marL="158750" indent="0">
              <a:buNone/>
            </a:pPr>
            <a:r>
              <a:rPr lang="cs-CZ" b="1" dirty="0"/>
              <a:t>Širší perspektiva</a:t>
            </a:r>
            <a:endParaRPr lang="cs-CZ" dirty="0"/>
          </a:p>
          <a:p>
            <a:r>
              <a:rPr lang="cs-CZ" dirty="0"/>
              <a:t>Současná analýza se týká jen alkoholu; jiné látky (např. drogy ve městech) mohou výrazně měnit obraz kriminality.</a:t>
            </a:r>
          </a:p>
          <a:p>
            <a:r>
              <a:rPr lang="cs-CZ" dirty="0"/>
              <a:t>Potřeba širšího empirického záběru zahrnujícího více návykových látek.</a:t>
            </a:r>
          </a:p>
          <a:p>
            <a:pPr marL="158750" indent="0">
              <a:buNone/>
            </a:pPr>
            <a:r>
              <a:rPr lang="cs-CZ" b="1" dirty="0"/>
              <a:t>Teoretický rámec (</a:t>
            </a:r>
            <a:r>
              <a:rPr lang="cs-CZ" b="1" dirty="0" err="1"/>
              <a:t>Broken</a:t>
            </a:r>
            <a:r>
              <a:rPr lang="cs-CZ" b="1" dirty="0"/>
              <a:t> Windows)</a:t>
            </a:r>
            <a:endParaRPr lang="cs-CZ" dirty="0"/>
          </a:p>
          <a:p>
            <a:r>
              <a:rPr lang="cs-CZ" dirty="0"/>
              <a:t>Viditelné známky intoxikace (opilost, vandalismus) signalizují oslabení sociální kontroly.</a:t>
            </a:r>
          </a:p>
          <a:p>
            <a:r>
              <a:rPr lang="cs-CZ" dirty="0"/>
              <a:t>Obyvatelé se stahují z komunitního života → oslabuje se neformální regulace a roste riziko eskalace.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0872933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58750" indent="0">
              <a:buNone/>
            </a:pPr>
            <a:r>
              <a:rPr lang="cs-CZ" b="1" dirty="0"/>
              <a:t>Limity represivních přístupů</a:t>
            </a:r>
            <a:endParaRPr lang="cs-CZ" dirty="0"/>
          </a:p>
          <a:p>
            <a:r>
              <a:rPr lang="cs-CZ" dirty="0"/>
              <a:t>Úzké zaměření na individuální chování ignoruje kulturní a strukturální příčiny.</a:t>
            </a:r>
          </a:p>
          <a:p>
            <a:r>
              <a:rPr lang="cs-CZ" dirty="0"/>
              <a:t>Přísné zásahy mohou zhoršit vztah mezi úřady a komunitou, snížit důvěru a oslabit neformální regulaci.</a:t>
            </a:r>
          </a:p>
          <a:p>
            <a:r>
              <a:rPr lang="cs-CZ" dirty="0"/>
              <a:t>Riziko je nejvyšší v </a:t>
            </a:r>
            <a:r>
              <a:rPr lang="cs-CZ" dirty="0" err="1"/>
              <a:t>marginalizovaných</a:t>
            </a:r>
            <a:r>
              <a:rPr lang="cs-CZ" dirty="0"/>
              <a:t> oblastech.</a:t>
            </a:r>
          </a:p>
          <a:p>
            <a:pPr marL="158750" indent="0">
              <a:buNone/>
            </a:pPr>
            <a:r>
              <a:rPr lang="cs-CZ" b="1" dirty="0"/>
              <a:t>Efektivnější strategie</a:t>
            </a:r>
            <a:endParaRPr lang="cs-CZ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Kombinace: </a:t>
            </a:r>
            <a:r>
              <a:rPr lang="cs-CZ" b="1" dirty="0"/>
              <a:t>zlepšení prostředí + regulace alkoholu + aktivní zapojení komunity</a:t>
            </a:r>
          </a:p>
          <a:p>
            <a:r>
              <a:rPr lang="cs-CZ" dirty="0"/>
              <a:t>Příklady: veřejné osvětlení, údržba prostranství, omezení otevírací doby a hustoty prodejen alkoholu.</a:t>
            </a:r>
          </a:p>
          <a:p>
            <a:r>
              <a:rPr lang="cs-CZ" dirty="0"/>
              <a:t>Aktivní zapojení obyvatel a programy pro mládež posilují pocit odpovědnosti a soudržnost.</a:t>
            </a:r>
          </a:p>
          <a:p>
            <a:pPr marL="158750" indent="0">
              <a:buNone/>
            </a:pPr>
            <a:r>
              <a:rPr lang="cs-CZ" b="1" dirty="0"/>
              <a:t>Princip spoluvytvářené bezpečnosti</a:t>
            </a:r>
            <a:endParaRPr lang="cs-CZ" dirty="0"/>
          </a:p>
          <a:p>
            <a:r>
              <a:rPr lang="cs-CZ" dirty="0"/>
              <a:t>Bezpečnost nevzniká jen díky institucím, ale i prostřednictvím sdílených norem a místních vztahů.</a:t>
            </a:r>
          </a:p>
          <a:p>
            <a:r>
              <a:rPr lang="cs-CZ" dirty="0"/>
              <a:t>Prevence = </a:t>
            </a:r>
            <a:r>
              <a:rPr lang="cs-CZ" b="1" dirty="0"/>
              <a:t>kombinace kulturní citlivosti, lokálního kontextu a strukturálních faktorů</a:t>
            </a:r>
          </a:p>
          <a:p>
            <a:r>
              <a:rPr lang="cs-CZ" dirty="0"/>
              <a:t>Udržitelný pořádek = prostředí, kde každodenní chování podporuje sociální soudržnost.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391018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58750" indent="0">
              <a:buNone/>
            </a:pPr>
            <a:r>
              <a:rPr lang="cs-CZ" b="1" dirty="0"/>
              <a:t>Širší kontext návykových látek</a:t>
            </a:r>
            <a:endParaRPr lang="cs-CZ" dirty="0"/>
          </a:p>
          <a:p>
            <a:r>
              <a:rPr lang="cs-CZ" dirty="0"/>
              <a:t>Jiné psychoaktivní látky interagují s normami a kulturními praktikami podobně → viditelný nepořádek, ohrožení veřejného zdraví, komplikace v neformální sociální kontrole</a:t>
            </a:r>
          </a:p>
          <a:p>
            <a:r>
              <a:rPr lang="cs-CZ" dirty="0"/>
              <a:t>Kriminalita související s alkoholem není jen individuální patologie, ale odraz kulturních a strukturálních faktorů.</a:t>
            </a:r>
          </a:p>
          <a:p>
            <a:pPr marL="158750" indent="0">
              <a:buNone/>
            </a:pPr>
            <a:r>
              <a:rPr lang="cs-CZ" b="1" dirty="0"/>
              <a:t>Alkohol a komunita</a:t>
            </a:r>
            <a:endParaRPr lang="cs-CZ" dirty="0"/>
          </a:p>
          <a:p>
            <a:r>
              <a:rPr lang="cs-CZ" dirty="0"/>
              <a:t>Alkohol = kulturní praxe a faktor soudržnosti, ale i potenciální zdroj konfliktů.</a:t>
            </a:r>
          </a:p>
          <a:p>
            <a:r>
              <a:rPr lang="cs-CZ" dirty="0"/>
              <a:t>Regionální dynamika ukazuje, že látky ovlivňují jak individuální chování, tak kolektivní vnímání pořádku a bezpečí.</a:t>
            </a:r>
          </a:p>
          <a:p>
            <a:pPr marL="158750" indent="0">
              <a:buNone/>
            </a:pPr>
            <a:r>
              <a:rPr lang="cs-CZ" b="1" dirty="0"/>
              <a:t>Strategie řešení</a:t>
            </a:r>
            <a:endParaRPr lang="cs-CZ" dirty="0"/>
          </a:p>
          <a:p>
            <a:r>
              <a:rPr lang="cs-CZ" dirty="0"/>
              <a:t>Přesahují represivní přístup, klíčová je prevence, restorativní a komunitní intervence.</a:t>
            </a:r>
          </a:p>
          <a:p>
            <a:r>
              <a:rPr lang="cs-CZ" dirty="0"/>
              <a:t>Musí být kontextově specifické, kulturně citlivé a přizpůsobené strukturálním podmínkám regionu.</a:t>
            </a:r>
          </a:p>
          <a:p>
            <a:r>
              <a:rPr lang="cs-CZ" dirty="0"/>
              <a:t>Příklady: vzdělávání, zapojení mládeže, zlepšení veřejného prostoru, regulace dostupnosti alkoholu/drog.</a:t>
            </a:r>
          </a:p>
          <a:p>
            <a:pPr marL="158750" indent="0">
              <a:buNone/>
            </a:pPr>
            <a:r>
              <a:rPr lang="cs-CZ" b="1" dirty="0"/>
              <a:t>Politiky a teorie</a:t>
            </a:r>
            <a:endParaRPr lang="cs-CZ" dirty="0"/>
          </a:p>
          <a:p>
            <a:r>
              <a:rPr lang="cs-CZ" dirty="0"/>
              <a:t>Návykové látky je třeba chápat jako kulturní i sociální fenomén → širší rámec pro tvorbu politik.</a:t>
            </a:r>
          </a:p>
          <a:p>
            <a:r>
              <a:rPr lang="cs-CZ" dirty="0"/>
              <a:t>Propojení teorií (např. </a:t>
            </a:r>
            <a:r>
              <a:rPr lang="cs-CZ" dirty="0" err="1"/>
              <a:t>Broken</a:t>
            </a:r>
            <a:r>
              <a:rPr lang="cs-CZ" dirty="0"/>
              <a:t> Windows, normalizace) s empirickými daty umožňuje cílenější a účinnější intervence.</a:t>
            </a:r>
          </a:p>
          <a:p>
            <a:pPr marL="158750" indent="0">
              <a:buNone/>
            </a:pPr>
            <a:r>
              <a:rPr lang="cs-CZ" b="1" dirty="0"/>
              <a:t>Závěr</a:t>
            </a:r>
            <a:endParaRPr lang="cs-CZ" dirty="0"/>
          </a:p>
          <a:p>
            <a:r>
              <a:rPr lang="cs-CZ" dirty="0"/>
              <a:t>Posilování odolných a soudržných komunit vyžaduje strategie, které:</a:t>
            </a:r>
          </a:p>
          <a:p>
            <a:pPr lvl="1"/>
            <a:r>
              <a:rPr lang="cs-CZ" dirty="0"/>
              <a:t>podporují neformální sociální kontrolu,</a:t>
            </a:r>
          </a:p>
          <a:p>
            <a:pPr lvl="1"/>
            <a:r>
              <a:rPr lang="cs-CZ" dirty="0"/>
              <a:t>zachovávají symbolickou i praktickou integritu veřejných prostor,</a:t>
            </a:r>
          </a:p>
          <a:p>
            <a:pPr lvl="1"/>
            <a:r>
              <a:rPr lang="cs-CZ" dirty="0"/>
              <a:t>posilují sdílenou odpovědnost.</a:t>
            </a:r>
          </a:p>
          <a:p>
            <a:r>
              <a:rPr lang="cs-CZ" dirty="0"/>
              <a:t>Cíl = zvýšit bezpečnost i kvalitu života napříč různými regionálními kontexty.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b="1" dirty="0"/>
          </a:p>
        </p:txBody>
      </p:sp>
    </p:spTree>
    <p:extLst>
      <p:ext uri="{BB962C8B-B14F-4D97-AF65-F5344CB8AC3E}">
        <p14:creationId xmlns:p14="http://schemas.microsoft.com/office/powerpoint/2010/main" val="80305492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/>
              <a:t>Škodlivá konzumace alkoholu je definována na základě průměrné dávky konzumovaného alkoholu jako konzumace ≥60 g/den u mužů a ≥40 g/den u žen (</a:t>
            </a:r>
            <a:r>
              <a:rPr lang="cs-CZ" b="1" dirty="0"/>
              <a:t>muži ≥ 5 piv</a:t>
            </a:r>
            <a:r>
              <a:rPr lang="cs-CZ" dirty="0"/>
              <a:t>/ 25 cl destilátu; </a:t>
            </a:r>
            <a:r>
              <a:rPr lang="cs-CZ" b="1" dirty="0"/>
              <a:t>ženy ≥ 3 piva</a:t>
            </a:r>
            <a:r>
              <a:rPr lang="cs-CZ" dirty="0"/>
              <a:t>/15 cl destilátu)</a:t>
            </a:r>
          </a:p>
          <a:p>
            <a:r>
              <a:rPr lang="cs-CZ" dirty="0"/>
              <a:t>Průměrná spotřeba je </a:t>
            </a:r>
            <a:r>
              <a:rPr lang="cs-CZ" b="1" dirty="0"/>
              <a:t>22 g na den</a:t>
            </a:r>
            <a:r>
              <a:rPr lang="cs-CZ" dirty="0"/>
              <a:t> včetně dětí a seniorů (</a:t>
            </a:r>
            <a:r>
              <a:rPr lang="cs-CZ" b="1" dirty="0"/>
              <a:t>ročně 160 l alkoholických nápojů na osobu</a:t>
            </a:r>
            <a:r>
              <a:rPr lang="cs-CZ" dirty="0"/>
              <a:t>)</a:t>
            </a:r>
          </a:p>
          <a:p>
            <a:r>
              <a:rPr lang="cs-CZ" dirty="0"/>
              <a:t>Z celkového množství spotřebovaného etanolu je zkonzumováno</a:t>
            </a:r>
          </a:p>
          <a:p>
            <a:pPr lvl="1"/>
            <a:r>
              <a:rPr lang="cs-CZ" sz="1700" dirty="0"/>
              <a:t>47 % v pivu</a:t>
            </a:r>
          </a:p>
          <a:p>
            <a:pPr lvl="1"/>
            <a:r>
              <a:rPr lang="cs-CZ" sz="1700" dirty="0"/>
              <a:t>29 % v lihovinách </a:t>
            </a:r>
          </a:p>
          <a:p>
            <a:pPr lvl="1"/>
            <a:r>
              <a:rPr lang="cs-CZ" sz="1700" dirty="0"/>
              <a:t>26 % ve víně</a:t>
            </a:r>
          </a:p>
          <a:p>
            <a:r>
              <a:rPr lang="cs-CZ" dirty="0"/>
              <a:t>Zkušenost s konzumací alkoholu má celkem </a:t>
            </a:r>
          </a:p>
          <a:p>
            <a:pPr lvl="1"/>
            <a:r>
              <a:rPr lang="cs-CZ" sz="1700" dirty="0"/>
              <a:t>24 % 11letých, </a:t>
            </a:r>
          </a:p>
          <a:p>
            <a:pPr lvl="1"/>
            <a:r>
              <a:rPr lang="cs-CZ" sz="1700" dirty="0"/>
              <a:t>44 % 13letých  </a:t>
            </a:r>
          </a:p>
          <a:p>
            <a:pPr lvl="1"/>
            <a:r>
              <a:rPr lang="cs-CZ" sz="1700" dirty="0"/>
              <a:t>73 % 15letých</a:t>
            </a:r>
          </a:p>
          <a:p>
            <a:r>
              <a:rPr lang="cs-CZ" dirty="0"/>
              <a:t>Alkohol pije denně nebo téměř denně </a:t>
            </a:r>
            <a:r>
              <a:rPr lang="cs-CZ" b="1" dirty="0"/>
              <a:t>6–11 % dospělých osob</a:t>
            </a:r>
          </a:p>
          <a:p>
            <a:r>
              <a:rPr lang="cs-CZ" dirty="0"/>
              <a:t>Odhady celkových společenských nákladů spojených s konzumací alkoholu: 50–57 mld. Kč (</a:t>
            </a:r>
            <a:r>
              <a:rPr lang="cs-CZ" b="1" dirty="0"/>
              <a:t>0,7–1,2 % HDP</a:t>
            </a:r>
            <a:r>
              <a:rPr lang="cs-CZ" dirty="0"/>
              <a:t>)</a:t>
            </a:r>
          </a:p>
          <a:p>
            <a:r>
              <a:rPr lang="pl-PL" dirty="0"/>
              <a:t>V přepočtu na 1 obyvatele dosahují výdaje na alkohol </a:t>
            </a:r>
            <a:r>
              <a:rPr lang="pl-PL" b="1" dirty="0"/>
              <a:t>3 739 Kč/rok</a:t>
            </a:r>
          </a:p>
          <a:p>
            <a:r>
              <a:rPr lang="cs-CZ" dirty="0"/>
              <a:t>Počet úmrtí přiřaditelných alkoholu ročně dosahuje 6–7 tis. Ročně (</a:t>
            </a:r>
            <a:r>
              <a:rPr lang="cs-CZ" b="1" dirty="0"/>
              <a:t>6 % celkové úmrtnosti v ČR</a:t>
            </a:r>
            <a:r>
              <a:rPr lang="cs-CZ" dirty="0"/>
              <a:t>)</a:t>
            </a:r>
          </a:p>
          <a:p>
            <a:r>
              <a:rPr lang="cs-CZ" dirty="0"/>
              <a:t>5,0 % z celkového počtu nehod je zaviněných pod vlivem alkoholu a až 2/3 všech případů domácího násilí v ČR souvisí s alkoholem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28798618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5875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cs-CZ" sz="11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cs-CZ" sz="11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becně závazné vyhlášky jednotlivých obcí a měst, které zakazují pití alkoholu na vymezených místech:</a:t>
            </a:r>
            <a:endParaRPr lang="cs-CZ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800100" lvl="1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11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Vymezená veřejná prostranství:</a:t>
            </a:r>
            <a:r>
              <a:rPr lang="cs-CZ" sz="11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Konkrétní místa (parky, ulice, náměstí) určená vyhláškou dané obce. </a:t>
            </a:r>
            <a:endParaRPr lang="cs-CZ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800100" lvl="1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11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Blízko škol a dětských hřišť:</a:t>
            </a:r>
            <a:r>
              <a:rPr lang="cs-CZ" sz="11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V okolí škol, školských zařízení a dětských hřišť. </a:t>
            </a:r>
            <a:endParaRPr lang="cs-CZ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800100" lvl="1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11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MHD:</a:t>
            </a:r>
            <a:r>
              <a:rPr lang="cs-CZ" sz="11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Na nástupištích a v přístřešcích veřejné dopravy. </a:t>
            </a:r>
            <a:endParaRPr lang="cs-CZ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800100" lvl="1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11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Podle výčtu:</a:t>
            </a:r>
            <a:r>
              <a:rPr lang="cs-CZ" sz="11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Vyhlášky mohou mít přílohy s detailním seznamem míst. </a:t>
            </a:r>
            <a:endParaRPr lang="cs-CZ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58750" indent="0">
              <a:lnSpc>
                <a:spcPct val="107000"/>
              </a:lnSpc>
              <a:spcAft>
                <a:spcPts val="800"/>
              </a:spcAft>
              <a:buNone/>
            </a:pPr>
            <a:endParaRPr lang="cs-CZ" sz="11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5875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cs-CZ" sz="11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Výjimky z opatření: </a:t>
            </a:r>
            <a:endParaRPr lang="cs-CZ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800100" lvl="1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11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Zahrádky a předzahrádky:</a:t>
            </a:r>
            <a:r>
              <a:rPr lang="cs-CZ" sz="11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Zákaz se nevztahuje na zahrádky restaurací v jejich provozní době. </a:t>
            </a:r>
            <a:endParaRPr lang="cs-CZ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800100" lvl="1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11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Akce:</a:t>
            </a:r>
            <a:r>
              <a:rPr lang="cs-CZ" sz="11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Na povolených kulturních, společenských nebo sportovních akcích. </a:t>
            </a:r>
            <a:endParaRPr lang="cs-CZ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800100" lvl="1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11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Nový rok:</a:t>
            </a:r>
            <a:r>
              <a:rPr lang="cs-CZ" sz="11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Oslavy nového roku. </a:t>
            </a:r>
          </a:p>
          <a:p>
            <a:pPr marL="158750" indent="0">
              <a:lnSpc>
                <a:spcPct val="107000"/>
              </a:lnSpc>
              <a:spcAft>
                <a:spcPts val="800"/>
              </a:spcAft>
              <a:buNone/>
            </a:pPr>
            <a:endParaRPr lang="cs-CZ" sz="11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5875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cs-CZ" sz="11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Cíle opatření: </a:t>
            </a:r>
            <a:endParaRPr lang="cs-CZ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800100" lvl="1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11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Zlepšení veřejného pořádku:</a:t>
            </a:r>
            <a:r>
              <a:rPr lang="cs-CZ" sz="11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Snížení rušivého chování spojeného s pitím alkoholu. </a:t>
            </a:r>
            <a:endParaRPr lang="cs-CZ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800100" lvl="1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11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Ochrana bezpečnosti a zdraví:</a:t>
            </a:r>
            <a:r>
              <a:rPr lang="cs-CZ" sz="11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Zejména ochrana dětí a mladistvých. </a:t>
            </a:r>
            <a:endParaRPr lang="cs-CZ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800100" lvl="1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11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Prevence negativních jevů:</a:t>
            </a:r>
            <a:r>
              <a:rPr lang="cs-CZ" sz="11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Snížení výskytu problémových osob a jejich zdržování se na klíčových místech. </a:t>
            </a:r>
            <a:endParaRPr lang="cs-CZ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58750" indent="0">
              <a:lnSpc>
                <a:spcPct val="107000"/>
              </a:lnSpc>
              <a:spcAft>
                <a:spcPts val="800"/>
              </a:spcAft>
              <a:buNone/>
            </a:pPr>
            <a:endParaRPr lang="cs-CZ" sz="11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5875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cs-CZ" sz="11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Sankce za porušení: </a:t>
            </a:r>
            <a:endParaRPr lang="cs-CZ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800100" lvl="1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11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Bloková pokuta:</a:t>
            </a:r>
            <a:r>
              <a:rPr lang="cs-CZ" sz="11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Možnost uložení pokuty na místě strážníkem. </a:t>
            </a:r>
            <a:endParaRPr lang="cs-CZ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800100" lvl="1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11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Správní řízení:</a:t>
            </a:r>
            <a:r>
              <a:rPr lang="cs-CZ" sz="11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Postih za vážný přestupek může dosáhnout až desítek tisíc korun. </a:t>
            </a:r>
            <a:endParaRPr lang="cs-CZ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None/>
              <a:tabLst>
                <a:tab pos="457200" algn="l"/>
              </a:tabLst>
            </a:pPr>
            <a:endParaRPr lang="cs-CZ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915557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b="1" dirty="0"/>
              <a:t>Teorie rutinních aktivit (Cohen a </a:t>
            </a:r>
            <a:r>
              <a:rPr lang="cs-CZ" b="1" dirty="0" err="1"/>
              <a:t>Felson</a:t>
            </a:r>
            <a:r>
              <a:rPr lang="cs-CZ" b="1" dirty="0"/>
              <a:t>, 1979)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cs-CZ" dirty="0"/>
              <a:t>Kriminalita vzniká, když se setká </a:t>
            </a:r>
            <a:r>
              <a:rPr lang="cs-CZ" b="1" dirty="0"/>
              <a:t>motivovaný pachatel</a:t>
            </a:r>
            <a:r>
              <a:rPr lang="cs-CZ" dirty="0"/>
              <a:t>, </a:t>
            </a:r>
            <a:r>
              <a:rPr lang="cs-CZ" b="1" dirty="0"/>
              <a:t>vhodný cíl</a:t>
            </a:r>
            <a:r>
              <a:rPr lang="cs-CZ" dirty="0"/>
              <a:t> a </a:t>
            </a:r>
            <a:r>
              <a:rPr lang="cs-CZ" b="1" dirty="0"/>
              <a:t>absence dohledu</a:t>
            </a:r>
            <a:r>
              <a:rPr lang="cs-CZ" dirty="0"/>
              <a:t>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cs-CZ" dirty="0"/>
              <a:t>Alkohol funguje jako </a:t>
            </a:r>
            <a:r>
              <a:rPr lang="cs-CZ" b="1" dirty="0"/>
              <a:t>katalyzátor</a:t>
            </a:r>
            <a:r>
              <a:rPr lang="cs-CZ" dirty="0"/>
              <a:t> – oslabuje zábrany pachatelů a činí oběti zranitelnějšími.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cs-CZ" b="1" dirty="0"/>
              <a:t>Bary a veřejné prostory s alkoholem</a:t>
            </a:r>
            <a:r>
              <a:rPr lang="cs-CZ" dirty="0"/>
              <a:t> se stávají </a:t>
            </a:r>
            <a:r>
              <a:rPr lang="cs-CZ" i="1" dirty="0"/>
              <a:t>hotspoty</a:t>
            </a:r>
            <a:r>
              <a:rPr lang="cs-CZ" dirty="0"/>
              <a:t> kriminality (vyšší riziko v konkrétních časech a místech).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cs-CZ" b="1" dirty="0"/>
              <a:t>Bary</a:t>
            </a:r>
            <a:r>
              <a:rPr lang="cs-CZ" dirty="0"/>
              <a:t> zvyšují atraktivitu cílů i zranitelnost osob.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cs-CZ" dirty="0"/>
              <a:t>V prostředí s alkoholem je: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cs-CZ" dirty="0"/>
              <a:t>více </a:t>
            </a:r>
            <a:r>
              <a:rPr lang="cs-CZ" b="1" dirty="0"/>
              <a:t>motivovaných pachatelů</a:t>
            </a:r>
            <a:r>
              <a:rPr lang="cs-CZ" dirty="0"/>
              <a:t> (např. opilí muži vyhledávající sexuální kontakt),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cs-CZ" b="1" dirty="0"/>
              <a:t>vhodné cíle</a:t>
            </a:r>
            <a:r>
              <a:rPr lang="cs-CZ" dirty="0"/>
              <a:t> (opilé, osamělé ženy se sníženou schopností obrany),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cs-CZ" b="1" dirty="0"/>
              <a:t>absence dohledu</a:t>
            </a:r>
            <a:r>
              <a:rPr lang="cs-CZ" dirty="0"/>
              <a:t> (slabá role personálu, vyhazovačů, hostů i veřejného prostoru venku).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cs-CZ" dirty="0"/>
              <a:t>Dostupnost alkoholu (hustota prodejen) je opakovaně spojována s vyšší mírou násilí.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cs-CZ" dirty="0"/>
              <a:t>Klíčová je </a:t>
            </a:r>
            <a:r>
              <a:rPr lang="cs-CZ" b="1" dirty="0"/>
              <a:t>přítomnost odpovědných osob</a:t>
            </a:r>
            <a:r>
              <a:rPr lang="cs-CZ" dirty="0"/>
              <a:t> (hlídači, pořadatelé, policie).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cs-CZ" dirty="0"/>
              <a:t>Úpravy prostředí (osvětlení, dohled, omezení otevírací doby) snižují příležitosti ke kriminalitě.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cs-CZ" dirty="0"/>
              <a:t>Regulace dostupnosti alkoholu a kontrola v rizikových prostorech dokážou </a:t>
            </a:r>
            <a:r>
              <a:rPr lang="cs-CZ" b="1" dirty="0"/>
              <a:t>narušit rutiny pachatelů a obětí</a:t>
            </a:r>
            <a:r>
              <a:rPr lang="cs-CZ" dirty="0"/>
              <a:t> a snížit kriminalitu.</a:t>
            </a:r>
          </a:p>
          <a:p>
            <a:pPr marL="158750" indent="0">
              <a:buNone/>
            </a:pPr>
            <a:endParaRPr lang="cs-CZ" b="0" dirty="0"/>
          </a:p>
          <a:p>
            <a:pPr marL="158750" indent="0">
              <a:buNone/>
            </a:pPr>
            <a:endParaRPr lang="cs-CZ" b="0" dirty="0"/>
          </a:p>
          <a:p>
            <a:pPr marL="158750" indent="0">
              <a:buNone/>
            </a:pPr>
            <a:r>
              <a:rPr lang="cs-CZ" b="1" dirty="0"/>
              <a:t>Teorie sebekontroly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cs-CZ" b="1" dirty="0"/>
              <a:t>Myšlenka:</a:t>
            </a:r>
            <a:r>
              <a:rPr lang="cs-CZ" dirty="0"/>
              <a:t> nízká sebekontrola → preference okamžitého uspokojení i za cenu budoucích negativních důsledků.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cs-CZ" b="1" dirty="0"/>
              <a:t>Typické rysy osob s nízkou sebekontrolou:</a:t>
            </a:r>
            <a:r>
              <a:rPr lang="cs-CZ" dirty="0"/>
              <a:t> impulzivita, necitlivost, rizikové chování, orientace na fyzické aktivity.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cs-CZ" b="1" dirty="0"/>
              <a:t>Důsledky:</a:t>
            </a:r>
            <a:r>
              <a:rPr lang="cs-CZ" dirty="0"/>
              <a:t> vyšší pravděpodobnost kriminality i nerozumného chování (nadměrné pití, hazard, kouření, podvádění).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cs-CZ" b="1" dirty="0"/>
              <a:t>Formování sebekontroly:</a:t>
            </a:r>
            <a:r>
              <a:rPr lang="cs-CZ" dirty="0"/>
              <a:t> probíhá v dětství, závisí na rodičovském dohledu, konzistentním trestání a schopnosti rozpoznat deviantní chování.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cs-CZ" dirty="0"/>
              <a:t>Kriminalitě lze předcházet </a:t>
            </a:r>
            <a:r>
              <a:rPr lang="cs-CZ" b="1" dirty="0"/>
              <a:t>posilováním sociálních vazeb</a:t>
            </a:r>
            <a:r>
              <a:rPr lang="cs-CZ" dirty="0"/>
              <a:t> (rodina, škola, vrstevníci, komunita).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cs-CZ" dirty="0"/>
              <a:t>Kontrola má dvě roviny: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cs-CZ" b="1" dirty="0"/>
              <a:t>vnější integrace</a:t>
            </a:r>
            <a:r>
              <a:rPr lang="cs-CZ" dirty="0"/>
              <a:t> (skupiny a komunity),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cs-CZ" b="1" dirty="0"/>
              <a:t>vnitřní schopnost</a:t>
            </a:r>
            <a:r>
              <a:rPr lang="cs-CZ" dirty="0"/>
              <a:t> dodržovat normy.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cs-CZ" dirty="0"/>
              <a:t>Alkohol oslabuje tyto vazby a zvyšuje náchylnost k impulzivnímu, deviantnímu a často i kriminálnímu chování.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cs-CZ" dirty="0"/>
              <a:t>Nízká sebekontrola je spojena s vyšší pravděpodobností </a:t>
            </a:r>
            <a:r>
              <a:rPr lang="cs-CZ" b="1" dirty="0" err="1"/>
              <a:t>binge</a:t>
            </a:r>
            <a:r>
              <a:rPr lang="cs-CZ" b="1" dirty="0"/>
              <a:t> </a:t>
            </a:r>
            <a:r>
              <a:rPr lang="cs-CZ" b="1" dirty="0" err="1"/>
              <a:t>drinkingu</a:t>
            </a:r>
            <a:r>
              <a:rPr lang="cs-CZ" dirty="0"/>
              <a:t> a negativních projevů alkoholu (</a:t>
            </a:r>
            <a:r>
              <a:rPr lang="cs-CZ" dirty="0" err="1"/>
              <a:t>Piquero</a:t>
            </a:r>
            <a:r>
              <a:rPr lang="cs-CZ" dirty="0"/>
              <a:t> et al. 2002).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cs-CZ" dirty="0"/>
              <a:t>Empirické studie (Gibson et al. 2004; </a:t>
            </a:r>
            <a:r>
              <a:rPr lang="cs-CZ" dirty="0" err="1"/>
              <a:t>Quigley</a:t>
            </a:r>
            <a:r>
              <a:rPr lang="cs-CZ" dirty="0"/>
              <a:t> &amp; </a:t>
            </a:r>
            <a:r>
              <a:rPr lang="cs-CZ" dirty="0" err="1"/>
              <a:t>Marlatt</a:t>
            </a:r>
            <a:r>
              <a:rPr lang="cs-CZ" dirty="0"/>
              <a:t> 1996; Beck et al. 1995) ukazují, že: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cs-CZ" dirty="0"/>
              <a:t>vliv alkoholu se mění podle úrovně sebekontroly,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cs-CZ" dirty="0"/>
              <a:t>do vztahu vstupují i další faktory: impulzivita, vyhledávání vzrušení, deprese, úzkost.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cs-CZ" b="1" dirty="0"/>
              <a:t>Negativní důsledky </a:t>
            </a:r>
            <a:r>
              <a:rPr lang="cs-CZ" b="1" dirty="0" err="1"/>
              <a:t>binge</a:t>
            </a:r>
            <a:r>
              <a:rPr lang="cs-CZ" b="1" dirty="0"/>
              <a:t> </a:t>
            </a:r>
            <a:r>
              <a:rPr lang="cs-CZ" b="1" dirty="0" err="1"/>
              <a:t>drinkingu</a:t>
            </a:r>
            <a:r>
              <a:rPr lang="cs-CZ" b="1" dirty="0"/>
              <a:t>:</a:t>
            </a:r>
            <a:endParaRPr lang="cs-CZ" dirty="0"/>
          </a:p>
          <a:p>
            <a:pPr lvl="2">
              <a:buFont typeface="Arial" panose="020B0604020202020204" pitchFamily="34" charset="0"/>
              <a:buChar char="•"/>
            </a:pPr>
            <a:r>
              <a:rPr lang="cs-CZ" dirty="0"/>
              <a:t>krátkodobé: nechráněný sex, fyzické a sexuální napadení, konflikty se zákonem, zranění, zhoršený prospěch, kognitivní deficity,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cs-CZ" dirty="0"/>
              <a:t>dlouhodobé: hypertenze, srdeční choroby, cirhóza jater.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cs-CZ" b="0" dirty="0"/>
              <a:t>Včasná intervence v dětství: posílení rodičovských kompetencí, konzistentní výchova, včasné rozpoznání rizikového chování.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cs-CZ" b="0" dirty="0"/>
              <a:t>Budování sociálních vazeb: rodina, škola, vrstevníci, pozitivní komunity.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cs-CZ" b="0" dirty="0"/>
              <a:t>Rozvoj sociálně-emocionálních dovedností: zvládání emocí, řešení konfliktů, plánování a seberegulace.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cs-CZ" b="0" dirty="0"/>
              <a:t>Specifické programy pro vysokoškolské prostředí: reagovat na kulturní normy a vysokou míru </a:t>
            </a:r>
            <a:r>
              <a:rPr lang="cs-CZ" b="0" dirty="0" err="1"/>
              <a:t>binge</a:t>
            </a:r>
            <a:r>
              <a:rPr lang="cs-CZ" b="0" dirty="0"/>
              <a:t> </a:t>
            </a:r>
            <a:r>
              <a:rPr lang="cs-CZ" b="0" dirty="0" err="1"/>
              <a:t>drinkingu</a:t>
            </a:r>
            <a:r>
              <a:rPr lang="cs-CZ" b="0" dirty="0"/>
              <a:t>.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cs-CZ" b="0" dirty="0"/>
              <a:t>Práce s psychologickými faktory: prevence </a:t>
            </a:r>
            <a:r>
              <a:rPr lang="cs-CZ" dirty="0"/>
              <a:t>a léčba deprese, úzkosti, impulzivity, které často vedou k nadměrnému pití.</a:t>
            </a:r>
          </a:p>
          <a:p>
            <a:pPr marL="457200" marR="0" lvl="0" indent="-298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tabLst/>
              <a:defRPr/>
            </a:pPr>
            <a:endParaRPr lang="cs-CZ" dirty="0"/>
          </a:p>
          <a:p>
            <a:pPr marL="457200" marR="0" lvl="0" indent="-298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tabLst/>
              <a:defRPr/>
            </a:pPr>
            <a:endParaRPr lang="cs-CZ" dirty="0"/>
          </a:p>
          <a:p>
            <a:pPr marL="15875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tabLst/>
              <a:defRPr/>
            </a:pPr>
            <a:r>
              <a:rPr lang="cs-CZ" b="1" dirty="0"/>
              <a:t>Teorie racionální volby </a:t>
            </a:r>
          </a:p>
          <a:p>
            <a:pPr rtl="0"/>
            <a:r>
              <a:rPr lang="cs-CZ" dirty="0"/>
              <a:t>Pachatelé zvažují náklady a přínosy svých činů</a:t>
            </a:r>
          </a:p>
          <a:p>
            <a:pPr rtl="0"/>
            <a:r>
              <a:rPr lang="cs-CZ" dirty="0"/>
              <a:t>Alkohol komplikuje rozhodování: zhoršuje hodnocení rizik, zvyšuje zaměření na okamžité uspokojení</a:t>
            </a:r>
          </a:p>
          <a:p>
            <a:pPr rtl="0"/>
            <a:r>
              <a:rPr lang="cs-CZ" dirty="0"/>
              <a:t>Zvýšení sankcí → může odradit některé pachatele</a:t>
            </a:r>
          </a:p>
          <a:p>
            <a:pPr rtl="0"/>
            <a:r>
              <a:rPr lang="cs-CZ" dirty="0"/>
              <a:t>Emocionální a sociální faktory často převažují nad racionální kalkulací</a:t>
            </a:r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8AE59743-683C-4279-9E83-23C937C99CF6}" type="slidenum">
              <a:rPr lang="cs-CZ" smtClean="0"/>
              <a:t>4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9176809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58750" indent="0">
              <a:buNone/>
            </a:pPr>
            <a:r>
              <a:rPr lang="cs-CZ" b="1" dirty="0"/>
              <a:t>Situační prevence kriminality </a:t>
            </a:r>
            <a:r>
              <a:rPr lang="cs-CZ" dirty="0"/>
              <a:t>ukazuje, že i negativní účinky alkoholu lze významně ovlivnit prostředím a organizačními opatřeními. </a:t>
            </a:r>
          </a:p>
          <a:p>
            <a:pPr marL="158750" indent="0">
              <a:buNone/>
            </a:pPr>
            <a:r>
              <a:rPr lang="cs-CZ" dirty="0"/>
              <a:t>Kriminalita v barech a klubech není pouze důsledkem intoxikace, ale i špatného řízení a nedostatečné kontroly. </a:t>
            </a:r>
          </a:p>
          <a:p>
            <a:pPr marL="158750" indent="0">
              <a:buNone/>
            </a:pPr>
            <a:r>
              <a:rPr lang="cs-CZ" dirty="0"/>
              <a:t>Úspěšná prevence spočívá v kombinaci úprav prostředí, odpovědného personálu, technologických nástrojů a komunitní spolupráce.</a:t>
            </a:r>
            <a:endParaRPr lang="cs-CZ" b="1" dirty="0"/>
          </a:p>
          <a:p>
            <a:r>
              <a:rPr lang="cs-CZ" b="1" dirty="0"/>
              <a:t>1. Základní východiska teorie (</a:t>
            </a:r>
            <a:r>
              <a:rPr lang="cs-CZ" b="1" dirty="0" err="1"/>
              <a:t>Clarke</a:t>
            </a:r>
            <a:r>
              <a:rPr lang="cs-CZ" b="1" dirty="0"/>
              <a:t> 1983)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cs-CZ" b="1" dirty="0"/>
              <a:t>Cíl:</a:t>
            </a:r>
            <a:r>
              <a:rPr lang="cs-CZ" dirty="0"/>
              <a:t> minimalizace příležitostí ke spáchání trestného činu prostřednictvím cílených zásahů.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cs-CZ" dirty="0"/>
              <a:t>neřeší vnitřní sklony pachatele, ale </a:t>
            </a:r>
            <a:r>
              <a:rPr lang="cs-CZ" b="1" dirty="0"/>
              <a:t>okamžité podmínky a okolnosti</a:t>
            </a:r>
            <a:r>
              <a:rPr lang="cs-CZ" dirty="0"/>
              <a:t>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cs-CZ" dirty="0"/>
              <a:t>Alkohol je vnímán jako </a:t>
            </a:r>
            <a:r>
              <a:rPr lang="cs-CZ" b="1" dirty="0"/>
              <a:t>kontextuální prvek</a:t>
            </a:r>
            <a:r>
              <a:rPr lang="cs-CZ" dirty="0"/>
              <a:t>, který lze ovlivnit prostředím, nikoliv jako neměnná příčina.</a:t>
            </a:r>
          </a:p>
          <a:p>
            <a:r>
              <a:rPr lang="cs-CZ" b="1" dirty="0"/>
              <a:t>2. Praktické principy a zásahy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cs-CZ" b="0" dirty="0"/>
              <a:t>Úpravy prostředí: omezení dostupnosti alkoholu, regulace otevírací doby barů, věkové kontroly, plastové kelímky místo skla, zákaz nošení zbraní.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cs-CZ" b="0" dirty="0"/>
              <a:t>Technologická opatření: alkoholové testery ve vozidlech, kamerové systémy na rizikových místech.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cs-CZ" b="0" dirty="0"/>
              <a:t>Organizační změny: zvýšený policejní dohled, bezpečnostní hlídky, označování alkoholických nápojů pro sledování pohybu na trhu.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cs-CZ" b="0" dirty="0"/>
              <a:t>Cílení na „hotspoty“:</a:t>
            </a:r>
            <a:r>
              <a:rPr lang="cs-CZ" dirty="0"/>
              <a:t> bary, kluby, prostory spojené s nočním životem.</a:t>
            </a:r>
          </a:p>
          <a:p>
            <a:r>
              <a:rPr lang="cs-CZ" b="1" dirty="0"/>
              <a:t>3. Rizikové faktory prostředí (Graham a </a:t>
            </a:r>
            <a:r>
              <a:rPr lang="cs-CZ" b="1" dirty="0" err="1"/>
              <a:t>Homel</a:t>
            </a:r>
            <a:r>
              <a:rPr lang="cs-CZ" b="1" dirty="0"/>
              <a:t> 2009)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cs-CZ" dirty="0"/>
              <a:t>Přelidnění, špatná ventilace, nečistota.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cs-CZ" dirty="0"/>
              <a:t>Nedostatečný dohled a školení personálu.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cs-CZ" dirty="0"/>
              <a:t>Vysoká míra opilosti návštěvníků.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cs-CZ" dirty="0"/>
              <a:t>Slabá pravidla chování a chaotické řízení podniku.</a:t>
            </a:r>
          </a:p>
          <a:p>
            <a:r>
              <a:rPr lang="cs-CZ" b="1" dirty="0"/>
              <a:t>4. Pozitivní faktory snižující riziko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cs-CZ" b="0" dirty="0"/>
              <a:t>Dobře vyškolený a koordinovaný personál.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cs-CZ" b="0" dirty="0"/>
              <a:t>Odpovědné servírování alkoholu.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cs-CZ" b="0" dirty="0"/>
              <a:t>Jasně nastavená pravidla a postupy.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cs-CZ" b="0" dirty="0"/>
              <a:t>Efektivní řízení podniku (fyzické uspořádání, sociální pravidla, práce s intoxikovanými hosty).</a:t>
            </a:r>
          </a:p>
          <a:p>
            <a:r>
              <a:rPr lang="cs-CZ" b="1" dirty="0"/>
              <a:t>5. Empirické poznatky a modely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cs-CZ" b="0" dirty="0"/>
              <a:t>Historické příklady: zákaz zbraní v </a:t>
            </a:r>
            <a:r>
              <a:rPr lang="cs-CZ" b="0" dirty="0" err="1"/>
              <a:t>saloonech</a:t>
            </a:r>
            <a:r>
              <a:rPr lang="cs-CZ" b="0" dirty="0"/>
              <a:t> (</a:t>
            </a:r>
            <a:r>
              <a:rPr lang="cs-CZ" b="0" dirty="0" err="1"/>
              <a:t>Clarke</a:t>
            </a:r>
            <a:r>
              <a:rPr lang="cs-CZ" b="0" dirty="0"/>
              <a:t> 1995).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cs-CZ" b="0" dirty="0" err="1"/>
              <a:t>Safety</a:t>
            </a:r>
            <a:r>
              <a:rPr lang="cs-CZ" b="0" dirty="0"/>
              <a:t> </a:t>
            </a:r>
            <a:r>
              <a:rPr lang="cs-CZ" b="0" dirty="0" err="1"/>
              <a:t>action</a:t>
            </a:r>
            <a:r>
              <a:rPr lang="cs-CZ" b="0" dirty="0"/>
              <a:t> model: pravidelné audity, školení personálu, lokální bezpečnostní opatření.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cs-CZ" b="0" dirty="0"/>
              <a:t>Výzkumy (</a:t>
            </a:r>
            <a:r>
              <a:rPr lang="cs-CZ" b="0" dirty="0" err="1"/>
              <a:t>Hauritz</a:t>
            </a:r>
            <a:r>
              <a:rPr lang="cs-CZ" b="0" dirty="0"/>
              <a:t> et al. 1998): potvrzují </a:t>
            </a:r>
            <a:r>
              <a:rPr lang="cs-CZ" dirty="0"/>
              <a:t>účinnost při snižování násilí, ale upozorňují na problémy s udržitelností (</a:t>
            </a:r>
            <a:r>
              <a:rPr lang="cs-CZ" dirty="0" err="1"/>
              <a:t>Deehan</a:t>
            </a:r>
            <a:r>
              <a:rPr lang="cs-CZ" dirty="0"/>
              <a:t> 2004).</a:t>
            </a:r>
          </a:p>
          <a:p>
            <a:r>
              <a:rPr lang="cs-CZ" b="1" dirty="0"/>
              <a:t>6. Role veřejné politiky a policie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cs-CZ" dirty="0"/>
              <a:t>Strategicky cílené intervence a regulace podporují dodržování bezpečnostních norem.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cs-CZ" dirty="0"/>
              <a:t>Klíčová je </a:t>
            </a:r>
            <a:r>
              <a:rPr lang="cs-CZ" b="1" dirty="0"/>
              <a:t>spolupráce provozovatelů, samospráv a policie</a:t>
            </a:r>
            <a:r>
              <a:rPr lang="cs-CZ" dirty="0"/>
              <a:t>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9028202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58750" indent="0">
              <a:buNone/>
            </a:pPr>
            <a:r>
              <a:rPr lang="cs-CZ" b="1" dirty="0"/>
              <a:t>Teorie rozbitých oken </a:t>
            </a:r>
            <a:r>
              <a:rPr lang="cs-CZ" dirty="0"/>
              <a:t>autorů Jamese Q. Wilsona a George L. </a:t>
            </a:r>
            <a:r>
              <a:rPr lang="cs-CZ" dirty="0" err="1"/>
              <a:t>Kellinga</a:t>
            </a:r>
            <a:r>
              <a:rPr lang="cs-CZ" dirty="0"/>
              <a:t> (1982) patří k </a:t>
            </a:r>
            <a:r>
              <a:rPr lang="cs-CZ" b="1" dirty="0"/>
              <a:t>nejvlivnějším kriminologickým konceptům</a:t>
            </a:r>
            <a:r>
              <a:rPr lang="cs-CZ" dirty="0"/>
              <a:t>. </a:t>
            </a:r>
          </a:p>
          <a:p>
            <a:r>
              <a:rPr lang="cs-CZ" dirty="0"/>
              <a:t>Vychází z předpokladu, že </a:t>
            </a:r>
            <a:r>
              <a:rPr lang="cs-CZ" b="1" dirty="0"/>
              <a:t>zanedbaný veřejný prostor a tolerování drobných přestupků </a:t>
            </a:r>
            <a:r>
              <a:rPr lang="cs-CZ" dirty="0"/>
              <a:t>(např. vandalismu, veřejného pití či bezdomovectví) </a:t>
            </a:r>
            <a:r>
              <a:rPr lang="cs-CZ" b="1" dirty="0"/>
              <a:t>vyvolává pocit nejistoty a oslabuje sociální kontrolu</a:t>
            </a:r>
            <a:r>
              <a:rPr lang="cs-CZ" dirty="0"/>
              <a:t>. </a:t>
            </a:r>
          </a:p>
          <a:p>
            <a:r>
              <a:rPr lang="cs-CZ" dirty="0"/>
              <a:t>Obyvatelé se stáhnou z veřejného života a prostor se stává náchylným k závažnější kriminalitě. </a:t>
            </a:r>
          </a:p>
          <a:p>
            <a:endParaRPr lang="cs-CZ" dirty="0"/>
          </a:p>
          <a:p>
            <a:r>
              <a:rPr lang="cs-CZ" dirty="0"/>
              <a:t>Klasickým dokladem je experiment P. </a:t>
            </a:r>
            <a:r>
              <a:rPr lang="cs-CZ" dirty="0" err="1"/>
              <a:t>Zimbarda</a:t>
            </a:r>
            <a:r>
              <a:rPr lang="cs-CZ" dirty="0"/>
              <a:t> (1969) s odloženými auty v Bronxu a Palo Altu, který ukázal, že i malé projevy nepořádku spouštějí řetězec eskalace - dvě auta s odstraněnými značkami a otevřenou kapotou – jedno v zanedbaném Bronxu, druhé na spořádané ulici v kalifornském Palo Altu. V Bronxu zaútočili na </a:t>
            </a:r>
            <a:r>
              <a:rPr lang="cs-CZ" b="1" dirty="0"/>
              <a:t>auto první vandalové po deseti minutách</a:t>
            </a:r>
            <a:r>
              <a:rPr lang="cs-CZ" dirty="0"/>
              <a:t> a během čtyřiadvaceti hodin bylo auto obrané na kost. Většina z nich byli dobře oblečení běloši. V Palo Altu vydrželo auto týden netknuté. Teprve když je </a:t>
            </a:r>
            <a:r>
              <a:rPr lang="cs-CZ" dirty="0" err="1"/>
              <a:t>Zimbardo</a:t>
            </a:r>
            <a:r>
              <a:rPr lang="cs-CZ" dirty="0"/>
              <a:t> potloukl kladivem, přidali se v řádu hodin další – opět spořádaně vyhlížející běloši..</a:t>
            </a:r>
          </a:p>
          <a:p>
            <a:endParaRPr lang="cs-CZ" dirty="0"/>
          </a:p>
          <a:p>
            <a:r>
              <a:rPr lang="cs-CZ" dirty="0"/>
              <a:t>Vandalismus a veřejné opilství → degradace prostředí, pocit bezpráví.</a:t>
            </a:r>
          </a:p>
          <a:p>
            <a:r>
              <a:rPr lang="cs-CZ" dirty="0"/>
              <a:t>Viditelný nepořádek může zvyšovat užívání alkoholu a drog (</a:t>
            </a:r>
            <a:r>
              <a:rPr lang="cs-CZ" dirty="0" err="1"/>
              <a:t>coping</a:t>
            </a:r>
            <a:r>
              <a:rPr lang="cs-CZ" dirty="0"/>
              <a:t>) → další výtržnosti a řízení pod vlivem.</a:t>
            </a:r>
          </a:p>
          <a:p>
            <a:pPr marL="158750" indent="0">
              <a:buNone/>
            </a:pPr>
            <a:r>
              <a:rPr lang="cs-CZ" b="1" dirty="0"/>
              <a:t>Role sankcí a pořádku:</a:t>
            </a:r>
            <a:endParaRPr lang="cs-CZ" dirty="0"/>
          </a:p>
          <a:p>
            <a:r>
              <a:rPr lang="cs-CZ" dirty="0"/>
              <a:t>Postih veřejného opilství a udržování pořádku může působit preventivně.</a:t>
            </a:r>
          </a:p>
          <a:p>
            <a:r>
              <a:rPr lang="cs-CZ" dirty="0"/>
              <a:t>Policie by měla klást důraz na pořádek a kvalitu prostředí → posiluje neformální sociální kontrolu.</a:t>
            </a:r>
          </a:p>
          <a:p>
            <a:pPr marL="158750" indent="0">
              <a:buNone/>
            </a:pPr>
            <a:r>
              <a:rPr lang="cs-CZ" b="1" dirty="0"/>
              <a:t>Účinné strategie:</a:t>
            </a:r>
            <a:endParaRPr lang="cs-CZ" dirty="0"/>
          </a:p>
          <a:p>
            <a:r>
              <a:rPr lang="cs-CZ" dirty="0"/>
              <a:t>Komunitní zapojení.</a:t>
            </a:r>
          </a:p>
          <a:p>
            <a:r>
              <a:rPr lang="cs-CZ" dirty="0"/>
              <a:t>Pravidelná údržba veřejného prostoru.</a:t>
            </a:r>
          </a:p>
          <a:p>
            <a:r>
              <a:rPr lang="cs-CZ" dirty="0"/>
              <a:t>Kulturní a sportovní akce.</a:t>
            </a:r>
          </a:p>
          <a:p>
            <a:r>
              <a:rPr lang="cs-CZ" dirty="0"/>
              <a:t>Zásahy přizpůsobené místním normám a s účastí obyvatel.</a:t>
            </a:r>
          </a:p>
          <a:p>
            <a:pPr marL="158750" indent="0">
              <a:buNone/>
            </a:pPr>
            <a:r>
              <a:rPr lang="cs-CZ" b="1" dirty="0"/>
              <a:t>Empirické poznatky:</a:t>
            </a:r>
            <a:endParaRPr lang="cs-CZ" dirty="0"/>
          </a:p>
          <a:p>
            <a:r>
              <a:rPr lang="cs-CZ" dirty="0"/>
              <a:t>Výsledky studií jsou smíšené.</a:t>
            </a:r>
          </a:p>
          <a:p>
            <a:r>
              <a:rPr lang="cs-CZ" dirty="0"/>
              <a:t>Nejvíce se osvědčují „měkké“ preventivní přístupy: zlepšování prostředí, posilování soudržnosti a řešení drobných excesů.</a:t>
            </a:r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8AE59743-683C-4279-9E83-23C937C99CF6}" type="slidenum">
              <a:rPr lang="cs-CZ" noProof="0" smtClean="0"/>
              <a:t>6</a:t>
            </a:fld>
            <a:endParaRPr lang="cs-CZ" noProof="0"/>
          </a:p>
        </p:txBody>
      </p:sp>
    </p:spTree>
    <p:extLst>
      <p:ext uri="{BB962C8B-B14F-4D97-AF65-F5344CB8AC3E}">
        <p14:creationId xmlns:p14="http://schemas.microsoft.com/office/powerpoint/2010/main" val="121721375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Původně formulován pro drogy </a:t>
            </a:r>
            <a:r>
              <a:rPr lang="cs-CZ" b="1" dirty="0"/>
              <a:t>(</a:t>
            </a:r>
            <a:r>
              <a:rPr lang="cs-CZ" b="1" dirty="0" err="1"/>
              <a:t>Parker</a:t>
            </a:r>
            <a:r>
              <a:rPr lang="cs-CZ" b="1" dirty="0"/>
              <a:t>, 1998)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Dříve deviantní praktiky → součást hlavního proudu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Neznamená úplné přijetí, ale: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cs-CZ" dirty="0"/>
              <a:t>nižší stigmatizace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cs-CZ" dirty="0"/>
              <a:t>vyšší dostupnost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cs-CZ" dirty="0"/>
              <a:t>větší ochota experimentovat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Alkohol = rutina každodenního života, hlavně u mládeže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Rozostření hranice mezi společenskostí a rušivým chováním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Regionální tradice (festivaly, rituály) → pití jako znak sounáležitosti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Mezigenerační cyklus: reprodukce a legitimizace rizikového pití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Preventivní strategie musí reflektovat regionální kulturní logiky</a:t>
            </a:r>
          </a:p>
        </p:txBody>
      </p:sp>
    </p:spTree>
    <p:extLst>
      <p:ext uri="{BB962C8B-B14F-4D97-AF65-F5344CB8AC3E}">
        <p14:creationId xmlns:p14="http://schemas.microsoft.com/office/powerpoint/2010/main" val="295785484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455930" indent="0" algn="just">
              <a:spcAft>
                <a:spcPts val="300"/>
              </a:spcAft>
              <a:buNone/>
            </a:pPr>
            <a:r>
              <a:rPr lang="cs-CZ" sz="1800" dirty="0"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Empirickým základem této studie jsou údaje o trestných činech spáchaných pod vlivem alkoholu, které byly čerpány z oficiálních trestních statistik Policie České republiky(ESSK, který spravuje Odbor věcné působnosti a statistiky Prezidia kriminální policie a vyšetřovací služby):</a:t>
            </a:r>
            <a:endParaRPr lang="cs-CZ" sz="18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98830" lvl="1" indent="-342900" algn="just">
              <a:spcAft>
                <a:spcPts val="300"/>
              </a:spcAft>
              <a:buFont typeface="+mj-lt"/>
              <a:buAutoNum type="arabicPeriod"/>
            </a:pPr>
            <a:r>
              <a:rPr lang="cs-CZ" sz="1800" b="1" dirty="0"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Registrovaní pachatelé</a:t>
            </a:r>
          </a:p>
          <a:p>
            <a:pPr lvl="2"/>
            <a:r>
              <a:rPr lang="cs-CZ" b="0" dirty="0"/>
              <a:t>Ohrožení pod vlivem návykové látky, opilství (§ 274,</a:t>
            </a:r>
            <a:r>
              <a:rPr lang="cs-CZ" dirty="0"/>
              <a:t> 360) – </a:t>
            </a:r>
            <a:r>
              <a:rPr lang="cs-CZ" b="1" dirty="0"/>
              <a:t>5 367 pachatelů</a:t>
            </a:r>
            <a:r>
              <a:rPr lang="cs-CZ" dirty="0"/>
              <a:t>.</a:t>
            </a:r>
          </a:p>
          <a:p>
            <a:pPr lvl="2"/>
            <a:r>
              <a:rPr lang="cs-CZ" b="0" dirty="0"/>
              <a:t>Dopravní trestné činy spojené s alkoholem (§ 143, 147</a:t>
            </a:r>
            <a:r>
              <a:rPr lang="cs-CZ" dirty="0"/>
              <a:t>, 148, 273, 274, 277, 360) – </a:t>
            </a:r>
            <a:r>
              <a:rPr lang="cs-CZ" b="1" dirty="0"/>
              <a:t>2 552 pachatelů</a:t>
            </a:r>
            <a:r>
              <a:rPr lang="cs-CZ" dirty="0"/>
              <a:t>.</a:t>
            </a:r>
          </a:p>
          <a:p>
            <a:pPr marL="798830" lvl="1" indent="-342900" algn="just">
              <a:spcAft>
                <a:spcPts val="300"/>
              </a:spcAft>
              <a:buFont typeface="+mj-lt"/>
              <a:buAutoNum type="arabicPeriod"/>
            </a:pPr>
            <a:r>
              <a:rPr lang="cs-CZ" sz="1800" b="1" dirty="0"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Registrované trestné činy </a:t>
            </a:r>
            <a:r>
              <a:rPr lang="cs-CZ" sz="1800" dirty="0"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– údaje o registrovaných činech ohrožení pod vlivem (§ 274, 360), které umožňují podrobnější vhled do prostorového rozložení incidentů </a:t>
            </a:r>
            <a:r>
              <a:rPr lang="cs-CZ" sz="1800" dirty="0"/>
              <a:t>(může zahrnovat více činů jednoho pachatele)</a:t>
            </a:r>
            <a:endParaRPr lang="cs-CZ" sz="18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1680" indent="-285750" algn="just">
              <a:spcAft>
                <a:spcPts val="300"/>
              </a:spcAft>
            </a:pPr>
            <a:endParaRPr lang="cs-CZ" sz="1800" dirty="0">
              <a:effectLst/>
              <a:latin typeface="Arial" panose="020B0604020202020204" pitchFamily="34" charset="0"/>
              <a:ea typeface="Arial" panose="020B0604020202020204" pitchFamily="34" charset="0"/>
              <a:cs typeface="Arial" panose="020B0604020202020204" pitchFamily="34" charset="0"/>
            </a:endParaRPr>
          </a:p>
          <a:p>
            <a:pPr marL="741680" indent="-285750" algn="just">
              <a:spcAft>
                <a:spcPts val="300"/>
              </a:spcAft>
            </a:pPr>
            <a:r>
              <a:rPr lang="cs-CZ" sz="1800" dirty="0"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Poskytují doplňující pohledy: </a:t>
            </a:r>
          </a:p>
          <a:p>
            <a:pPr marL="1198880" lvl="1" indent="-285750" algn="just">
              <a:spcAft>
                <a:spcPts val="300"/>
              </a:spcAft>
            </a:pPr>
            <a:r>
              <a:rPr lang="cs-CZ" sz="1800" dirty="0"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údaje o pachatelích zachycují počet jednotlivých osob zaznamenaných za trestné činy související s alkoholem</a:t>
            </a:r>
          </a:p>
          <a:p>
            <a:pPr marL="1198880" lvl="1" indent="-285750" algn="just">
              <a:spcAft>
                <a:spcPts val="300"/>
              </a:spcAft>
            </a:pPr>
            <a:r>
              <a:rPr lang="cs-CZ" sz="1800" dirty="0"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údaje o trestných činech zdůrazňují celkový rozsah oficiálně zjištěných incidentů</a:t>
            </a:r>
            <a:endParaRPr lang="cs-CZ" sz="18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1680" indent="-285750" algn="just">
              <a:spcAft>
                <a:spcPts val="300"/>
              </a:spcAft>
            </a:pPr>
            <a:endParaRPr lang="cs-CZ" sz="1800" dirty="0">
              <a:effectLst/>
              <a:latin typeface="Arial" panose="020B0604020202020204" pitchFamily="34" charset="0"/>
              <a:ea typeface="Arial" panose="020B0604020202020204" pitchFamily="34" charset="0"/>
              <a:cs typeface="Arial" panose="020B0604020202020204" pitchFamily="34" charset="0"/>
            </a:endParaRPr>
          </a:p>
          <a:p>
            <a:pPr marL="741680" indent="-285750" algn="just">
              <a:spcAft>
                <a:spcPts val="300"/>
              </a:spcAft>
            </a:pPr>
            <a:r>
              <a:rPr lang="cs-CZ" sz="1800" b="1" dirty="0"/>
              <a:t>Index kriminality:</a:t>
            </a:r>
            <a:r>
              <a:rPr lang="cs-CZ" sz="1800" dirty="0"/>
              <a:t> počet pachatelů/činů na 100 000 obyvatel → umožňuje regionální srovnání.</a:t>
            </a:r>
            <a:r>
              <a:rPr lang="cs-CZ" sz="1800" dirty="0"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158750" indent="0">
              <a:buNone/>
            </a:pPr>
            <a:endParaRPr lang="cs-CZ" sz="1800" b="1" dirty="0"/>
          </a:p>
          <a:p>
            <a:pPr marL="158750" indent="0">
              <a:buNone/>
            </a:pPr>
            <a:r>
              <a:rPr lang="cs-CZ" sz="1800" b="1" dirty="0"/>
              <a:t>Metodologická omezení:</a:t>
            </a:r>
            <a:endParaRPr lang="cs-CZ" sz="1800" dirty="0"/>
          </a:p>
          <a:p>
            <a:r>
              <a:rPr lang="cs-CZ" sz="1800" dirty="0"/>
              <a:t>Data ukazují pouze oficiálně zaznamenané činy, nikoli skutečnou prevalenci.</a:t>
            </a:r>
          </a:p>
          <a:p>
            <a:r>
              <a:rPr lang="cs-CZ" sz="1800" dirty="0"/>
              <a:t>Postupy odhalování a zaznamenávání se liší mezi regiony (např. intenzita testování na alkohol).</a:t>
            </a:r>
          </a:p>
          <a:p>
            <a:r>
              <a:rPr lang="cs-CZ" sz="1800" dirty="0"/>
              <a:t>Regionální rozdíly tedy mohou částečně odrážet institucionální praxi a místní toleranci, nejen reálnou kriminalitu.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6342459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58750" indent="0">
              <a:buNone/>
            </a:pPr>
            <a:r>
              <a:rPr lang="cs-CZ" b="1" dirty="0"/>
              <a:t>Dvojí dimenze kriminality spojené s alkoholem</a:t>
            </a:r>
            <a:endParaRPr lang="cs-CZ" dirty="0"/>
          </a:p>
          <a:p>
            <a:r>
              <a:rPr lang="cs-CZ" dirty="0"/>
              <a:t>Opilství a porušování veřejného pořádku.</a:t>
            </a:r>
          </a:p>
          <a:p>
            <a:r>
              <a:rPr lang="cs-CZ" dirty="0"/>
              <a:t>Dopravní bezpečnost.</a:t>
            </a:r>
          </a:p>
          <a:p>
            <a:r>
              <a:rPr lang="cs-CZ" dirty="0"/>
              <a:t>Regionálně se liší intenzitou i relativním zastoupením.</a:t>
            </a:r>
          </a:p>
          <a:p>
            <a:pPr marL="158750" indent="0">
              <a:buNone/>
            </a:pPr>
            <a:r>
              <a:rPr lang="cs-CZ" b="1" dirty="0"/>
              <a:t>Celkové údaje za ČR (2024)</a:t>
            </a:r>
            <a:endParaRPr lang="cs-CZ" dirty="0"/>
          </a:p>
          <a:p>
            <a:r>
              <a:rPr lang="cs-CZ" b="1" dirty="0"/>
              <a:t>5 367 pachatelů</a:t>
            </a:r>
            <a:r>
              <a:rPr lang="cs-CZ" dirty="0"/>
              <a:t> – ohrožení pod vlivem / opilství (§§ 274, 360).</a:t>
            </a:r>
          </a:p>
          <a:p>
            <a:r>
              <a:rPr lang="cs-CZ" b="1" dirty="0"/>
              <a:t>2 552 pachatelů</a:t>
            </a:r>
            <a:r>
              <a:rPr lang="cs-CZ" dirty="0"/>
              <a:t> – dopravní nehody pod vlivem alkoholu (§§ 143, 147, 148, 273, 274, 277, 360).</a:t>
            </a:r>
          </a:p>
          <a:p>
            <a:pPr marL="158750" indent="0">
              <a:buNone/>
            </a:pPr>
            <a:r>
              <a:rPr lang="cs-CZ" b="1" dirty="0"/>
              <a:t>Indexy (na populaci):</a:t>
            </a:r>
            <a:endParaRPr lang="cs-CZ" dirty="0"/>
          </a:p>
          <a:p>
            <a:pPr lvl="1"/>
            <a:r>
              <a:rPr lang="cs-CZ" dirty="0"/>
              <a:t>Ohrožení/opilství: </a:t>
            </a:r>
            <a:r>
              <a:rPr lang="cs-CZ" b="1" dirty="0"/>
              <a:t>49,20</a:t>
            </a:r>
            <a:r>
              <a:rPr lang="cs-CZ" dirty="0"/>
              <a:t>.</a:t>
            </a:r>
          </a:p>
          <a:p>
            <a:pPr lvl="1"/>
            <a:r>
              <a:rPr lang="cs-CZ" dirty="0"/>
              <a:t>Dopravní nehody: </a:t>
            </a:r>
            <a:r>
              <a:rPr lang="cs-CZ" b="1" dirty="0"/>
              <a:t>23,39</a:t>
            </a:r>
            <a:r>
              <a:rPr lang="cs-CZ" dirty="0"/>
              <a:t>.</a:t>
            </a:r>
          </a:p>
          <a:p>
            <a:pPr marL="158750" indent="0">
              <a:buNone/>
            </a:pPr>
            <a:r>
              <a:rPr lang="cs-CZ" b="1" dirty="0"/>
              <a:t>Regionální rozložení (obecné poznatky)</a:t>
            </a:r>
            <a:endParaRPr lang="cs-CZ" dirty="0"/>
          </a:p>
          <a:p>
            <a:r>
              <a:rPr lang="cs-CZ" dirty="0"/>
              <a:t>Absolutní počty souvisí s velikostí populace: nejvyšší ve Středočeském, Moravskoslezském a Jihomoravském kraji.</a:t>
            </a:r>
          </a:p>
          <a:p>
            <a:r>
              <a:rPr lang="cs-CZ" dirty="0"/>
              <a:t>Po přepočtu na obyvatele je zátěž nejvyšší v </a:t>
            </a:r>
            <a:r>
              <a:rPr lang="cs-CZ" b="1" dirty="0"/>
              <a:t>menších periferních regionech</a:t>
            </a:r>
            <a:r>
              <a:rPr lang="cs-CZ" dirty="0"/>
              <a:t> (Karlovarský, Olomoucký, Liberecký).</a:t>
            </a:r>
          </a:p>
          <a:p>
            <a:r>
              <a:rPr lang="cs-CZ" dirty="0"/>
              <a:t>Středočeský kraj kombinuje vysokou prevalenci s velkou populací.</a:t>
            </a:r>
          </a:p>
          <a:p>
            <a:pPr marL="158750" indent="0">
              <a:buNone/>
            </a:pPr>
            <a:r>
              <a:rPr lang="cs-CZ" b="1" dirty="0"/>
              <a:t>Ohrožení/opilství (nejvyšší a nejnižší indexy)</a:t>
            </a:r>
            <a:endParaRPr lang="cs-CZ" dirty="0"/>
          </a:p>
          <a:p>
            <a:r>
              <a:rPr lang="cs-CZ" dirty="0"/>
              <a:t>Nejvyšší:</a:t>
            </a:r>
          </a:p>
          <a:p>
            <a:pPr lvl="1"/>
            <a:r>
              <a:rPr lang="cs-CZ" b="1" dirty="0"/>
              <a:t>Olomoucký kraj – 66,98</a:t>
            </a:r>
            <a:r>
              <a:rPr lang="cs-CZ" dirty="0"/>
              <a:t>.</a:t>
            </a:r>
          </a:p>
          <a:p>
            <a:pPr lvl="1"/>
            <a:r>
              <a:rPr lang="cs-CZ" b="1" dirty="0"/>
              <a:t>Středočeský kraj – 58,86</a:t>
            </a:r>
            <a:r>
              <a:rPr lang="cs-CZ" dirty="0"/>
              <a:t>.</a:t>
            </a:r>
          </a:p>
          <a:p>
            <a:pPr lvl="1"/>
            <a:r>
              <a:rPr lang="cs-CZ" b="1" dirty="0"/>
              <a:t>Vysočina – 56,80</a:t>
            </a:r>
            <a:r>
              <a:rPr lang="cs-CZ" dirty="0"/>
              <a:t>.</a:t>
            </a:r>
          </a:p>
          <a:p>
            <a:r>
              <a:rPr lang="cs-CZ" dirty="0"/>
              <a:t>Nejnižší:</a:t>
            </a:r>
          </a:p>
          <a:p>
            <a:pPr lvl="1"/>
            <a:r>
              <a:rPr lang="cs-CZ" b="1" dirty="0"/>
              <a:t>Praha – 29,90</a:t>
            </a:r>
            <a:r>
              <a:rPr lang="cs-CZ" dirty="0"/>
              <a:t>.</a:t>
            </a:r>
          </a:p>
          <a:p>
            <a:pPr lvl="1"/>
            <a:r>
              <a:rPr lang="cs-CZ" b="1" dirty="0"/>
              <a:t>Jihomoravský kraj – 44,25</a:t>
            </a:r>
            <a:r>
              <a:rPr lang="cs-CZ" dirty="0"/>
              <a:t>.</a:t>
            </a:r>
          </a:p>
          <a:p>
            <a:pPr marL="158750" indent="0">
              <a:buNone/>
            </a:pPr>
            <a:r>
              <a:rPr lang="cs-CZ" b="1" dirty="0"/>
              <a:t>Dopravní nehody pod vlivem alkoholu</a:t>
            </a:r>
            <a:endParaRPr lang="cs-CZ" dirty="0"/>
          </a:p>
          <a:p>
            <a:r>
              <a:rPr lang="cs-CZ" dirty="0"/>
              <a:t>Nejvyšší:</a:t>
            </a:r>
          </a:p>
          <a:p>
            <a:pPr lvl="1"/>
            <a:r>
              <a:rPr lang="cs-CZ" b="1" dirty="0"/>
              <a:t>Karlovarský kraj – 39,56</a:t>
            </a:r>
            <a:r>
              <a:rPr lang="cs-CZ" dirty="0"/>
              <a:t>.</a:t>
            </a:r>
          </a:p>
          <a:p>
            <a:pPr lvl="1"/>
            <a:r>
              <a:rPr lang="cs-CZ" b="1" dirty="0"/>
              <a:t>Liberecký kraj – 30,70</a:t>
            </a:r>
            <a:r>
              <a:rPr lang="cs-CZ" dirty="0"/>
              <a:t>.</a:t>
            </a:r>
          </a:p>
          <a:p>
            <a:pPr lvl="1"/>
            <a:r>
              <a:rPr lang="cs-CZ" b="1" dirty="0"/>
              <a:t>Středočeský kraj – 29,67</a:t>
            </a:r>
            <a:r>
              <a:rPr lang="cs-CZ" dirty="0"/>
              <a:t>.</a:t>
            </a:r>
          </a:p>
          <a:p>
            <a:r>
              <a:rPr lang="cs-CZ" dirty="0"/>
              <a:t>Nejnižší:</a:t>
            </a:r>
          </a:p>
          <a:p>
            <a:pPr lvl="1"/>
            <a:r>
              <a:rPr lang="cs-CZ" b="1" dirty="0"/>
              <a:t>Vysočina – 17,58</a:t>
            </a:r>
            <a:r>
              <a:rPr lang="cs-CZ" dirty="0"/>
              <a:t>.</a:t>
            </a:r>
          </a:p>
          <a:p>
            <a:pPr lvl="1"/>
            <a:r>
              <a:rPr lang="cs-CZ" b="1" dirty="0"/>
              <a:t>Moravskoslezský kraj – 17,84</a:t>
            </a:r>
            <a:r>
              <a:rPr lang="cs-CZ" dirty="0"/>
              <a:t>.</a:t>
            </a:r>
          </a:p>
          <a:p>
            <a:pPr lvl="1"/>
            <a:r>
              <a:rPr lang="cs-CZ" b="1" dirty="0"/>
              <a:t>Praha – 16,67</a:t>
            </a:r>
            <a:r>
              <a:rPr lang="cs-CZ" dirty="0"/>
              <a:t> (pod průměrem).</a:t>
            </a:r>
          </a:p>
          <a:p>
            <a:pPr marL="158750" indent="0">
              <a:buNone/>
            </a:pPr>
            <a:r>
              <a:rPr lang="cs-CZ" b="1" dirty="0"/>
              <a:t>Specifický případ Prahy</a:t>
            </a:r>
            <a:endParaRPr lang="cs-CZ" dirty="0"/>
          </a:p>
          <a:p>
            <a:r>
              <a:rPr lang="cs-CZ" dirty="0"/>
              <a:t>Nejnižší indexy v obou kategoriích.</a:t>
            </a:r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8AE59743-683C-4279-9E83-23C937C99CF6}" type="slidenum">
              <a:rPr lang="cs-CZ" noProof="0" smtClean="0"/>
              <a:t>9</a:t>
            </a:fld>
            <a:endParaRPr lang="cs-CZ" noProof="0"/>
          </a:p>
        </p:txBody>
      </p:sp>
    </p:spTree>
    <p:extLst>
      <p:ext uri="{BB962C8B-B14F-4D97-AF65-F5344CB8AC3E}">
        <p14:creationId xmlns:p14="http://schemas.microsoft.com/office/powerpoint/2010/main" val="26900768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Úvodní snímek">
  <p:cSld name="Úvodní snímek">
    <p:spTree>
      <p:nvGrpSpPr>
        <p:cNvPr id="1" name="Shape 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Google Shape;8;p3"/>
          <p:cNvSpPr txBox="1">
            <a:spLocks noGrp="1"/>
          </p:cNvSpPr>
          <p:nvPr>
            <p:ph type="dt" idx="10"/>
          </p:nvPr>
        </p:nvSpPr>
        <p:spPr>
          <a:xfrm>
            <a:off x="9147805" y="330809"/>
            <a:ext cx="2601283" cy="12503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0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9" name="Google Shape;9;p3"/>
          <p:cNvSpPr/>
          <p:nvPr/>
        </p:nvSpPr>
        <p:spPr>
          <a:xfrm>
            <a:off x="918673" y="467882"/>
            <a:ext cx="5922236" cy="5922236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" name="Google Shape;10;p3"/>
          <p:cNvSpPr txBox="1">
            <a:spLocks noGrp="1"/>
          </p:cNvSpPr>
          <p:nvPr>
            <p:ph type="ctrTitle"/>
          </p:nvPr>
        </p:nvSpPr>
        <p:spPr>
          <a:xfrm>
            <a:off x="918673" y="1581150"/>
            <a:ext cx="9749327" cy="39223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0"/>
              <a:buFont typeface="Arial"/>
              <a:buNone/>
              <a:defRPr sz="50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pic>
        <p:nvPicPr>
          <p:cNvPr id="11" name="Google Shape;11;p3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9195430" y="5512384"/>
            <a:ext cx="2723230" cy="1152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orovnání">
  <p:cSld name="Porovnání"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13"/>
          <p:cNvSpPr txBox="1">
            <a:spLocks noGrp="1"/>
          </p:cNvSpPr>
          <p:nvPr>
            <p:ph type="body" idx="1"/>
          </p:nvPr>
        </p:nvSpPr>
        <p:spPr>
          <a:xfrm>
            <a:off x="885820" y="1702857"/>
            <a:ext cx="5405971" cy="8239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2000"/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66" name="Google Shape;66;p13"/>
          <p:cNvSpPr txBox="1">
            <a:spLocks noGrp="1"/>
          </p:cNvSpPr>
          <p:nvPr>
            <p:ph type="body" idx="2"/>
          </p:nvPr>
        </p:nvSpPr>
        <p:spPr>
          <a:xfrm>
            <a:off x="6451601" y="1702859"/>
            <a:ext cx="52974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2000"/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67" name="Google Shape;67;p13"/>
          <p:cNvSpPr txBox="1">
            <a:spLocks noGrp="1"/>
          </p:cNvSpPr>
          <p:nvPr>
            <p:ph type="body" idx="3"/>
          </p:nvPr>
        </p:nvSpPr>
        <p:spPr>
          <a:xfrm>
            <a:off x="885825" y="419101"/>
            <a:ext cx="10934700" cy="11345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5"/>
              </a:buClr>
              <a:buSzPts val="3200"/>
              <a:buFont typeface="Arial"/>
              <a:buNone/>
              <a:defRPr sz="3200" b="1" i="0" u="none" strike="noStrike" cap="none">
                <a:solidFill>
                  <a:schemeClr val="accent5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810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810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810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68" name="Google Shape;68;p13"/>
          <p:cNvSpPr txBox="1">
            <a:spLocks noGrp="1"/>
          </p:cNvSpPr>
          <p:nvPr>
            <p:ph type="body" idx="4"/>
          </p:nvPr>
        </p:nvSpPr>
        <p:spPr>
          <a:xfrm>
            <a:off x="885819" y="2526771"/>
            <a:ext cx="5405972" cy="36284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810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accent5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accent5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810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accent5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810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accent5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69" name="Google Shape;69;p13"/>
          <p:cNvSpPr txBox="1">
            <a:spLocks noGrp="1"/>
          </p:cNvSpPr>
          <p:nvPr>
            <p:ph type="body" idx="5"/>
          </p:nvPr>
        </p:nvSpPr>
        <p:spPr>
          <a:xfrm>
            <a:off x="6451599" y="2526771"/>
            <a:ext cx="5297489" cy="36284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810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accent5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accent5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810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accent5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810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accent5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0" name="Google Shape;70;p13"/>
          <p:cNvSpPr txBox="1">
            <a:spLocks noGrp="1"/>
          </p:cNvSpPr>
          <p:nvPr>
            <p:ph type="ftr" idx="11"/>
          </p:nvPr>
        </p:nvSpPr>
        <p:spPr>
          <a:xfrm>
            <a:off x="2076450" y="6300786"/>
            <a:ext cx="60769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1" name="Google Shape;71;p13"/>
          <p:cNvSpPr txBox="1">
            <a:spLocks noGrp="1"/>
          </p:cNvSpPr>
          <p:nvPr>
            <p:ph type="sldNum" idx="12"/>
          </p:nvPr>
        </p:nvSpPr>
        <p:spPr>
          <a:xfrm>
            <a:off x="885823" y="6300787"/>
            <a:ext cx="10477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marL="0" marR="0" lvl="0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72" name="Google Shape;72;p13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9740627" y="5888886"/>
            <a:ext cx="2127523" cy="900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grafy">
  <p:cSld name="grafy"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14"/>
          <p:cNvSpPr>
            <a:spLocks noGrp="1"/>
          </p:cNvSpPr>
          <p:nvPr>
            <p:ph type="chart" idx="2"/>
          </p:nvPr>
        </p:nvSpPr>
        <p:spPr>
          <a:xfrm>
            <a:off x="885825" y="1447801"/>
            <a:ext cx="5337223" cy="4453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5" name="Google Shape;75;p14"/>
          <p:cNvSpPr>
            <a:spLocks noGrp="1"/>
          </p:cNvSpPr>
          <p:nvPr>
            <p:ph type="chart" idx="3"/>
          </p:nvPr>
        </p:nvSpPr>
        <p:spPr>
          <a:xfrm>
            <a:off x="6524625" y="1447801"/>
            <a:ext cx="5224464" cy="4453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6" name="Google Shape;76;p14"/>
          <p:cNvSpPr txBox="1">
            <a:spLocks noGrp="1"/>
          </p:cNvSpPr>
          <p:nvPr>
            <p:ph type="body" idx="1"/>
          </p:nvPr>
        </p:nvSpPr>
        <p:spPr>
          <a:xfrm>
            <a:off x="885825" y="419101"/>
            <a:ext cx="10934700" cy="619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5"/>
              </a:buClr>
              <a:buSzPts val="3200"/>
              <a:buFont typeface="Arial"/>
              <a:buNone/>
              <a:defRPr sz="3200" b="1" i="0" u="none" strike="noStrike" cap="none">
                <a:solidFill>
                  <a:schemeClr val="accent5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810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810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810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7" name="Google Shape;77;p14"/>
          <p:cNvSpPr txBox="1">
            <a:spLocks noGrp="1"/>
          </p:cNvSpPr>
          <p:nvPr>
            <p:ph type="ftr" idx="11"/>
          </p:nvPr>
        </p:nvSpPr>
        <p:spPr>
          <a:xfrm>
            <a:off x="2076450" y="6300786"/>
            <a:ext cx="60769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8" name="Google Shape;78;p14"/>
          <p:cNvSpPr txBox="1">
            <a:spLocks noGrp="1"/>
          </p:cNvSpPr>
          <p:nvPr>
            <p:ph type="sldNum" idx="12"/>
          </p:nvPr>
        </p:nvSpPr>
        <p:spPr>
          <a:xfrm>
            <a:off x="885823" y="6300787"/>
            <a:ext cx="10477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marL="0" marR="0" lvl="0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79" name="Google Shape;79;p14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9740627" y="5888886"/>
            <a:ext cx="2127523" cy="900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ředělová stránka">
  <p:cSld name="předělová stránka"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2" name="Google Shape;82;p15"/>
          <p:cNvSpPr/>
          <p:nvPr/>
        </p:nvSpPr>
        <p:spPr>
          <a:xfrm>
            <a:off x="-1" y="0"/>
            <a:ext cx="461473" cy="6858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3" name="Google Shape;83;p15"/>
          <p:cNvSpPr txBox="1">
            <a:spLocks noGrp="1"/>
          </p:cNvSpPr>
          <p:nvPr>
            <p:ph type="body" idx="1"/>
          </p:nvPr>
        </p:nvSpPr>
        <p:spPr>
          <a:xfrm>
            <a:off x="885825" y="1504950"/>
            <a:ext cx="10934700" cy="381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Arial"/>
              <a:buNone/>
              <a:defRPr sz="44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810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810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810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ředělová stránka_2">
  <p:cSld name="předělová stránka_2"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6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lt2"/>
          </a:solidFill>
          <a:ln w="12700" cap="flat" cmpd="sng">
            <a:solidFill>
              <a:srgbClr val="966E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6" name="Google Shape;86;p16"/>
          <p:cNvSpPr/>
          <p:nvPr/>
        </p:nvSpPr>
        <p:spPr>
          <a:xfrm>
            <a:off x="-1" y="0"/>
            <a:ext cx="461473" cy="6858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7" name="Google Shape;87;p16"/>
          <p:cNvSpPr txBox="1">
            <a:spLocks noGrp="1"/>
          </p:cNvSpPr>
          <p:nvPr>
            <p:ph type="body" idx="1"/>
          </p:nvPr>
        </p:nvSpPr>
        <p:spPr>
          <a:xfrm>
            <a:off x="885825" y="1504950"/>
            <a:ext cx="10934700" cy="381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Arial"/>
              <a:buNone/>
              <a:defRPr sz="44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810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810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810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brázky">
  <p:cSld name="obrázky"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7"/>
          <p:cNvSpPr>
            <a:spLocks noGrp="1"/>
          </p:cNvSpPr>
          <p:nvPr>
            <p:ph type="pic" idx="2"/>
          </p:nvPr>
        </p:nvSpPr>
        <p:spPr>
          <a:xfrm>
            <a:off x="885823" y="1343025"/>
            <a:ext cx="5772152" cy="4772025"/>
          </a:xfrm>
          <a:prstGeom prst="rect">
            <a:avLst/>
          </a:prstGeom>
          <a:noFill/>
          <a:ln>
            <a:noFill/>
          </a:ln>
        </p:spPr>
      </p:sp>
      <p:sp>
        <p:nvSpPr>
          <p:cNvPr id="90" name="Google Shape;90;p17"/>
          <p:cNvSpPr>
            <a:spLocks noGrp="1"/>
          </p:cNvSpPr>
          <p:nvPr>
            <p:ph type="pic" idx="3"/>
          </p:nvPr>
        </p:nvSpPr>
        <p:spPr>
          <a:xfrm>
            <a:off x="6810375" y="1343025"/>
            <a:ext cx="4962525" cy="2266950"/>
          </a:xfrm>
          <a:prstGeom prst="rect">
            <a:avLst/>
          </a:prstGeom>
          <a:noFill/>
          <a:ln>
            <a:noFill/>
          </a:ln>
        </p:spPr>
      </p:sp>
      <p:sp>
        <p:nvSpPr>
          <p:cNvPr id="91" name="Google Shape;91;p17"/>
          <p:cNvSpPr>
            <a:spLocks noGrp="1"/>
          </p:cNvSpPr>
          <p:nvPr>
            <p:ph type="pic" idx="4"/>
          </p:nvPr>
        </p:nvSpPr>
        <p:spPr>
          <a:xfrm>
            <a:off x="6810374" y="3767136"/>
            <a:ext cx="2686051" cy="2533649"/>
          </a:xfrm>
          <a:prstGeom prst="rect">
            <a:avLst/>
          </a:prstGeom>
          <a:noFill/>
          <a:ln>
            <a:noFill/>
          </a:ln>
        </p:spPr>
      </p:sp>
      <p:sp>
        <p:nvSpPr>
          <p:cNvPr id="92" name="Google Shape;92;p17"/>
          <p:cNvSpPr txBox="1">
            <a:spLocks noGrp="1"/>
          </p:cNvSpPr>
          <p:nvPr>
            <p:ph type="body" idx="1"/>
          </p:nvPr>
        </p:nvSpPr>
        <p:spPr>
          <a:xfrm>
            <a:off x="885825" y="419101"/>
            <a:ext cx="10934700" cy="619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5"/>
              </a:buClr>
              <a:buSzPts val="3200"/>
              <a:buFont typeface="Arial"/>
              <a:buNone/>
              <a:defRPr sz="3200" b="1" i="0" u="none" strike="noStrike" cap="none">
                <a:solidFill>
                  <a:schemeClr val="accent5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810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810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810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93" name="Google Shape;93;p17"/>
          <p:cNvSpPr txBox="1">
            <a:spLocks noGrp="1"/>
          </p:cNvSpPr>
          <p:nvPr>
            <p:ph type="ftr" idx="11"/>
          </p:nvPr>
        </p:nvSpPr>
        <p:spPr>
          <a:xfrm>
            <a:off x="2076450" y="6300786"/>
            <a:ext cx="60769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94" name="Google Shape;94;p17"/>
          <p:cNvSpPr txBox="1">
            <a:spLocks noGrp="1"/>
          </p:cNvSpPr>
          <p:nvPr>
            <p:ph type="sldNum" idx="12"/>
          </p:nvPr>
        </p:nvSpPr>
        <p:spPr>
          <a:xfrm>
            <a:off x="885823" y="6300787"/>
            <a:ext cx="10477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marL="0" marR="0" lvl="0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95" name="Google Shape;95;p17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9740627" y="5888886"/>
            <a:ext cx="2127523" cy="900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závěr">
  <p:cSld name="závěr"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8"/>
          <p:cNvSpPr txBox="1">
            <a:spLocks noGrp="1"/>
          </p:cNvSpPr>
          <p:nvPr>
            <p:ph type="body" idx="1"/>
          </p:nvPr>
        </p:nvSpPr>
        <p:spPr>
          <a:xfrm>
            <a:off x="885825" y="1543050"/>
            <a:ext cx="10934700" cy="39604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5"/>
              </a:buClr>
              <a:buSzPts val="4400"/>
              <a:buFont typeface="Arial"/>
              <a:buNone/>
              <a:defRPr sz="4400" b="1" i="0" u="none" strike="noStrike" cap="none">
                <a:solidFill>
                  <a:schemeClr val="accent5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810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810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810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pic>
        <p:nvPicPr>
          <p:cNvPr id="98" name="Google Shape;98;p18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9195430" y="5512384"/>
            <a:ext cx="2723230" cy="1152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Obsah ve třech blocí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Obdélník 28">
            <a:extLst>
              <a:ext uri="{FF2B5EF4-FFF2-40B4-BE49-F238E27FC236}">
                <a16:creationId xmlns:a16="http://schemas.microsoft.com/office/drawing/2014/main" id="{178B7359-F8D9-49C3-9ECB-5D7928220A32}"/>
              </a:ext>
            </a:extLst>
          </p:cNvPr>
          <p:cNvSpPr/>
          <p:nvPr userDrawn="1"/>
        </p:nvSpPr>
        <p:spPr>
          <a:xfrm>
            <a:off x="940831" y="2764203"/>
            <a:ext cx="3106800" cy="2706587"/>
          </a:xfrm>
          <a:prstGeom prst="rect">
            <a:avLst/>
          </a:prstGeom>
          <a:noFill/>
          <a:ln>
            <a:solidFill>
              <a:srgbClr val="8D634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0"/>
            <a:endParaRPr lang="cs-CZ" dirty="0"/>
          </a:p>
        </p:txBody>
      </p:sp>
      <p:sp>
        <p:nvSpPr>
          <p:cNvPr id="39" name="Obdélník 38">
            <a:extLst>
              <a:ext uri="{FF2B5EF4-FFF2-40B4-BE49-F238E27FC236}">
                <a16:creationId xmlns:a16="http://schemas.microsoft.com/office/drawing/2014/main" id="{DD6BF640-6D98-46DC-BF66-FEB2A0511221}"/>
              </a:ext>
            </a:extLst>
          </p:cNvPr>
          <p:cNvSpPr/>
          <p:nvPr userDrawn="1"/>
        </p:nvSpPr>
        <p:spPr>
          <a:xfrm>
            <a:off x="8132936" y="2762391"/>
            <a:ext cx="3106800" cy="2706587"/>
          </a:xfrm>
          <a:prstGeom prst="rect">
            <a:avLst/>
          </a:prstGeom>
          <a:noFill/>
          <a:ln>
            <a:solidFill>
              <a:srgbClr val="8D634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0"/>
            <a:endParaRPr lang="cs-CZ" dirty="0"/>
          </a:p>
        </p:txBody>
      </p:sp>
      <p:sp>
        <p:nvSpPr>
          <p:cNvPr id="34" name="Obdélník 33">
            <a:extLst>
              <a:ext uri="{FF2B5EF4-FFF2-40B4-BE49-F238E27FC236}">
                <a16:creationId xmlns:a16="http://schemas.microsoft.com/office/drawing/2014/main" id="{E7397380-65CA-490B-89DE-D8D1C25E0B00}"/>
              </a:ext>
            </a:extLst>
          </p:cNvPr>
          <p:cNvSpPr/>
          <p:nvPr userDrawn="1"/>
        </p:nvSpPr>
        <p:spPr>
          <a:xfrm>
            <a:off x="4542600" y="2762391"/>
            <a:ext cx="3106800" cy="2706587"/>
          </a:xfrm>
          <a:prstGeom prst="rect">
            <a:avLst/>
          </a:prstGeom>
          <a:noFill/>
          <a:ln>
            <a:solidFill>
              <a:srgbClr val="8D634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0"/>
            <a:endParaRPr lang="cs-CZ" dirty="0"/>
          </a:p>
        </p:txBody>
      </p:sp>
      <p:sp>
        <p:nvSpPr>
          <p:cNvPr id="4" name="Obdélník 3">
            <a:extLst>
              <a:ext uri="{FF2B5EF4-FFF2-40B4-BE49-F238E27FC236}">
                <a16:creationId xmlns:a16="http://schemas.microsoft.com/office/drawing/2014/main" id="{75252BCA-7050-40A2-A745-BB966870609C}"/>
              </a:ext>
            </a:extLst>
          </p:cNvPr>
          <p:cNvSpPr/>
          <p:nvPr userDrawn="1"/>
        </p:nvSpPr>
        <p:spPr>
          <a:xfrm>
            <a:off x="940831" y="1953987"/>
            <a:ext cx="3106800" cy="841205"/>
          </a:xfrm>
          <a:prstGeom prst="rect">
            <a:avLst/>
          </a:prstGeom>
          <a:solidFill>
            <a:srgbClr val="FFF6E7"/>
          </a:solidFill>
          <a:ln>
            <a:solidFill>
              <a:srgbClr val="8D634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0"/>
            <a:endParaRPr lang="cs-CZ" dirty="0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E117C2F7-CB66-4CB8-B26F-7B3C64D575E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6" y="757392"/>
            <a:ext cx="10515600" cy="704696"/>
          </a:xfrm>
        </p:spPr>
        <p:txBody>
          <a:bodyPr rtlCol="0" anchor="b" anchorCtr="0"/>
          <a:lstStyle>
            <a:lvl1pPr algn="ctr">
              <a:defRPr/>
            </a:lvl1pPr>
          </a:lstStyle>
          <a:p>
            <a:pPr rtl="0"/>
            <a:r>
              <a:rPr lang="cs-CZ"/>
              <a:t>KLIKNUTÍM MŮŽETE UPRAVIT STYL PŘEDLOHY NADPISŮ</a:t>
            </a:r>
            <a:endParaRPr lang="cs-CZ" dirty="0"/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F8784BEA-5E31-4B76-8435-68BD500D0B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1EF5B897-06D8-42A8-964B-52F49BE53358}" type="datetime1">
              <a:rPr lang="cs-CZ" smtClean="0"/>
              <a:t>23.09.2025</a:t>
            </a:fld>
            <a:endParaRPr lang="cs-CZ" dirty="0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E419BEDD-A744-40CE-9FA6-391AD6FC33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cs-CZ" dirty="0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C093815F-F490-4307-9E87-AAF436C71A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F470E458-E7C2-4395-B75D-476A174CEE45}" type="slidenum">
              <a:rPr lang="cs-CZ" smtClean="0"/>
              <a:t>‹#›</a:t>
            </a:fld>
            <a:endParaRPr lang="cs-CZ" dirty="0"/>
          </a:p>
        </p:txBody>
      </p:sp>
      <p:cxnSp>
        <p:nvCxnSpPr>
          <p:cNvPr id="9" name="Přímá spojnice 8">
            <a:extLst>
              <a:ext uri="{FF2B5EF4-FFF2-40B4-BE49-F238E27FC236}">
                <a16:creationId xmlns:a16="http://schemas.microsoft.com/office/drawing/2014/main" id="{D39C86C5-91F0-4083-8CE5-1B547E5FEA06}"/>
              </a:ext>
            </a:extLst>
          </p:cNvPr>
          <p:cNvCxnSpPr/>
          <p:nvPr userDrawn="1"/>
        </p:nvCxnSpPr>
        <p:spPr>
          <a:xfrm>
            <a:off x="3738000" y="1554169"/>
            <a:ext cx="4716000" cy="0"/>
          </a:xfrm>
          <a:prstGeom prst="line">
            <a:avLst/>
          </a:prstGeom>
          <a:ln w="1270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1" name="Zástupný symbol obrázku 2">
            <a:extLst>
              <a:ext uri="{FF2B5EF4-FFF2-40B4-BE49-F238E27FC236}">
                <a16:creationId xmlns:a16="http://schemas.microsoft.com/office/drawing/2014/main" id="{F2ACB6B7-AA9C-4400-AE52-4698E1110F22}"/>
              </a:ext>
            </a:extLst>
          </p:cNvPr>
          <p:cNvSpPr>
            <a:spLocks noGrp="1"/>
          </p:cNvSpPr>
          <p:nvPr>
            <p:ph type="pic" sz="quarter" idx="56" hasCustomPrompt="1"/>
          </p:nvPr>
        </p:nvSpPr>
        <p:spPr>
          <a:xfrm>
            <a:off x="943519" y="5736021"/>
            <a:ext cx="824400" cy="571500"/>
          </a:xfrm>
        </p:spPr>
        <p:txBody>
          <a:bodyPr rtlCol="0" anchor="ctr" anchorCtr="0">
            <a:noAutofit/>
          </a:bodyPr>
          <a:lstStyle>
            <a:lvl1pPr marL="0" indent="0" algn="ctr">
              <a:buNone/>
              <a:defRPr sz="400"/>
            </a:lvl1pPr>
          </a:lstStyle>
          <a:p>
            <a:pPr rtl="0"/>
            <a:r>
              <a:rPr lang="cs-CZ"/>
              <a:t>Po kliknutí na ikonu můžete přidat obrázek.</a:t>
            </a:r>
            <a:endParaRPr lang="cs-CZ" dirty="0"/>
          </a:p>
        </p:txBody>
      </p:sp>
      <p:sp>
        <p:nvSpPr>
          <p:cNvPr id="18" name="Zástupný symbol pro text 12">
            <a:extLst>
              <a:ext uri="{FF2B5EF4-FFF2-40B4-BE49-F238E27FC236}">
                <a16:creationId xmlns:a16="http://schemas.microsoft.com/office/drawing/2014/main" id="{C28E9701-34F1-4219-ACE1-7000B0AE2CD4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940509" y="2871230"/>
            <a:ext cx="3106800" cy="2599560"/>
          </a:xfrm>
        </p:spPr>
        <p:txBody>
          <a:bodyPr rtlCol="0">
            <a:normAutofit/>
          </a:bodyPr>
          <a:lstStyle>
            <a:lvl1pPr marL="180000" indent="-180000">
              <a:lnSpc>
                <a:spcPct val="100000"/>
              </a:lnSpc>
              <a:buClr>
                <a:srgbClr val="9D0000"/>
              </a:buClr>
              <a:defRPr sz="1400" i="0">
                <a:solidFill>
                  <a:schemeClr val="tx2"/>
                </a:solidFill>
              </a:defRPr>
            </a:lvl1pPr>
            <a:lvl2pPr marL="180000" indent="-180000">
              <a:lnSpc>
                <a:spcPct val="100000"/>
              </a:lnSpc>
              <a:buClr>
                <a:srgbClr val="9D0000"/>
              </a:buClr>
              <a:defRPr sz="1400" i="0">
                <a:solidFill>
                  <a:schemeClr val="tx2"/>
                </a:solidFill>
              </a:defRPr>
            </a:lvl2pPr>
            <a:lvl3pPr marL="180000" indent="-180000">
              <a:lnSpc>
                <a:spcPct val="100000"/>
              </a:lnSpc>
              <a:buClr>
                <a:srgbClr val="9D0000"/>
              </a:buClr>
              <a:defRPr sz="1400" i="0">
                <a:solidFill>
                  <a:schemeClr val="tx2"/>
                </a:solidFill>
              </a:defRPr>
            </a:lvl3pPr>
            <a:lvl4pPr marL="180000" indent="-180000">
              <a:lnSpc>
                <a:spcPct val="100000"/>
              </a:lnSpc>
              <a:buClr>
                <a:srgbClr val="9D0000"/>
              </a:buClr>
              <a:defRPr sz="1400" i="0">
                <a:solidFill>
                  <a:schemeClr val="tx2"/>
                </a:solidFill>
              </a:defRPr>
            </a:lvl4pPr>
            <a:lvl5pPr marL="180000" indent="-180000">
              <a:lnSpc>
                <a:spcPct val="100000"/>
              </a:lnSpc>
              <a:buClr>
                <a:srgbClr val="9D0000"/>
              </a:buClr>
              <a:defRPr sz="1400" i="0">
                <a:solidFill>
                  <a:schemeClr val="tx2"/>
                </a:solidFill>
              </a:defRPr>
            </a:lvl5pPr>
          </a:lstStyle>
          <a:p>
            <a:pPr lvl="0" rtl="0"/>
            <a:r>
              <a:rPr lang="cs-CZ" dirty="0"/>
              <a:t>Upravit styly předlohy textu</a:t>
            </a:r>
          </a:p>
          <a:p>
            <a:pPr lvl="1" rtl="0"/>
            <a:r>
              <a:rPr lang="cs-CZ" dirty="0"/>
              <a:t>Druhá úroveň</a:t>
            </a:r>
          </a:p>
          <a:p>
            <a:pPr lvl="2" rtl="0"/>
            <a:r>
              <a:rPr lang="cs-CZ" dirty="0"/>
              <a:t>Třetí úroveň</a:t>
            </a:r>
          </a:p>
          <a:p>
            <a:pPr lvl="3" rtl="0"/>
            <a:r>
              <a:rPr lang="cs-CZ" dirty="0"/>
              <a:t>Čtvrtá úroveň</a:t>
            </a:r>
          </a:p>
          <a:p>
            <a:pPr lvl="4" rtl="0"/>
            <a:r>
              <a:rPr lang="cs-CZ" dirty="0"/>
              <a:t>Pátá úroveň</a:t>
            </a:r>
          </a:p>
        </p:txBody>
      </p:sp>
      <p:sp>
        <p:nvSpPr>
          <p:cNvPr id="19" name="Zástupný symbol pro text 3">
            <a:extLst>
              <a:ext uri="{FF2B5EF4-FFF2-40B4-BE49-F238E27FC236}">
                <a16:creationId xmlns:a16="http://schemas.microsoft.com/office/drawing/2014/main" id="{415564D0-8659-4746-BD61-2022D5A1571C}"/>
              </a:ext>
            </a:extLst>
          </p:cNvPr>
          <p:cNvSpPr>
            <a:spLocks noGrp="1"/>
          </p:cNvSpPr>
          <p:nvPr>
            <p:ph type="body" sz="half" idx="34" hasCustomPrompt="1"/>
          </p:nvPr>
        </p:nvSpPr>
        <p:spPr>
          <a:xfrm>
            <a:off x="1141089" y="2123251"/>
            <a:ext cx="2906220" cy="400978"/>
          </a:xfrm>
        </p:spPr>
        <p:txBody>
          <a:bodyPr rtlCol="0">
            <a:normAutofit/>
          </a:bodyPr>
          <a:lstStyle>
            <a:lvl1pPr marL="0" indent="0" algn="l">
              <a:buNone/>
              <a:defRPr lang="en-US" sz="2000" b="1" kern="1200" dirty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cs-CZ" dirty="0"/>
              <a:t>PŘEDLOHA TEXTU</a:t>
            </a:r>
          </a:p>
        </p:txBody>
      </p:sp>
      <p:sp>
        <p:nvSpPr>
          <p:cNvPr id="22" name="Podnadpis 2">
            <a:extLst>
              <a:ext uri="{FF2B5EF4-FFF2-40B4-BE49-F238E27FC236}">
                <a16:creationId xmlns:a16="http://schemas.microsoft.com/office/drawing/2014/main" id="{322C9944-3681-441A-BDB1-D9901BE86251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140273" y="2433516"/>
            <a:ext cx="2907035" cy="251428"/>
          </a:xfrm>
        </p:spPr>
        <p:txBody>
          <a:bodyPr rtlCol="0">
            <a:normAutofit/>
          </a:bodyPr>
          <a:lstStyle>
            <a:lvl1pPr marL="0" indent="0" algn="l">
              <a:buNone/>
              <a:defRPr sz="1600" i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rtl="0"/>
            <a:r>
              <a:rPr lang="cs-CZ" dirty="0"/>
              <a:t>Kliknutím můžete upravit předlohu textů</a:t>
            </a:r>
          </a:p>
        </p:txBody>
      </p:sp>
      <p:sp>
        <p:nvSpPr>
          <p:cNvPr id="30" name="Obdélník 29">
            <a:extLst>
              <a:ext uri="{FF2B5EF4-FFF2-40B4-BE49-F238E27FC236}">
                <a16:creationId xmlns:a16="http://schemas.microsoft.com/office/drawing/2014/main" id="{FB03FB91-2842-4B1B-8AE9-E9D1FF269D35}"/>
              </a:ext>
            </a:extLst>
          </p:cNvPr>
          <p:cNvSpPr/>
          <p:nvPr userDrawn="1"/>
        </p:nvSpPr>
        <p:spPr>
          <a:xfrm>
            <a:off x="4542600" y="1952175"/>
            <a:ext cx="3106800" cy="841205"/>
          </a:xfrm>
          <a:prstGeom prst="rect">
            <a:avLst/>
          </a:prstGeom>
          <a:solidFill>
            <a:srgbClr val="FFF6E7"/>
          </a:solidFill>
          <a:ln>
            <a:solidFill>
              <a:srgbClr val="8D634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0"/>
            <a:endParaRPr lang="cs-CZ" dirty="0"/>
          </a:p>
        </p:txBody>
      </p:sp>
      <p:sp>
        <p:nvSpPr>
          <p:cNvPr id="31" name="Zástupný symbol pro text 12">
            <a:extLst>
              <a:ext uri="{FF2B5EF4-FFF2-40B4-BE49-F238E27FC236}">
                <a16:creationId xmlns:a16="http://schemas.microsoft.com/office/drawing/2014/main" id="{9616E1B6-498C-460B-AB62-AF81D52C4493}"/>
              </a:ext>
            </a:extLst>
          </p:cNvPr>
          <p:cNvSpPr>
            <a:spLocks noGrp="1"/>
          </p:cNvSpPr>
          <p:nvPr>
            <p:ph type="body" sz="quarter" idx="57" hasCustomPrompt="1"/>
          </p:nvPr>
        </p:nvSpPr>
        <p:spPr>
          <a:xfrm>
            <a:off x="4542278" y="2869418"/>
            <a:ext cx="3106800" cy="2599560"/>
          </a:xfrm>
        </p:spPr>
        <p:txBody>
          <a:bodyPr rtlCol="0">
            <a:normAutofit/>
          </a:bodyPr>
          <a:lstStyle>
            <a:lvl1pPr marL="180000" indent="-180000" algn="l" defTabSz="914400" rtl="0" eaLnBrk="1" latinLnBrk="0" hangingPunct="1">
              <a:lnSpc>
                <a:spcPct val="100000"/>
              </a:lnSpc>
              <a:buClr>
                <a:srgbClr val="9D0000"/>
              </a:buClr>
              <a:buFont typeface="Arial" panose="020B0604020202020204" pitchFamily="34" charset="0"/>
              <a:buChar char="•"/>
              <a:defRPr lang="en-US" sz="1400" i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180000" indent="-180000" algn="l" defTabSz="914400" rtl="0" eaLnBrk="1" latinLnBrk="0" hangingPunct="1">
              <a:lnSpc>
                <a:spcPct val="100000"/>
              </a:lnSpc>
              <a:buClr>
                <a:srgbClr val="9D0000"/>
              </a:buClr>
              <a:buFont typeface="Arial" panose="020B0604020202020204" pitchFamily="34" charset="0"/>
              <a:buChar char="•"/>
              <a:defRPr lang="en-US" sz="1400" i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180000" indent="-180000" algn="l" defTabSz="914400" rtl="0" eaLnBrk="1" latinLnBrk="0" hangingPunct="1">
              <a:lnSpc>
                <a:spcPct val="100000"/>
              </a:lnSpc>
              <a:buClr>
                <a:srgbClr val="9D0000"/>
              </a:buClr>
              <a:buFont typeface="Arial" panose="020B0604020202020204" pitchFamily="34" charset="0"/>
              <a:buChar char="•"/>
              <a:defRPr lang="en-US" sz="1400" i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80000" indent="-180000" algn="l" defTabSz="914400" rtl="0" eaLnBrk="1" latinLnBrk="0" hangingPunct="1">
              <a:lnSpc>
                <a:spcPct val="100000"/>
              </a:lnSpc>
              <a:buClr>
                <a:srgbClr val="9D0000"/>
              </a:buClr>
              <a:buFont typeface="Arial" panose="020B0604020202020204" pitchFamily="34" charset="0"/>
              <a:buChar char="•"/>
              <a:defRPr lang="en-US" sz="1400" i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80000" indent="-180000" algn="l" defTabSz="914400" rtl="0" eaLnBrk="1" latinLnBrk="0" hangingPunct="1">
              <a:lnSpc>
                <a:spcPct val="100000"/>
              </a:lnSpc>
              <a:buClr>
                <a:srgbClr val="9D0000"/>
              </a:buClr>
              <a:buFont typeface="Arial" panose="020B0604020202020204" pitchFamily="34" charset="0"/>
              <a:buChar char="•"/>
              <a:defRPr lang="ru-RU" sz="1400" i="0" kern="12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</a:lstStyle>
          <a:p>
            <a:pPr lvl="0" rtl="0"/>
            <a:r>
              <a:rPr lang="cs-CZ" dirty="0"/>
              <a:t>Upravit styly předlohy textu</a:t>
            </a:r>
          </a:p>
          <a:p>
            <a:pPr lvl="1" rtl="0"/>
            <a:r>
              <a:rPr lang="cs-CZ" dirty="0"/>
              <a:t>Druhá úroveň</a:t>
            </a:r>
          </a:p>
          <a:p>
            <a:pPr lvl="2" rtl="0"/>
            <a:r>
              <a:rPr lang="cs-CZ" dirty="0"/>
              <a:t>Třetí úroveň</a:t>
            </a:r>
          </a:p>
          <a:p>
            <a:pPr lvl="3" rtl="0"/>
            <a:r>
              <a:rPr lang="cs-CZ" dirty="0"/>
              <a:t>Čtvrtá úroveň</a:t>
            </a:r>
          </a:p>
          <a:p>
            <a:pPr lvl="4" rtl="0"/>
            <a:r>
              <a:rPr lang="cs-CZ" dirty="0"/>
              <a:t>Pátá úroveň</a:t>
            </a:r>
          </a:p>
        </p:txBody>
      </p:sp>
      <p:sp>
        <p:nvSpPr>
          <p:cNvPr id="35" name="Obdélník 34">
            <a:extLst>
              <a:ext uri="{FF2B5EF4-FFF2-40B4-BE49-F238E27FC236}">
                <a16:creationId xmlns:a16="http://schemas.microsoft.com/office/drawing/2014/main" id="{5C441323-C1A6-4BDC-AC0A-1EFAFD9BB852}"/>
              </a:ext>
            </a:extLst>
          </p:cNvPr>
          <p:cNvSpPr/>
          <p:nvPr userDrawn="1"/>
        </p:nvSpPr>
        <p:spPr>
          <a:xfrm>
            <a:off x="8132936" y="1952175"/>
            <a:ext cx="3106800" cy="841205"/>
          </a:xfrm>
          <a:prstGeom prst="rect">
            <a:avLst/>
          </a:prstGeom>
          <a:solidFill>
            <a:srgbClr val="FFF6E7"/>
          </a:solidFill>
          <a:ln>
            <a:solidFill>
              <a:srgbClr val="8D634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0"/>
            <a:endParaRPr lang="cs-CZ" dirty="0"/>
          </a:p>
        </p:txBody>
      </p:sp>
      <p:sp>
        <p:nvSpPr>
          <p:cNvPr id="36" name="Zástupný symbol pro text 12">
            <a:extLst>
              <a:ext uri="{FF2B5EF4-FFF2-40B4-BE49-F238E27FC236}">
                <a16:creationId xmlns:a16="http://schemas.microsoft.com/office/drawing/2014/main" id="{BDD3F4DF-AE9A-4210-B425-69CEFF021075}"/>
              </a:ext>
            </a:extLst>
          </p:cNvPr>
          <p:cNvSpPr>
            <a:spLocks noGrp="1"/>
          </p:cNvSpPr>
          <p:nvPr>
            <p:ph type="body" sz="quarter" idx="59" hasCustomPrompt="1"/>
          </p:nvPr>
        </p:nvSpPr>
        <p:spPr>
          <a:xfrm>
            <a:off x="8132614" y="2869418"/>
            <a:ext cx="3106800" cy="2599560"/>
          </a:xfrm>
        </p:spPr>
        <p:txBody>
          <a:bodyPr rtlCol="0">
            <a:normAutofit/>
          </a:bodyPr>
          <a:lstStyle>
            <a:lvl1pPr marL="180000" indent="-180000" algn="l" defTabSz="914400" rtl="0" eaLnBrk="1" latinLnBrk="0" hangingPunct="1">
              <a:lnSpc>
                <a:spcPct val="100000"/>
              </a:lnSpc>
              <a:buClr>
                <a:srgbClr val="9D0000"/>
              </a:buClr>
              <a:buFont typeface="Arial" panose="020B0604020202020204" pitchFamily="34" charset="0"/>
              <a:buChar char="•"/>
              <a:defRPr lang="en-US" sz="1400" i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180000" indent="-180000" algn="l" defTabSz="914400" rtl="0" eaLnBrk="1" latinLnBrk="0" hangingPunct="1">
              <a:lnSpc>
                <a:spcPct val="100000"/>
              </a:lnSpc>
              <a:buClr>
                <a:srgbClr val="9D0000"/>
              </a:buClr>
              <a:buFont typeface="Arial" panose="020B0604020202020204" pitchFamily="34" charset="0"/>
              <a:buChar char="•"/>
              <a:defRPr lang="en-US" sz="1400" i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180000" indent="-180000" algn="l" defTabSz="914400" rtl="0" eaLnBrk="1" latinLnBrk="0" hangingPunct="1">
              <a:lnSpc>
                <a:spcPct val="100000"/>
              </a:lnSpc>
              <a:buClr>
                <a:srgbClr val="9D0000"/>
              </a:buClr>
              <a:buFont typeface="Arial" panose="020B0604020202020204" pitchFamily="34" charset="0"/>
              <a:buChar char="•"/>
              <a:defRPr lang="en-US" sz="1400" i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80000" indent="-180000" algn="l" defTabSz="914400" rtl="0" eaLnBrk="1" latinLnBrk="0" hangingPunct="1">
              <a:lnSpc>
                <a:spcPct val="100000"/>
              </a:lnSpc>
              <a:buClr>
                <a:srgbClr val="9D0000"/>
              </a:buClr>
              <a:buFont typeface="Arial" panose="020B0604020202020204" pitchFamily="34" charset="0"/>
              <a:buChar char="•"/>
              <a:defRPr lang="en-US" sz="1400" i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80000" indent="-180000" algn="l" defTabSz="914400" rtl="0" eaLnBrk="1" latinLnBrk="0" hangingPunct="1">
              <a:lnSpc>
                <a:spcPct val="100000"/>
              </a:lnSpc>
              <a:buClr>
                <a:srgbClr val="9D0000"/>
              </a:buClr>
              <a:buFont typeface="Arial" panose="020B0604020202020204" pitchFamily="34" charset="0"/>
              <a:buChar char="•"/>
              <a:defRPr lang="ru-RU" sz="1400" i="0" kern="12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</a:lstStyle>
          <a:p>
            <a:pPr lvl="0" rtl="0"/>
            <a:r>
              <a:rPr lang="cs-CZ"/>
              <a:t>Upravit styly předlohy textu</a:t>
            </a:r>
          </a:p>
          <a:p>
            <a:pPr lvl="1" rtl="0"/>
            <a:r>
              <a:rPr lang="cs-CZ"/>
              <a:t>Druhá úroveň</a:t>
            </a:r>
          </a:p>
          <a:p>
            <a:pPr lvl="2" rtl="0"/>
            <a:r>
              <a:rPr lang="cs-CZ"/>
              <a:t>Třetí úroveň</a:t>
            </a:r>
          </a:p>
          <a:p>
            <a:pPr lvl="3" rtl="0"/>
            <a:r>
              <a:rPr lang="cs-CZ"/>
              <a:t>Čtvrtá úroveň</a:t>
            </a:r>
          </a:p>
          <a:p>
            <a:pPr lvl="4" rtl="0"/>
            <a:r>
              <a:rPr lang="cs-CZ"/>
              <a:t>Pátá úroveň</a:t>
            </a:r>
            <a:endParaRPr lang="cs-CZ" dirty="0"/>
          </a:p>
        </p:txBody>
      </p:sp>
      <p:sp>
        <p:nvSpPr>
          <p:cNvPr id="43" name="Zástupný symbol pro text 3">
            <a:extLst>
              <a:ext uri="{FF2B5EF4-FFF2-40B4-BE49-F238E27FC236}">
                <a16:creationId xmlns:a16="http://schemas.microsoft.com/office/drawing/2014/main" id="{DE83707A-ED46-4701-A2DF-CAF67EC69C0D}"/>
              </a:ext>
            </a:extLst>
          </p:cNvPr>
          <p:cNvSpPr>
            <a:spLocks noGrp="1"/>
          </p:cNvSpPr>
          <p:nvPr>
            <p:ph type="body" sz="half" idx="60" hasCustomPrompt="1"/>
          </p:nvPr>
        </p:nvSpPr>
        <p:spPr>
          <a:xfrm>
            <a:off x="4742364" y="2123251"/>
            <a:ext cx="2906220" cy="400978"/>
          </a:xfrm>
        </p:spPr>
        <p:txBody>
          <a:bodyPr rtlCol="0">
            <a:normAutofit/>
          </a:bodyPr>
          <a:lstStyle>
            <a:lvl1pPr marL="0" indent="0" algn="l">
              <a:buNone/>
              <a:defRPr lang="en-US" sz="2000" b="1" kern="1200" dirty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cs-CZ" dirty="0"/>
              <a:t>PŘEDLOHA TEXTU</a:t>
            </a:r>
          </a:p>
        </p:txBody>
      </p:sp>
      <p:sp>
        <p:nvSpPr>
          <p:cNvPr id="45" name="Zástupný symbol pro text 3">
            <a:extLst>
              <a:ext uri="{FF2B5EF4-FFF2-40B4-BE49-F238E27FC236}">
                <a16:creationId xmlns:a16="http://schemas.microsoft.com/office/drawing/2014/main" id="{79E3F99B-4600-4E33-94D7-64D008878A7E}"/>
              </a:ext>
            </a:extLst>
          </p:cNvPr>
          <p:cNvSpPr>
            <a:spLocks noGrp="1"/>
          </p:cNvSpPr>
          <p:nvPr>
            <p:ph type="body" sz="half" idx="61" hasCustomPrompt="1"/>
          </p:nvPr>
        </p:nvSpPr>
        <p:spPr>
          <a:xfrm>
            <a:off x="8333194" y="2123251"/>
            <a:ext cx="2906220" cy="400978"/>
          </a:xfrm>
        </p:spPr>
        <p:txBody>
          <a:bodyPr rtlCol="0">
            <a:normAutofit/>
          </a:bodyPr>
          <a:lstStyle>
            <a:lvl1pPr marL="0" indent="0" algn="l">
              <a:buNone/>
              <a:defRPr lang="en-US" sz="2000" b="1" kern="1200" dirty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cs-CZ" dirty="0"/>
              <a:t>PŘEDLOHA TEXTU</a:t>
            </a:r>
          </a:p>
        </p:txBody>
      </p:sp>
      <p:sp>
        <p:nvSpPr>
          <p:cNvPr id="12" name="Zástupný symbol pro text 11">
            <a:extLst>
              <a:ext uri="{FF2B5EF4-FFF2-40B4-BE49-F238E27FC236}">
                <a16:creationId xmlns:a16="http://schemas.microsoft.com/office/drawing/2014/main" id="{1C632C55-1D14-4AE5-91FB-49DA76045810}"/>
              </a:ext>
            </a:extLst>
          </p:cNvPr>
          <p:cNvSpPr>
            <a:spLocks noGrp="1"/>
          </p:cNvSpPr>
          <p:nvPr>
            <p:ph type="body" sz="quarter" idx="62" hasCustomPrompt="1"/>
          </p:nvPr>
        </p:nvSpPr>
        <p:spPr>
          <a:xfrm>
            <a:off x="4742364" y="2432944"/>
            <a:ext cx="2919600" cy="252000"/>
          </a:xfrm>
        </p:spPr>
        <p:txBody>
          <a:bodyPr rtlCol="0">
            <a:noAutofit/>
          </a:bodyPr>
          <a:lstStyle>
            <a:lvl1pPr marL="0" indent="0">
              <a:buNone/>
              <a:defRPr lang="en-US" sz="1600" i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>
              <a:defRPr lang="en-US" sz="1600" i="1" kern="1200" dirty="0" smtClean="0">
                <a:solidFill>
                  <a:srgbClr val="8D6347"/>
                </a:solidFill>
                <a:latin typeface="+mn-lt"/>
                <a:ea typeface="+mn-ea"/>
                <a:cs typeface="+mn-cs"/>
              </a:defRPr>
            </a:lvl2pPr>
            <a:lvl3pPr>
              <a:defRPr lang="en-US" sz="1600" i="1" kern="1200" dirty="0" smtClean="0">
                <a:solidFill>
                  <a:srgbClr val="8D6347"/>
                </a:solidFill>
                <a:latin typeface="+mn-lt"/>
                <a:ea typeface="+mn-ea"/>
                <a:cs typeface="+mn-cs"/>
              </a:defRPr>
            </a:lvl3pPr>
            <a:lvl4pPr>
              <a:defRPr lang="en-US" sz="1600" i="1" kern="1200" dirty="0" smtClean="0">
                <a:solidFill>
                  <a:srgbClr val="8D6347"/>
                </a:solidFill>
                <a:latin typeface="+mn-lt"/>
                <a:ea typeface="+mn-ea"/>
                <a:cs typeface="+mn-cs"/>
              </a:defRPr>
            </a:lvl4pPr>
            <a:lvl5pPr>
              <a:defRPr lang="ru-RU" sz="1600" i="1" kern="1200" dirty="0">
                <a:solidFill>
                  <a:srgbClr val="8D6347"/>
                </a:solidFill>
                <a:latin typeface="+mn-lt"/>
                <a:ea typeface="+mn-ea"/>
                <a:cs typeface="+mn-cs"/>
              </a:defRPr>
            </a:lvl5pPr>
          </a:lstStyle>
          <a:p>
            <a:pPr lvl="0" rtl="0"/>
            <a:r>
              <a:rPr lang="cs-CZ"/>
              <a:t>Kliknutím můžete upravit předlohu textů</a:t>
            </a:r>
            <a:endParaRPr lang="cs-CZ" dirty="0"/>
          </a:p>
        </p:txBody>
      </p:sp>
      <p:sp>
        <p:nvSpPr>
          <p:cNvPr id="46" name="Zástupný symbol pro text 11">
            <a:extLst>
              <a:ext uri="{FF2B5EF4-FFF2-40B4-BE49-F238E27FC236}">
                <a16:creationId xmlns:a16="http://schemas.microsoft.com/office/drawing/2014/main" id="{52665BC8-C66B-455F-8D42-C0B89951FC6B}"/>
              </a:ext>
            </a:extLst>
          </p:cNvPr>
          <p:cNvSpPr>
            <a:spLocks noGrp="1"/>
          </p:cNvSpPr>
          <p:nvPr>
            <p:ph type="body" sz="quarter" idx="63" hasCustomPrompt="1"/>
          </p:nvPr>
        </p:nvSpPr>
        <p:spPr>
          <a:xfrm>
            <a:off x="8333194" y="2432944"/>
            <a:ext cx="2919600" cy="252000"/>
          </a:xfrm>
        </p:spPr>
        <p:txBody>
          <a:bodyPr rtlCol="0">
            <a:noAutofit/>
          </a:bodyPr>
          <a:lstStyle>
            <a:lvl1pPr marL="0" indent="0">
              <a:buNone/>
              <a:defRPr lang="en-US" sz="1600" i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>
              <a:defRPr lang="en-US" sz="1600" i="1" kern="1200" dirty="0" smtClean="0">
                <a:solidFill>
                  <a:srgbClr val="8D6347"/>
                </a:solidFill>
                <a:latin typeface="+mn-lt"/>
                <a:ea typeface="+mn-ea"/>
                <a:cs typeface="+mn-cs"/>
              </a:defRPr>
            </a:lvl2pPr>
            <a:lvl3pPr>
              <a:defRPr lang="en-US" sz="1600" i="1" kern="1200" dirty="0" smtClean="0">
                <a:solidFill>
                  <a:srgbClr val="8D6347"/>
                </a:solidFill>
                <a:latin typeface="+mn-lt"/>
                <a:ea typeface="+mn-ea"/>
                <a:cs typeface="+mn-cs"/>
              </a:defRPr>
            </a:lvl3pPr>
            <a:lvl4pPr>
              <a:defRPr lang="en-US" sz="1600" i="1" kern="1200" dirty="0" smtClean="0">
                <a:solidFill>
                  <a:srgbClr val="8D6347"/>
                </a:solidFill>
                <a:latin typeface="+mn-lt"/>
                <a:ea typeface="+mn-ea"/>
                <a:cs typeface="+mn-cs"/>
              </a:defRPr>
            </a:lvl4pPr>
            <a:lvl5pPr>
              <a:defRPr lang="ru-RU" sz="1600" i="1" kern="1200" dirty="0">
                <a:solidFill>
                  <a:srgbClr val="8D6347"/>
                </a:solidFill>
                <a:latin typeface="+mn-lt"/>
                <a:ea typeface="+mn-ea"/>
                <a:cs typeface="+mn-cs"/>
              </a:defRPr>
            </a:lvl5pPr>
          </a:lstStyle>
          <a:p>
            <a:pPr lvl="0" rtl="0"/>
            <a:r>
              <a:rPr lang="cs-CZ"/>
              <a:t>Kliknutím můžete upravit předlohu textů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07790484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ři obsahové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117C2F7-CB66-4CB8-B26F-7B3C64D575E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6" y="757392"/>
            <a:ext cx="10515600" cy="704696"/>
          </a:xfrm>
        </p:spPr>
        <p:txBody>
          <a:bodyPr rtlCol="0" anchor="b" anchorCtr="0"/>
          <a:lstStyle>
            <a:lvl1pPr algn="ctr">
              <a:defRPr>
                <a:solidFill>
                  <a:schemeClr val="tx1"/>
                </a:solidFill>
              </a:defRPr>
            </a:lvl1pPr>
          </a:lstStyle>
          <a:p>
            <a:pPr rtl="0"/>
            <a:r>
              <a:rPr lang="cs-CZ"/>
              <a:t>KLIKNUTÍM MŮŽETE UPRAVIT STYL PŘEDLOHY NADPISŮ</a:t>
            </a:r>
            <a:endParaRPr lang="cs-CZ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379FEDE1-14F2-46B9-85D8-8B68DB5F2E57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838200" y="2998971"/>
            <a:ext cx="3312000" cy="2528208"/>
          </a:xfrm>
        </p:spPr>
        <p:txBody>
          <a:bodyPr rtlCol="0">
            <a:normAutofit/>
          </a:bodyPr>
          <a:lstStyle>
            <a:lvl1pPr marL="0" indent="0">
              <a:lnSpc>
                <a:spcPct val="100000"/>
              </a:lnSpc>
              <a:spcBef>
                <a:spcPts val="600"/>
              </a:spcBef>
              <a:buNone/>
              <a:defRPr sz="1600" i="0">
                <a:solidFill>
                  <a:schemeClr val="tx2"/>
                </a:solidFill>
              </a:defRPr>
            </a:lvl1pPr>
          </a:lstStyle>
          <a:p>
            <a:pPr lvl="0" rtl="0"/>
            <a:r>
              <a:rPr lang="cs-CZ"/>
              <a:t>Upravit styly předlohy textu</a:t>
            </a:r>
            <a:endParaRPr lang="cs-CZ" dirty="0"/>
          </a:p>
        </p:txBody>
      </p:sp>
      <p:sp>
        <p:nvSpPr>
          <p:cNvPr id="4" name="Zástupný symbol pro obsah 3">
            <a:extLst>
              <a:ext uri="{FF2B5EF4-FFF2-40B4-BE49-F238E27FC236}">
                <a16:creationId xmlns:a16="http://schemas.microsoft.com/office/drawing/2014/main" id="{7069FC09-58F1-47E8-B7C1-B82F1844D96E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4440000" y="2998971"/>
            <a:ext cx="3312000" cy="2528208"/>
          </a:xfrm>
        </p:spPr>
        <p:txBody>
          <a:bodyPr rtlCol="0">
            <a:normAutofit/>
          </a:bodyPr>
          <a:lstStyle>
            <a:lvl1pPr marL="0" indent="0">
              <a:lnSpc>
                <a:spcPct val="100000"/>
              </a:lnSpc>
              <a:spcBef>
                <a:spcPts val="600"/>
              </a:spcBef>
              <a:buNone/>
              <a:defRPr sz="1600" i="0">
                <a:solidFill>
                  <a:schemeClr val="tx2"/>
                </a:solidFill>
              </a:defRPr>
            </a:lvl1pPr>
          </a:lstStyle>
          <a:p>
            <a:pPr lvl="0" rtl="0"/>
            <a:r>
              <a:rPr lang="cs-CZ"/>
              <a:t>Upravit styly předlohy textu</a:t>
            </a:r>
            <a:endParaRPr lang="cs-CZ" dirty="0"/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F8784BEA-5E31-4B76-8435-68BD500D0B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AD8C5EA9-051E-4372-91A1-CDA46A093882}" type="datetime1">
              <a:rPr lang="cs-CZ" smtClean="0"/>
              <a:t>23.09.2025</a:t>
            </a:fld>
            <a:endParaRPr lang="cs-CZ" dirty="0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E419BEDD-A744-40CE-9FA6-391AD6FC33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cs-CZ" dirty="0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C093815F-F490-4307-9E87-AAF436C71A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F470E458-E7C2-4395-B75D-476A174CEE45}" type="slidenum">
              <a:rPr lang="cs-CZ" smtClean="0"/>
              <a:t>‹#›</a:t>
            </a:fld>
            <a:endParaRPr lang="cs-CZ" dirty="0"/>
          </a:p>
        </p:txBody>
      </p:sp>
      <p:cxnSp>
        <p:nvCxnSpPr>
          <p:cNvPr id="9" name="Přímá spojnice 8">
            <a:extLst>
              <a:ext uri="{FF2B5EF4-FFF2-40B4-BE49-F238E27FC236}">
                <a16:creationId xmlns:a16="http://schemas.microsoft.com/office/drawing/2014/main" id="{D39C86C5-91F0-4083-8CE5-1B547E5FEA06}"/>
              </a:ext>
            </a:extLst>
          </p:cNvPr>
          <p:cNvCxnSpPr/>
          <p:nvPr userDrawn="1"/>
        </p:nvCxnSpPr>
        <p:spPr>
          <a:xfrm>
            <a:off x="3738000" y="1554169"/>
            <a:ext cx="4716000" cy="0"/>
          </a:xfrm>
          <a:prstGeom prst="line">
            <a:avLst/>
          </a:prstGeom>
          <a:ln w="1270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0" name="Podnadpis 2">
            <a:extLst>
              <a:ext uri="{FF2B5EF4-FFF2-40B4-BE49-F238E27FC236}">
                <a16:creationId xmlns:a16="http://schemas.microsoft.com/office/drawing/2014/main" id="{A617DA88-4765-4225-9C56-CD0FFD9D7673}"/>
              </a:ext>
            </a:extLst>
          </p:cNvPr>
          <p:cNvSpPr>
            <a:spLocks noGrp="1"/>
          </p:cNvSpPr>
          <p:nvPr>
            <p:ph type="subTitle" idx="15" hasCustomPrompt="1"/>
          </p:nvPr>
        </p:nvSpPr>
        <p:spPr>
          <a:xfrm>
            <a:off x="838200" y="1632332"/>
            <a:ext cx="10515600" cy="526312"/>
          </a:xfrm>
        </p:spPr>
        <p:txBody>
          <a:bodyPr rtlCol="0" anchor="ctr" anchorCtr="0">
            <a:normAutofit/>
          </a:bodyPr>
          <a:lstStyle>
            <a:lvl1pPr marL="0" indent="0" algn="ctr">
              <a:buNone/>
              <a:defRPr sz="2400" i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rtl="0"/>
            <a:r>
              <a:rPr lang="cs-CZ"/>
              <a:t>Kliknutím můžete upravit styl předlohy podnadpisů.</a:t>
            </a:r>
            <a:endParaRPr lang="cs-CZ" dirty="0"/>
          </a:p>
        </p:txBody>
      </p:sp>
      <p:sp>
        <p:nvSpPr>
          <p:cNvPr id="14" name="Zástupný symbol pro text 40">
            <a:extLst>
              <a:ext uri="{FF2B5EF4-FFF2-40B4-BE49-F238E27FC236}">
                <a16:creationId xmlns:a16="http://schemas.microsoft.com/office/drawing/2014/main" id="{2E228B39-E69E-4928-A3B9-E0820CF9C197}"/>
              </a:ext>
            </a:extLst>
          </p:cNvPr>
          <p:cNvSpPr>
            <a:spLocks noGrp="1"/>
          </p:cNvSpPr>
          <p:nvPr>
            <p:ph type="body" sz="quarter" idx="49" hasCustomPrompt="1"/>
          </p:nvPr>
        </p:nvSpPr>
        <p:spPr>
          <a:xfrm>
            <a:off x="838200" y="2593413"/>
            <a:ext cx="3312000" cy="343264"/>
          </a:xfrm>
        </p:spPr>
        <p:txBody>
          <a:bodyPr rtlCol="0">
            <a:noAutofit/>
          </a:bodyPr>
          <a:lstStyle>
            <a:lvl1pPr marL="0" indent="0">
              <a:lnSpc>
                <a:spcPct val="100000"/>
              </a:lnSpc>
              <a:spcBef>
                <a:spcPts val="600"/>
              </a:spcBef>
              <a:buNone/>
              <a:defRPr sz="2000" b="1" i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/>
            </a:lvl2pPr>
          </a:lstStyle>
          <a:p>
            <a:pPr lvl="0" rtl="0"/>
            <a:r>
              <a:rPr lang="cs-CZ" dirty="0"/>
              <a:t>Upravit styly předlohy textu</a:t>
            </a:r>
          </a:p>
        </p:txBody>
      </p:sp>
      <p:sp>
        <p:nvSpPr>
          <p:cNvPr id="17" name="Zástupný symbol pro obsah 3">
            <a:extLst>
              <a:ext uri="{FF2B5EF4-FFF2-40B4-BE49-F238E27FC236}">
                <a16:creationId xmlns:a16="http://schemas.microsoft.com/office/drawing/2014/main" id="{5400C05A-142B-49F8-AC8C-60DBCE7C4B58}"/>
              </a:ext>
            </a:extLst>
          </p:cNvPr>
          <p:cNvSpPr>
            <a:spLocks noGrp="1"/>
          </p:cNvSpPr>
          <p:nvPr>
            <p:ph sz="half" idx="50" hasCustomPrompt="1"/>
          </p:nvPr>
        </p:nvSpPr>
        <p:spPr>
          <a:xfrm>
            <a:off x="8041800" y="2998971"/>
            <a:ext cx="3312000" cy="2528208"/>
          </a:xfrm>
        </p:spPr>
        <p:txBody>
          <a:bodyPr rtlCol="0">
            <a:normAutofit/>
          </a:bodyPr>
          <a:lstStyle>
            <a:lvl1pPr marL="0" indent="0">
              <a:lnSpc>
                <a:spcPct val="100000"/>
              </a:lnSpc>
              <a:spcBef>
                <a:spcPts val="600"/>
              </a:spcBef>
              <a:buNone/>
              <a:defRPr sz="1600" i="0">
                <a:solidFill>
                  <a:schemeClr val="tx2"/>
                </a:solidFill>
              </a:defRPr>
            </a:lvl1pPr>
          </a:lstStyle>
          <a:p>
            <a:pPr lvl="0" rtl="0"/>
            <a:r>
              <a:rPr lang="cs-CZ"/>
              <a:t>Upravit styly předlohy textu</a:t>
            </a:r>
            <a:endParaRPr lang="cs-CZ" dirty="0"/>
          </a:p>
        </p:txBody>
      </p:sp>
      <p:sp>
        <p:nvSpPr>
          <p:cNvPr id="19" name="Zástupný symbol pro text 40">
            <a:extLst>
              <a:ext uri="{FF2B5EF4-FFF2-40B4-BE49-F238E27FC236}">
                <a16:creationId xmlns:a16="http://schemas.microsoft.com/office/drawing/2014/main" id="{BA84A100-E46E-4A91-8A0C-75C717CDFB6D}"/>
              </a:ext>
            </a:extLst>
          </p:cNvPr>
          <p:cNvSpPr>
            <a:spLocks noGrp="1"/>
          </p:cNvSpPr>
          <p:nvPr>
            <p:ph type="body" sz="quarter" idx="51" hasCustomPrompt="1"/>
          </p:nvPr>
        </p:nvSpPr>
        <p:spPr>
          <a:xfrm>
            <a:off x="4440000" y="2593413"/>
            <a:ext cx="3312000" cy="343264"/>
          </a:xfrm>
        </p:spPr>
        <p:txBody>
          <a:bodyPr rtlCol="0">
            <a:noAutofit/>
          </a:bodyPr>
          <a:lstStyle>
            <a:lvl1pPr marL="0" indent="0">
              <a:lnSpc>
                <a:spcPct val="100000"/>
              </a:lnSpc>
              <a:spcBef>
                <a:spcPts val="600"/>
              </a:spcBef>
              <a:buNone/>
              <a:defRPr sz="2000" b="1" i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/>
            </a:lvl2pPr>
          </a:lstStyle>
          <a:p>
            <a:pPr lvl="0" rtl="0"/>
            <a:r>
              <a:rPr lang="cs-CZ" dirty="0"/>
              <a:t>Upravit styly předlohy textu</a:t>
            </a:r>
          </a:p>
        </p:txBody>
      </p:sp>
      <p:sp>
        <p:nvSpPr>
          <p:cNvPr id="20" name="Zástupný symbol pro text 40">
            <a:extLst>
              <a:ext uri="{FF2B5EF4-FFF2-40B4-BE49-F238E27FC236}">
                <a16:creationId xmlns:a16="http://schemas.microsoft.com/office/drawing/2014/main" id="{DB13281D-9A7C-4ED9-86E0-B903E8AE724B}"/>
              </a:ext>
            </a:extLst>
          </p:cNvPr>
          <p:cNvSpPr>
            <a:spLocks noGrp="1"/>
          </p:cNvSpPr>
          <p:nvPr>
            <p:ph type="body" sz="quarter" idx="52" hasCustomPrompt="1"/>
          </p:nvPr>
        </p:nvSpPr>
        <p:spPr>
          <a:xfrm>
            <a:off x="8041800" y="2593413"/>
            <a:ext cx="3312000" cy="343264"/>
          </a:xfrm>
        </p:spPr>
        <p:txBody>
          <a:bodyPr rtlCol="0">
            <a:noAutofit/>
          </a:bodyPr>
          <a:lstStyle>
            <a:lvl1pPr marL="0" indent="0">
              <a:lnSpc>
                <a:spcPct val="100000"/>
              </a:lnSpc>
              <a:spcBef>
                <a:spcPts val="600"/>
              </a:spcBef>
              <a:buNone/>
              <a:defRPr sz="2000" b="1" i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/>
            </a:lvl2pPr>
          </a:lstStyle>
          <a:p>
            <a:pPr lvl="0" rtl="0"/>
            <a:r>
              <a:rPr lang="cs-CZ" dirty="0"/>
              <a:t>Upravit styly předlohy textu</a:t>
            </a:r>
          </a:p>
        </p:txBody>
      </p:sp>
      <p:sp>
        <p:nvSpPr>
          <p:cNvPr id="21" name="Zástupný symbol obrázku 2">
            <a:extLst>
              <a:ext uri="{FF2B5EF4-FFF2-40B4-BE49-F238E27FC236}">
                <a16:creationId xmlns:a16="http://schemas.microsoft.com/office/drawing/2014/main" id="{F2ACB6B7-AA9C-4400-AE52-4698E1110F22}"/>
              </a:ext>
            </a:extLst>
          </p:cNvPr>
          <p:cNvSpPr>
            <a:spLocks noGrp="1"/>
          </p:cNvSpPr>
          <p:nvPr>
            <p:ph type="pic" sz="quarter" idx="56" hasCustomPrompt="1"/>
          </p:nvPr>
        </p:nvSpPr>
        <p:spPr>
          <a:xfrm>
            <a:off x="943519" y="5736021"/>
            <a:ext cx="824400" cy="571500"/>
          </a:xfrm>
        </p:spPr>
        <p:txBody>
          <a:bodyPr rtlCol="0" anchor="ctr" anchorCtr="0">
            <a:noAutofit/>
          </a:bodyPr>
          <a:lstStyle>
            <a:lvl1pPr marL="0" indent="0" algn="ctr">
              <a:buNone/>
              <a:defRPr sz="400"/>
            </a:lvl1pPr>
          </a:lstStyle>
          <a:p>
            <a:pPr rtl="0"/>
            <a:r>
              <a:rPr lang="cs-CZ"/>
              <a:t>Po kliknutí na ikonu můžete přidat obrázek.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04128469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abul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379FEDE1-14F2-46B9-85D8-8B68DB5F2E57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1798360" y="1554169"/>
            <a:ext cx="8595281" cy="4012443"/>
          </a:xfrm>
        </p:spPr>
        <p:txBody>
          <a:bodyPr rtlCol="0">
            <a:normAutofit/>
          </a:bodyPr>
          <a:lstStyle>
            <a:lvl1pPr marL="0" indent="0">
              <a:lnSpc>
                <a:spcPct val="100000"/>
              </a:lnSpc>
              <a:spcBef>
                <a:spcPts val="600"/>
              </a:spcBef>
              <a:buClr>
                <a:srgbClr val="9D0000"/>
              </a:buClr>
              <a:buFont typeface="Arial" panose="020B0604020202020204" pitchFamily="34" charset="0"/>
              <a:buNone/>
              <a:defRPr sz="1600" i="0"/>
            </a:lvl1pPr>
          </a:lstStyle>
          <a:p>
            <a:pPr lvl="0" rtl="0"/>
            <a:r>
              <a:rPr lang="cs-CZ"/>
              <a:t>Upravit styly předlohy textu</a:t>
            </a:r>
            <a:endParaRPr lang="cs-CZ" dirty="0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E117C2F7-CB66-4CB8-B26F-7B3C64D575E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6" y="757392"/>
            <a:ext cx="10515600" cy="704696"/>
          </a:xfrm>
        </p:spPr>
        <p:txBody>
          <a:bodyPr rtlCol="0" anchor="b" anchorCtr="0"/>
          <a:lstStyle>
            <a:lvl1pPr algn="ctr">
              <a:defRPr/>
            </a:lvl1pPr>
          </a:lstStyle>
          <a:p>
            <a:pPr rtl="0"/>
            <a:r>
              <a:rPr lang="cs-CZ"/>
              <a:t>KLIKNUTÍM MŮŽETE UPRAVIT STYL PŘEDLOHY NADPISŮ</a:t>
            </a:r>
            <a:endParaRPr lang="cs-CZ" dirty="0"/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F8784BEA-5E31-4B76-8435-68BD500D0B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6B370BE0-530B-40D5-A1C1-12E71B118FEC}" type="datetime1">
              <a:rPr lang="cs-CZ" smtClean="0"/>
              <a:t>23.09.2025</a:t>
            </a:fld>
            <a:endParaRPr lang="cs-CZ" dirty="0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E419BEDD-A744-40CE-9FA6-391AD6FC33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cs-CZ" dirty="0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C093815F-F490-4307-9E87-AAF436C71A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F470E458-E7C2-4395-B75D-476A174CEE45}" type="slidenum">
              <a:rPr lang="cs-CZ" smtClean="0"/>
              <a:t>‹#›</a:t>
            </a:fld>
            <a:endParaRPr lang="cs-CZ" dirty="0"/>
          </a:p>
        </p:txBody>
      </p:sp>
      <p:sp>
        <p:nvSpPr>
          <p:cNvPr id="21" name="Zástupný symbol obrázku 2">
            <a:extLst>
              <a:ext uri="{FF2B5EF4-FFF2-40B4-BE49-F238E27FC236}">
                <a16:creationId xmlns:a16="http://schemas.microsoft.com/office/drawing/2014/main" id="{F2ACB6B7-AA9C-4400-AE52-4698E1110F22}"/>
              </a:ext>
            </a:extLst>
          </p:cNvPr>
          <p:cNvSpPr>
            <a:spLocks noGrp="1"/>
          </p:cNvSpPr>
          <p:nvPr>
            <p:ph type="pic" sz="quarter" idx="56" hasCustomPrompt="1"/>
          </p:nvPr>
        </p:nvSpPr>
        <p:spPr>
          <a:xfrm>
            <a:off x="943519" y="5736021"/>
            <a:ext cx="824400" cy="571500"/>
          </a:xfrm>
        </p:spPr>
        <p:txBody>
          <a:bodyPr rtlCol="0" anchor="ctr" anchorCtr="0">
            <a:noAutofit/>
          </a:bodyPr>
          <a:lstStyle>
            <a:lvl1pPr marL="0" indent="0" algn="ctr">
              <a:buNone/>
              <a:defRPr sz="400"/>
            </a:lvl1pPr>
          </a:lstStyle>
          <a:p>
            <a:pPr rtl="0"/>
            <a:r>
              <a:rPr lang="cs-CZ"/>
              <a:t>Po kliknutí na ikonu můžete přidat obrázek.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065820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Úvodní snímek">
  <p:cSld name="2_Úvodní snímek">
    <p:spTree>
      <p:nvGrpSpPr>
        <p:cNvPr id="1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Google Shape;13;p4"/>
          <p:cNvSpPr txBox="1">
            <a:spLocks noGrp="1"/>
          </p:cNvSpPr>
          <p:nvPr>
            <p:ph type="dt" idx="10"/>
          </p:nvPr>
        </p:nvSpPr>
        <p:spPr>
          <a:xfrm>
            <a:off x="9147805" y="330809"/>
            <a:ext cx="2601283" cy="12503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0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4" name="Google Shape;14;p4"/>
          <p:cNvSpPr/>
          <p:nvPr/>
        </p:nvSpPr>
        <p:spPr>
          <a:xfrm>
            <a:off x="918673" y="467882"/>
            <a:ext cx="5922236" cy="5922236"/>
          </a:xfrm>
          <a:prstGeom prst="ellipse">
            <a:avLst/>
          </a:prstGeom>
          <a:noFill/>
          <a:ln w="19050" cap="flat" cmpd="sng">
            <a:solidFill>
              <a:schemeClr val="accent5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" name="Google Shape;15;p4"/>
          <p:cNvSpPr txBox="1">
            <a:spLocks noGrp="1"/>
          </p:cNvSpPr>
          <p:nvPr>
            <p:ph type="ctrTitle"/>
          </p:nvPr>
        </p:nvSpPr>
        <p:spPr>
          <a:xfrm>
            <a:off x="918673" y="1581150"/>
            <a:ext cx="9749327" cy="39223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0"/>
              <a:buFont typeface="Arial"/>
              <a:buNone/>
              <a:defRPr sz="50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pic>
        <p:nvPicPr>
          <p:cNvPr id="16" name="Google Shape;16;p4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9195430" y="5512384"/>
            <a:ext cx="2723230" cy="1152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Úvodní snímek">
  <p:cSld name="1_Úvodní snímek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" name="Google Shape;19;p5"/>
          <p:cNvSpPr/>
          <p:nvPr/>
        </p:nvSpPr>
        <p:spPr>
          <a:xfrm>
            <a:off x="-1" y="0"/>
            <a:ext cx="461473" cy="6858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" name="Google Shape;20;p5"/>
          <p:cNvSpPr txBox="1">
            <a:spLocks noGrp="1"/>
          </p:cNvSpPr>
          <p:nvPr>
            <p:ph type="dt" idx="10"/>
          </p:nvPr>
        </p:nvSpPr>
        <p:spPr>
          <a:xfrm>
            <a:off x="9147805" y="330809"/>
            <a:ext cx="2601283" cy="12503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000" b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1" name="Google Shape;21;p5"/>
          <p:cNvSpPr/>
          <p:nvPr/>
        </p:nvSpPr>
        <p:spPr>
          <a:xfrm>
            <a:off x="918673" y="467882"/>
            <a:ext cx="5922236" cy="5922236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" name="Google Shape;22;p5"/>
          <p:cNvSpPr txBox="1">
            <a:spLocks noGrp="1"/>
          </p:cNvSpPr>
          <p:nvPr>
            <p:ph type="ctrTitle"/>
          </p:nvPr>
        </p:nvSpPr>
        <p:spPr>
          <a:xfrm>
            <a:off x="918673" y="1581150"/>
            <a:ext cx="9749327" cy="39223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0"/>
              <a:buFont typeface="Arial"/>
              <a:buNone/>
              <a:defRPr sz="50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pic>
        <p:nvPicPr>
          <p:cNvPr id="23" name="Google Shape;23;p5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9185905" y="5517088"/>
            <a:ext cx="2723230" cy="1152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nadpis a zápatí">
  <p:cSld name="nadpis a zápatí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7"/>
          <p:cNvSpPr txBox="1">
            <a:spLocks noGrp="1"/>
          </p:cNvSpPr>
          <p:nvPr>
            <p:ph type="body" idx="1"/>
          </p:nvPr>
        </p:nvSpPr>
        <p:spPr>
          <a:xfrm>
            <a:off x="885825" y="419101"/>
            <a:ext cx="10934700" cy="619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5"/>
              </a:buClr>
              <a:buSzPts val="3200"/>
              <a:buFont typeface="Arial"/>
              <a:buNone/>
              <a:defRPr sz="3200" b="1" i="0" u="none" strike="noStrike" cap="none">
                <a:solidFill>
                  <a:schemeClr val="accent5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810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810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810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9" name="Google Shape;29;p7"/>
          <p:cNvSpPr txBox="1">
            <a:spLocks noGrp="1"/>
          </p:cNvSpPr>
          <p:nvPr>
            <p:ph type="ftr" idx="11"/>
          </p:nvPr>
        </p:nvSpPr>
        <p:spPr>
          <a:xfrm>
            <a:off x="2076450" y="6300786"/>
            <a:ext cx="60769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sldNum" idx="12"/>
          </p:nvPr>
        </p:nvSpPr>
        <p:spPr>
          <a:xfrm>
            <a:off x="885823" y="6300787"/>
            <a:ext cx="10477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marL="0" marR="0" lvl="0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31" name="Google Shape;31;p7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9740627" y="5888886"/>
            <a:ext cx="2127523" cy="900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Nadpis a obsah">
  <p:cSld name="Nadpis a obsah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body" idx="1"/>
          </p:nvPr>
        </p:nvSpPr>
        <p:spPr>
          <a:xfrm>
            <a:off x="885824" y="1169986"/>
            <a:ext cx="10863264" cy="50149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810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accent5"/>
              </a:buClr>
              <a:buSzPts val="2400"/>
              <a:buFont typeface="Arial"/>
              <a:buChar char="●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810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810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body" idx="2"/>
          </p:nvPr>
        </p:nvSpPr>
        <p:spPr>
          <a:xfrm>
            <a:off x="885825" y="419101"/>
            <a:ext cx="10934700" cy="619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5"/>
              </a:buClr>
              <a:buSzPts val="3200"/>
              <a:buFont typeface="Arial"/>
              <a:buNone/>
              <a:defRPr sz="3200" b="1" i="0" u="none" strike="noStrike" cap="none">
                <a:solidFill>
                  <a:schemeClr val="accent5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810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810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810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5" name="Google Shape;35;p8"/>
          <p:cNvSpPr txBox="1">
            <a:spLocks noGrp="1"/>
          </p:cNvSpPr>
          <p:nvPr>
            <p:ph type="ftr" idx="11"/>
          </p:nvPr>
        </p:nvSpPr>
        <p:spPr>
          <a:xfrm>
            <a:off x="2076450" y="6300786"/>
            <a:ext cx="60769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6" name="Google Shape;36;p8"/>
          <p:cNvSpPr txBox="1">
            <a:spLocks noGrp="1"/>
          </p:cNvSpPr>
          <p:nvPr>
            <p:ph type="sldNum" idx="12"/>
          </p:nvPr>
        </p:nvSpPr>
        <p:spPr>
          <a:xfrm>
            <a:off x="885823" y="6300787"/>
            <a:ext cx="10477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marL="0" marR="0" lvl="0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37" name="Google Shape;37;p8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9740627" y="5888886"/>
            <a:ext cx="2127523" cy="900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ext">
  <p:cSld name="text">
    <p:spTree>
      <p:nvGrpSpPr>
        <p:cNvPr id="1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9"/>
          <p:cNvSpPr txBox="1">
            <a:spLocks noGrp="1"/>
          </p:cNvSpPr>
          <p:nvPr>
            <p:ph type="body" idx="1"/>
          </p:nvPr>
        </p:nvSpPr>
        <p:spPr>
          <a:xfrm>
            <a:off x="885825" y="419101"/>
            <a:ext cx="10934700" cy="619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5"/>
              </a:buClr>
              <a:buSzPts val="3200"/>
              <a:buFont typeface="Arial"/>
              <a:buNone/>
              <a:defRPr sz="3200" b="1" i="0" u="none" strike="noStrike" cap="none">
                <a:solidFill>
                  <a:schemeClr val="accent5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810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810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810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body" idx="2"/>
          </p:nvPr>
        </p:nvSpPr>
        <p:spPr>
          <a:xfrm>
            <a:off x="885823" y="1193099"/>
            <a:ext cx="10863265" cy="5014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810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810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810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1" name="Google Shape;41;p9"/>
          <p:cNvSpPr txBox="1">
            <a:spLocks noGrp="1"/>
          </p:cNvSpPr>
          <p:nvPr>
            <p:ph type="ftr" idx="11"/>
          </p:nvPr>
        </p:nvSpPr>
        <p:spPr>
          <a:xfrm>
            <a:off x="2076450" y="6300786"/>
            <a:ext cx="60769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2" name="Google Shape;42;p9"/>
          <p:cNvSpPr txBox="1">
            <a:spLocks noGrp="1"/>
          </p:cNvSpPr>
          <p:nvPr>
            <p:ph type="sldNum" idx="12"/>
          </p:nvPr>
        </p:nvSpPr>
        <p:spPr>
          <a:xfrm>
            <a:off x="885823" y="6300787"/>
            <a:ext cx="10477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marL="0" marR="0" lvl="0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43" name="Google Shape;43;p9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9740627" y="5888886"/>
            <a:ext cx="2127523" cy="900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brázek">
  <p:cSld name="obrázek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0"/>
          <p:cNvSpPr txBox="1">
            <a:spLocks noGrp="1"/>
          </p:cNvSpPr>
          <p:nvPr>
            <p:ph type="body" idx="1"/>
          </p:nvPr>
        </p:nvSpPr>
        <p:spPr>
          <a:xfrm>
            <a:off x="885825" y="419101"/>
            <a:ext cx="10863263" cy="619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5"/>
              </a:buClr>
              <a:buSzPts val="3200"/>
              <a:buFont typeface="Arial"/>
              <a:buNone/>
              <a:defRPr sz="3200" b="1" i="0" u="none" strike="noStrike" cap="none">
                <a:solidFill>
                  <a:schemeClr val="accent5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810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810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810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6" name="Google Shape;46;p10"/>
          <p:cNvSpPr>
            <a:spLocks noGrp="1"/>
          </p:cNvSpPr>
          <p:nvPr>
            <p:ph type="pic" idx="2"/>
          </p:nvPr>
        </p:nvSpPr>
        <p:spPr>
          <a:xfrm>
            <a:off x="885825" y="1219200"/>
            <a:ext cx="10863263" cy="4989513"/>
          </a:xfrm>
          <a:prstGeom prst="rect">
            <a:avLst/>
          </a:prstGeom>
          <a:noFill/>
          <a:ln>
            <a:noFill/>
          </a:ln>
        </p:spPr>
      </p:sp>
      <p:sp>
        <p:nvSpPr>
          <p:cNvPr id="47" name="Google Shape;47;p10"/>
          <p:cNvSpPr txBox="1">
            <a:spLocks noGrp="1"/>
          </p:cNvSpPr>
          <p:nvPr>
            <p:ph type="ftr" idx="11"/>
          </p:nvPr>
        </p:nvSpPr>
        <p:spPr>
          <a:xfrm>
            <a:off x="2076450" y="6300786"/>
            <a:ext cx="60769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8" name="Google Shape;48;p10"/>
          <p:cNvSpPr txBox="1">
            <a:spLocks noGrp="1"/>
          </p:cNvSpPr>
          <p:nvPr>
            <p:ph type="sldNum" idx="12"/>
          </p:nvPr>
        </p:nvSpPr>
        <p:spPr>
          <a:xfrm>
            <a:off x="885823" y="6300787"/>
            <a:ext cx="10477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marL="0" marR="0" lvl="0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49" name="Google Shape;49;p10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9740627" y="5888886"/>
            <a:ext cx="2127523" cy="900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Záhlaví části">
  <p:cSld name="Záhlaví části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1"/>
          <p:cNvSpPr txBox="1">
            <a:spLocks noGrp="1"/>
          </p:cNvSpPr>
          <p:nvPr>
            <p:ph type="body" idx="1"/>
          </p:nvPr>
        </p:nvSpPr>
        <p:spPr>
          <a:xfrm>
            <a:off x="885824" y="1169986"/>
            <a:ext cx="6667501" cy="50149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810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accent5"/>
              </a:buClr>
              <a:buSzPts val="2400"/>
              <a:buFont typeface="Arial"/>
              <a:buChar char="●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810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810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2" name="Google Shape;52;p11"/>
          <p:cNvSpPr>
            <a:spLocks noGrp="1"/>
          </p:cNvSpPr>
          <p:nvPr>
            <p:ph type="pic" idx="2"/>
          </p:nvPr>
        </p:nvSpPr>
        <p:spPr>
          <a:xfrm>
            <a:off x="7734301" y="1169986"/>
            <a:ext cx="4014788" cy="4649789"/>
          </a:xfrm>
          <a:prstGeom prst="rect">
            <a:avLst/>
          </a:prstGeom>
          <a:noFill/>
          <a:ln>
            <a:noFill/>
          </a:ln>
        </p:spPr>
      </p:sp>
      <p:sp>
        <p:nvSpPr>
          <p:cNvPr id="53" name="Google Shape;53;p11"/>
          <p:cNvSpPr txBox="1">
            <a:spLocks noGrp="1"/>
          </p:cNvSpPr>
          <p:nvPr>
            <p:ph type="body" idx="3"/>
          </p:nvPr>
        </p:nvSpPr>
        <p:spPr>
          <a:xfrm>
            <a:off x="885825" y="419101"/>
            <a:ext cx="10934700" cy="619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5"/>
              </a:buClr>
              <a:buSzPts val="3200"/>
              <a:buFont typeface="Arial"/>
              <a:buNone/>
              <a:defRPr sz="3200" b="1" i="0" u="none" strike="noStrike" cap="none">
                <a:solidFill>
                  <a:schemeClr val="accent5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810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810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810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4" name="Google Shape;54;p11"/>
          <p:cNvSpPr txBox="1">
            <a:spLocks noGrp="1"/>
          </p:cNvSpPr>
          <p:nvPr>
            <p:ph type="ftr" idx="11"/>
          </p:nvPr>
        </p:nvSpPr>
        <p:spPr>
          <a:xfrm>
            <a:off x="2076450" y="6300786"/>
            <a:ext cx="60769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5" name="Google Shape;55;p11"/>
          <p:cNvSpPr txBox="1">
            <a:spLocks noGrp="1"/>
          </p:cNvSpPr>
          <p:nvPr>
            <p:ph type="sldNum" idx="12"/>
          </p:nvPr>
        </p:nvSpPr>
        <p:spPr>
          <a:xfrm>
            <a:off x="885823" y="6300787"/>
            <a:ext cx="10477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marL="0" marR="0" lvl="0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56" name="Google Shape;56;p11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9740627" y="5888886"/>
            <a:ext cx="2127523" cy="900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va obsahy">
  <p:cSld name="Dva obsahy"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12"/>
          <p:cNvSpPr txBox="1">
            <a:spLocks noGrp="1"/>
          </p:cNvSpPr>
          <p:nvPr>
            <p:ph type="body" idx="1"/>
          </p:nvPr>
        </p:nvSpPr>
        <p:spPr>
          <a:xfrm>
            <a:off x="885822" y="1200150"/>
            <a:ext cx="5362577" cy="47030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810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accent5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accent5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810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accent5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810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accent5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9" name="Google Shape;59;p12"/>
          <p:cNvSpPr txBox="1">
            <a:spLocks noGrp="1"/>
          </p:cNvSpPr>
          <p:nvPr>
            <p:ph type="body" idx="2"/>
          </p:nvPr>
        </p:nvSpPr>
        <p:spPr>
          <a:xfrm>
            <a:off x="885825" y="419101"/>
            <a:ext cx="10934700" cy="619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5"/>
              </a:buClr>
              <a:buSzPts val="3200"/>
              <a:buFont typeface="Arial"/>
              <a:buNone/>
              <a:defRPr sz="3200" b="1" i="0" u="none" strike="noStrike" cap="none">
                <a:solidFill>
                  <a:schemeClr val="accent5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810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810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810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60" name="Google Shape;60;p12"/>
          <p:cNvSpPr txBox="1">
            <a:spLocks noGrp="1"/>
          </p:cNvSpPr>
          <p:nvPr>
            <p:ph type="body" idx="3"/>
          </p:nvPr>
        </p:nvSpPr>
        <p:spPr>
          <a:xfrm>
            <a:off x="6457948" y="1200149"/>
            <a:ext cx="5362577" cy="47030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810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accent5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accent5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810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accent5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810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accent5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61" name="Google Shape;61;p12"/>
          <p:cNvSpPr txBox="1">
            <a:spLocks noGrp="1"/>
          </p:cNvSpPr>
          <p:nvPr>
            <p:ph type="ftr" idx="11"/>
          </p:nvPr>
        </p:nvSpPr>
        <p:spPr>
          <a:xfrm>
            <a:off x="2076450" y="6300786"/>
            <a:ext cx="60769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62" name="Google Shape;62;p12"/>
          <p:cNvSpPr txBox="1">
            <a:spLocks noGrp="1"/>
          </p:cNvSpPr>
          <p:nvPr>
            <p:ph type="sldNum" idx="12"/>
          </p:nvPr>
        </p:nvSpPr>
        <p:spPr>
          <a:xfrm>
            <a:off x="885823" y="6300787"/>
            <a:ext cx="10477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marL="0" marR="0" lvl="0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63" name="Google Shape;63;p12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9740627" y="5888886"/>
            <a:ext cx="2127523" cy="900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"/>
          <p:cNvSpPr/>
          <p:nvPr/>
        </p:nvSpPr>
        <p:spPr>
          <a:xfrm>
            <a:off x="0" y="0"/>
            <a:ext cx="461473" cy="6858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  <p:sldLayoutId id="2147483662" r:id="rId13"/>
    <p:sldLayoutId id="2147483663" r:id="rId14"/>
    <p:sldLayoutId id="2147483664" r:id="rId15"/>
    <p:sldLayoutId id="2147483665" r:id="rId16"/>
    <p:sldLayoutId id="2147483666" r:id="rId17"/>
    <p:sldLayoutId id="2147483667" r:id="rId18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4201">
          <p15:clr>
            <a:srgbClr val="F26B43"/>
          </p15:clr>
        </p15:guide>
        <p15:guide id="2" pos="740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8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0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1"/>
          <p:cNvSpPr txBox="1">
            <a:spLocks noGrp="1"/>
          </p:cNvSpPr>
          <p:nvPr>
            <p:ph type="ctrTitle"/>
          </p:nvPr>
        </p:nvSpPr>
        <p:spPr>
          <a:xfrm>
            <a:off x="1629624" y="1581151"/>
            <a:ext cx="9750582" cy="31266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45700" anchor="ctr" anchorCtr="0">
            <a:normAutofit fontScale="90000"/>
          </a:bodyPr>
          <a:lstStyle/>
          <a:p>
            <a:r>
              <a:rPr lang="cs-CZ" sz="4800" dirty="0" err="1"/>
              <a:t>Alcohol</a:t>
            </a:r>
            <a:r>
              <a:rPr lang="cs-CZ" sz="4800" dirty="0"/>
              <a:t> </a:t>
            </a:r>
            <a:r>
              <a:rPr lang="cs-CZ" sz="4800" dirty="0" err="1"/>
              <a:t>Consumption</a:t>
            </a:r>
            <a:r>
              <a:rPr lang="cs-CZ" sz="4800" dirty="0"/>
              <a:t> and </a:t>
            </a:r>
            <a:r>
              <a:rPr lang="cs-CZ" sz="4800" dirty="0" err="1"/>
              <a:t>Crime</a:t>
            </a:r>
            <a:r>
              <a:rPr lang="cs-CZ" sz="4800" dirty="0"/>
              <a:t>: </a:t>
            </a:r>
            <a:br>
              <a:rPr lang="cs-CZ" sz="7200" dirty="0"/>
            </a:br>
            <a:r>
              <a:rPr lang="cs-CZ" sz="6600" dirty="0"/>
              <a:t>A </a:t>
            </a:r>
            <a:r>
              <a:rPr lang="cs-CZ" sz="6600" dirty="0" err="1"/>
              <a:t>Regional</a:t>
            </a:r>
            <a:r>
              <a:rPr lang="cs-CZ" sz="6600" dirty="0"/>
              <a:t> </a:t>
            </a:r>
            <a:r>
              <a:rPr lang="cs-CZ" sz="6600" dirty="0" err="1"/>
              <a:t>Perspective</a:t>
            </a:r>
            <a:r>
              <a:rPr lang="cs-CZ" sz="6600" dirty="0"/>
              <a:t> </a:t>
            </a:r>
            <a:br>
              <a:rPr lang="cs-CZ" sz="6600" dirty="0"/>
            </a:br>
            <a:br>
              <a:rPr lang="cs-CZ" sz="6600" dirty="0"/>
            </a:br>
            <a:r>
              <a:rPr lang="fi-FI" sz="4000" dirty="0"/>
              <a:t>PhDr. Ivana Olecká, Ph.D.</a:t>
            </a:r>
            <a:br>
              <a:rPr lang="cs-CZ" sz="4000" dirty="0"/>
            </a:br>
            <a:endParaRPr sz="4800" dirty="0"/>
          </a:p>
        </p:txBody>
      </p:sp>
      <p:sp>
        <p:nvSpPr>
          <p:cNvPr id="104" name="Google Shape;104;p1"/>
          <p:cNvSpPr txBox="1"/>
          <p:nvPr/>
        </p:nvSpPr>
        <p:spPr>
          <a:xfrm>
            <a:off x="918673" y="5017062"/>
            <a:ext cx="9382500" cy="163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Region in the Development of Society 2025 </a:t>
            </a:r>
            <a:r>
              <a:rPr lang="en-US" sz="2800" b="1" dirty="0">
                <a:solidFill>
                  <a:schemeClr val="dk1"/>
                </a:solidFill>
              </a:rPr>
              <a:t>(</a:t>
            </a:r>
            <a:r>
              <a:rPr lang="en-US" sz="2800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RESPO)</a:t>
            </a:r>
            <a:endParaRPr sz="2800" b="1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i="1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Social,  Political,  Environmental and Public Administration Challenges </a:t>
            </a:r>
            <a:endParaRPr sz="1800" i="1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i="1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for the Visegrad Region</a:t>
            </a:r>
            <a:endParaRPr sz="1800" i="1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26th of September 2025, Brno, Czech Republic</a:t>
            </a:r>
            <a:endParaRPr sz="1800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Zástupný obsah 5">
            <a:extLst>
              <a:ext uri="{FF2B5EF4-FFF2-40B4-BE49-F238E27FC236}">
                <a16:creationId xmlns:a16="http://schemas.microsoft.com/office/drawing/2014/main" id="{1EB1259A-110D-8322-A294-2925084D2034}"/>
              </a:ext>
            </a:extLst>
          </p:cNvPr>
          <p:cNvGraphicFramePr>
            <a:graphicFrameLocks noGrp="1"/>
          </p:cNvGraphicFramePr>
          <p:nvPr>
            <p:ph sz="half" idx="1"/>
          </p:nvPr>
        </p:nvGraphicFramePr>
        <p:xfrm>
          <a:off x="838204" y="1554156"/>
          <a:ext cx="10629117" cy="494785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431103">
                  <a:extLst>
                    <a:ext uri="{9D8B030D-6E8A-4147-A177-3AD203B41FA5}">
                      <a16:colId xmlns:a16="http://schemas.microsoft.com/office/drawing/2014/main" val="2685706860"/>
                    </a:ext>
                  </a:extLst>
                </a:gridCol>
                <a:gridCol w="2734355">
                  <a:extLst>
                    <a:ext uri="{9D8B030D-6E8A-4147-A177-3AD203B41FA5}">
                      <a16:colId xmlns:a16="http://schemas.microsoft.com/office/drawing/2014/main" val="3490760584"/>
                    </a:ext>
                  </a:extLst>
                </a:gridCol>
                <a:gridCol w="1696747">
                  <a:extLst>
                    <a:ext uri="{9D8B030D-6E8A-4147-A177-3AD203B41FA5}">
                      <a16:colId xmlns:a16="http://schemas.microsoft.com/office/drawing/2014/main" val="2719430770"/>
                    </a:ext>
                  </a:extLst>
                </a:gridCol>
                <a:gridCol w="1766912">
                  <a:extLst>
                    <a:ext uri="{9D8B030D-6E8A-4147-A177-3AD203B41FA5}">
                      <a16:colId xmlns:a16="http://schemas.microsoft.com/office/drawing/2014/main" val="1911329595"/>
                    </a:ext>
                  </a:extLst>
                </a:gridCol>
              </a:tblGrid>
              <a:tr h="173094">
                <a:tc>
                  <a:txBody>
                    <a:bodyPr/>
                    <a:lstStyle/>
                    <a:p>
                      <a:pPr indent="-1270">
                        <a:spcBef>
                          <a:spcPts val="100"/>
                        </a:spcBef>
                        <a:spcAft>
                          <a:spcPts val="100"/>
                        </a:spcAft>
                        <a:buNone/>
                      </a:pPr>
                      <a:r>
                        <a:rPr lang="en-GB" sz="800" dirty="0">
                          <a:effectLst/>
                        </a:rPr>
                        <a:t>   </a:t>
                      </a:r>
                      <a:r>
                        <a:rPr lang="en-GB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Region</a:t>
                      </a:r>
                      <a:endParaRPr lang="cs-CZ" sz="7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3443" marR="33443" marT="0" marB="0" anchor="b"/>
                </a:tc>
                <a:tc>
                  <a:txBody>
                    <a:bodyPr/>
                    <a:lstStyle/>
                    <a:p>
                      <a:pPr indent="-1270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GB" sz="110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Territorial departments</a:t>
                      </a:r>
                      <a:endParaRPr lang="cs-CZ" sz="9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indent="-1270">
                        <a:spcBef>
                          <a:spcPts val="100"/>
                        </a:spcBef>
                        <a:spcAft>
                          <a:spcPts val="100"/>
                        </a:spcAft>
                        <a:buNone/>
                      </a:pPr>
                      <a:r>
                        <a:rPr lang="en-GB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Crime Index</a:t>
                      </a:r>
                      <a:endParaRPr lang="cs-CZ" sz="7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3443" marR="33443" marT="0" marB="0" anchor="b"/>
                </a:tc>
                <a:tc>
                  <a:txBody>
                    <a:bodyPr/>
                    <a:lstStyle/>
                    <a:p>
                      <a:pPr indent="-1270">
                        <a:spcBef>
                          <a:spcPts val="100"/>
                        </a:spcBef>
                        <a:spcAft>
                          <a:spcPts val="100"/>
                        </a:spcAft>
                        <a:buNone/>
                      </a:pPr>
                      <a:r>
                        <a:rPr lang="en-GB" sz="800">
                          <a:effectLst/>
                        </a:rPr>
                        <a:t>p</a:t>
                      </a:r>
                      <a:endParaRPr lang="cs-CZ" sz="7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3443" marR="33443" marT="0" marB="0" anchor="b"/>
                </a:tc>
                <a:extLst>
                  <a:ext uri="{0D108BD9-81ED-4DB2-BD59-A6C34878D82A}">
                    <a16:rowId xmlns:a16="http://schemas.microsoft.com/office/drawing/2014/main" val="1133617360"/>
                  </a:ext>
                </a:extLst>
              </a:tr>
              <a:tr h="173094">
                <a:tc rowSpan="7">
                  <a:txBody>
                    <a:bodyPr/>
                    <a:lstStyle/>
                    <a:p>
                      <a:pPr indent="-1270">
                        <a:spcBef>
                          <a:spcPts val="100"/>
                        </a:spcBef>
                        <a:spcAft>
                          <a:spcPts val="100"/>
                        </a:spcAft>
                        <a:buNone/>
                      </a:pPr>
                      <a:r>
                        <a:rPr lang="en-GB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South Moravian Region</a:t>
                      </a:r>
                      <a:endParaRPr lang="cs-CZ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3443" marR="33443" marT="0" marB="0" anchor="ctr"/>
                </a:tc>
                <a:tc>
                  <a:txBody>
                    <a:bodyPr/>
                    <a:lstStyle/>
                    <a:p>
                      <a:pPr indent="-1270">
                        <a:spcBef>
                          <a:spcPts val="100"/>
                        </a:spcBef>
                        <a:spcAft>
                          <a:spcPts val="100"/>
                        </a:spcAft>
                        <a:buNone/>
                      </a:pPr>
                      <a:r>
                        <a:rPr lang="en-GB" sz="800" dirty="0" err="1">
                          <a:effectLst/>
                        </a:rPr>
                        <a:t>Blansko</a:t>
                      </a:r>
                      <a:endParaRPr lang="cs-CZ" sz="7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3443" marR="33443" marT="0" marB="0" anchor="b"/>
                </a:tc>
                <a:tc>
                  <a:txBody>
                    <a:bodyPr/>
                    <a:lstStyle/>
                    <a:p>
                      <a:pPr indent="-1270" algn="r">
                        <a:spcBef>
                          <a:spcPts val="100"/>
                        </a:spcBef>
                        <a:spcAft>
                          <a:spcPts val="100"/>
                        </a:spcAft>
                        <a:buNone/>
                      </a:pPr>
                      <a:r>
                        <a:rPr lang="en-GB" sz="800" dirty="0">
                          <a:effectLst/>
                        </a:rPr>
                        <a:t>73,70</a:t>
                      </a:r>
                      <a:endParaRPr lang="cs-CZ" sz="7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3443" marR="33443" marT="0" marB="0" anchor="b"/>
                </a:tc>
                <a:tc rowSpan="7">
                  <a:txBody>
                    <a:bodyPr/>
                    <a:lstStyle/>
                    <a:p>
                      <a:pPr indent="-1270" algn="r">
                        <a:spcBef>
                          <a:spcPts val="100"/>
                        </a:spcBef>
                        <a:spcAft>
                          <a:spcPts val="100"/>
                        </a:spcAft>
                        <a:buNone/>
                      </a:pPr>
                      <a:r>
                        <a:rPr lang="en-GB" sz="800" dirty="0">
                          <a:effectLst/>
                        </a:rPr>
                        <a:t>0,6043</a:t>
                      </a:r>
                      <a:endParaRPr lang="cs-CZ" sz="7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3443" marR="33443" marT="0" marB="0" anchor="ctr"/>
                </a:tc>
                <a:extLst>
                  <a:ext uri="{0D108BD9-81ED-4DB2-BD59-A6C34878D82A}">
                    <a16:rowId xmlns:a16="http://schemas.microsoft.com/office/drawing/2014/main" val="785974715"/>
                  </a:ext>
                </a:extLst>
              </a:tr>
              <a:tr h="173094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-1270">
                        <a:spcBef>
                          <a:spcPts val="100"/>
                        </a:spcBef>
                        <a:spcAft>
                          <a:spcPts val="100"/>
                        </a:spcAft>
                        <a:buNone/>
                      </a:pPr>
                      <a:r>
                        <a:rPr lang="en-GB" sz="800">
                          <a:effectLst/>
                        </a:rPr>
                        <a:t>Brno-město</a:t>
                      </a:r>
                      <a:endParaRPr lang="cs-CZ" sz="7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3443" marR="33443" marT="0" marB="0" anchor="b"/>
                </a:tc>
                <a:tc>
                  <a:txBody>
                    <a:bodyPr/>
                    <a:lstStyle/>
                    <a:p>
                      <a:pPr indent="-1270" algn="r">
                        <a:spcBef>
                          <a:spcPts val="100"/>
                        </a:spcBef>
                        <a:spcAft>
                          <a:spcPts val="100"/>
                        </a:spcAft>
                        <a:buNone/>
                      </a:pPr>
                      <a:r>
                        <a:rPr lang="en-GB" sz="800" dirty="0">
                          <a:effectLst/>
                        </a:rPr>
                        <a:t>62,82</a:t>
                      </a:r>
                      <a:endParaRPr lang="cs-CZ" sz="7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3443" marR="33443" marT="0" marB="0" anchor="b"/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30643866"/>
                  </a:ext>
                </a:extLst>
              </a:tr>
              <a:tr h="173094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-1270">
                        <a:spcBef>
                          <a:spcPts val="100"/>
                        </a:spcBef>
                        <a:spcAft>
                          <a:spcPts val="100"/>
                        </a:spcAft>
                        <a:buNone/>
                      </a:pPr>
                      <a:r>
                        <a:rPr lang="en-GB" sz="800">
                          <a:effectLst/>
                        </a:rPr>
                        <a:t>Brno-venkov</a:t>
                      </a:r>
                      <a:endParaRPr lang="cs-CZ" sz="7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3443" marR="33443" marT="0" marB="0" anchor="b"/>
                </a:tc>
                <a:tc>
                  <a:txBody>
                    <a:bodyPr/>
                    <a:lstStyle/>
                    <a:p>
                      <a:pPr indent="-1270" algn="r">
                        <a:spcBef>
                          <a:spcPts val="100"/>
                        </a:spcBef>
                        <a:spcAft>
                          <a:spcPts val="100"/>
                        </a:spcAft>
                        <a:buNone/>
                      </a:pPr>
                      <a:r>
                        <a:rPr lang="en-GB" sz="800" dirty="0">
                          <a:effectLst/>
                        </a:rPr>
                        <a:t>63,51</a:t>
                      </a:r>
                      <a:endParaRPr lang="cs-CZ" sz="7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3443" marR="33443" marT="0" marB="0" anchor="b"/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5571857"/>
                  </a:ext>
                </a:extLst>
              </a:tr>
              <a:tr h="173094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-1270">
                        <a:spcBef>
                          <a:spcPts val="100"/>
                        </a:spcBef>
                        <a:spcAft>
                          <a:spcPts val="100"/>
                        </a:spcAft>
                        <a:buNone/>
                      </a:pPr>
                      <a:r>
                        <a:rPr lang="en-GB" sz="800">
                          <a:effectLst/>
                        </a:rPr>
                        <a:t>Břeclav</a:t>
                      </a:r>
                      <a:endParaRPr lang="cs-CZ" sz="7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3443" marR="33443" marT="0" marB="0" anchor="b"/>
                </a:tc>
                <a:tc>
                  <a:txBody>
                    <a:bodyPr/>
                    <a:lstStyle/>
                    <a:p>
                      <a:pPr indent="-1270" algn="r">
                        <a:spcBef>
                          <a:spcPts val="100"/>
                        </a:spcBef>
                        <a:spcAft>
                          <a:spcPts val="100"/>
                        </a:spcAft>
                        <a:buNone/>
                      </a:pPr>
                      <a:r>
                        <a:rPr lang="en-GB" sz="800">
                          <a:effectLst/>
                        </a:rPr>
                        <a:t>70,29</a:t>
                      </a:r>
                      <a:endParaRPr lang="cs-CZ" sz="7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3443" marR="33443" marT="0" marB="0" anchor="b"/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24966579"/>
                  </a:ext>
                </a:extLst>
              </a:tr>
              <a:tr h="173094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-1270">
                        <a:spcBef>
                          <a:spcPts val="100"/>
                        </a:spcBef>
                        <a:spcAft>
                          <a:spcPts val="100"/>
                        </a:spcAft>
                        <a:buNone/>
                      </a:pPr>
                      <a:r>
                        <a:rPr lang="en-GB" sz="800">
                          <a:effectLst/>
                        </a:rPr>
                        <a:t>Hodonín</a:t>
                      </a:r>
                      <a:endParaRPr lang="cs-CZ" sz="7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3443" marR="33443" marT="0" marB="0" anchor="b"/>
                </a:tc>
                <a:tc>
                  <a:txBody>
                    <a:bodyPr/>
                    <a:lstStyle/>
                    <a:p>
                      <a:pPr indent="-1270" algn="r">
                        <a:spcBef>
                          <a:spcPts val="100"/>
                        </a:spcBef>
                        <a:spcAft>
                          <a:spcPts val="100"/>
                        </a:spcAft>
                        <a:buNone/>
                      </a:pPr>
                      <a:r>
                        <a:rPr lang="en-GB" sz="800" dirty="0">
                          <a:effectLst/>
                        </a:rPr>
                        <a:t>74,86</a:t>
                      </a:r>
                      <a:endParaRPr lang="cs-CZ" sz="7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3443" marR="33443" marT="0" marB="0" anchor="b"/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97633987"/>
                  </a:ext>
                </a:extLst>
              </a:tr>
              <a:tr h="173094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-1270">
                        <a:spcBef>
                          <a:spcPts val="100"/>
                        </a:spcBef>
                        <a:spcAft>
                          <a:spcPts val="100"/>
                        </a:spcAft>
                        <a:buNone/>
                      </a:pPr>
                      <a:r>
                        <a:rPr lang="en-GB" sz="800">
                          <a:effectLst/>
                        </a:rPr>
                        <a:t>Vyškov</a:t>
                      </a:r>
                      <a:endParaRPr lang="cs-CZ" sz="7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3443" marR="33443" marT="0" marB="0" anchor="b"/>
                </a:tc>
                <a:tc>
                  <a:txBody>
                    <a:bodyPr/>
                    <a:lstStyle/>
                    <a:p>
                      <a:pPr indent="-1270" algn="r">
                        <a:spcBef>
                          <a:spcPts val="100"/>
                        </a:spcBef>
                        <a:spcAft>
                          <a:spcPts val="100"/>
                        </a:spcAft>
                        <a:buNone/>
                      </a:pPr>
                      <a:r>
                        <a:rPr lang="en-GB" sz="800">
                          <a:effectLst/>
                        </a:rPr>
                        <a:t>60,65</a:t>
                      </a:r>
                      <a:endParaRPr lang="cs-CZ" sz="7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3443" marR="33443" marT="0" marB="0" anchor="b"/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08671758"/>
                  </a:ext>
                </a:extLst>
              </a:tr>
              <a:tr h="173094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-1270">
                        <a:spcBef>
                          <a:spcPts val="100"/>
                        </a:spcBef>
                        <a:spcAft>
                          <a:spcPts val="100"/>
                        </a:spcAft>
                        <a:buNone/>
                      </a:pPr>
                      <a:r>
                        <a:rPr lang="en-GB" sz="800">
                          <a:effectLst/>
                        </a:rPr>
                        <a:t>Znojmo</a:t>
                      </a:r>
                      <a:endParaRPr lang="cs-CZ" sz="7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3443" marR="33443" marT="0" marB="0" anchor="b"/>
                </a:tc>
                <a:tc>
                  <a:txBody>
                    <a:bodyPr/>
                    <a:lstStyle/>
                    <a:p>
                      <a:pPr indent="-1270" algn="r">
                        <a:spcBef>
                          <a:spcPts val="100"/>
                        </a:spcBef>
                        <a:spcAft>
                          <a:spcPts val="100"/>
                        </a:spcAft>
                        <a:buNone/>
                      </a:pPr>
                      <a:r>
                        <a:rPr lang="en-GB" sz="800">
                          <a:effectLst/>
                        </a:rPr>
                        <a:t>53,43</a:t>
                      </a:r>
                      <a:endParaRPr lang="cs-CZ" sz="7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3443" marR="33443" marT="0" marB="0" anchor="b"/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25421257"/>
                  </a:ext>
                </a:extLst>
              </a:tr>
              <a:tr h="173094">
                <a:tc rowSpan="5">
                  <a:txBody>
                    <a:bodyPr/>
                    <a:lstStyle/>
                    <a:p>
                      <a:r>
                        <a:rPr lang="en-GB" sz="1800" b="1" kern="1200" dirty="0" err="1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Vysočina</a:t>
                      </a:r>
                      <a:r>
                        <a:rPr lang="en-GB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Region</a:t>
                      </a:r>
                      <a:endParaRPr lang="cs-CZ" sz="18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3443" marR="33443" marT="0" marB="0" anchor="ctr"/>
                </a:tc>
                <a:tc>
                  <a:txBody>
                    <a:bodyPr/>
                    <a:lstStyle/>
                    <a:p>
                      <a:pPr indent="-1270">
                        <a:spcBef>
                          <a:spcPts val="100"/>
                        </a:spcBef>
                        <a:spcAft>
                          <a:spcPts val="100"/>
                        </a:spcAft>
                        <a:buNone/>
                      </a:pPr>
                      <a:r>
                        <a:rPr lang="en-GB" sz="800">
                          <a:effectLst/>
                        </a:rPr>
                        <a:t>Havlíčkův Brod</a:t>
                      </a:r>
                      <a:endParaRPr lang="cs-CZ" sz="7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3443" marR="33443" marT="0" marB="0" anchor="b"/>
                </a:tc>
                <a:tc>
                  <a:txBody>
                    <a:bodyPr/>
                    <a:lstStyle/>
                    <a:p>
                      <a:pPr indent="-1270" algn="r">
                        <a:spcBef>
                          <a:spcPts val="100"/>
                        </a:spcBef>
                        <a:spcAft>
                          <a:spcPts val="100"/>
                        </a:spcAft>
                        <a:buNone/>
                      </a:pPr>
                      <a:r>
                        <a:rPr lang="en-GB" sz="800">
                          <a:effectLst/>
                        </a:rPr>
                        <a:t>59,45</a:t>
                      </a:r>
                      <a:endParaRPr lang="cs-CZ" sz="7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3443" marR="33443" marT="0" marB="0" anchor="b"/>
                </a:tc>
                <a:tc rowSpan="5">
                  <a:txBody>
                    <a:bodyPr/>
                    <a:lstStyle/>
                    <a:p>
                      <a:pPr indent="-1270" algn="r">
                        <a:spcBef>
                          <a:spcPts val="100"/>
                        </a:spcBef>
                        <a:spcAft>
                          <a:spcPts val="100"/>
                        </a:spcAft>
                        <a:buNone/>
                      </a:pPr>
                      <a:r>
                        <a:rPr lang="en-GB" sz="800" dirty="0">
                          <a:effectLst/>
                        </a:rPr>
                        <a:t>0,0656</a:t>
                      </a:r>
                      <a:endParaRPr lang="cs-CZ" sz="7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3443" marR="33443" marT="0" marB="0" anchor="ctr"/>
                </a:tc>
                <a:extLst>
                  <a:ext uri="{0D108BD9-81ED-4DB2-BD59-A6C34878D82A}">
                    <a16:rowId xmlns:a16="http://schemas.microsoft.com/office/drawing/2014/main" val="3290879275"/>
                  </a:ext>
                </a:extLst>
              </a:tr>
              <a:tr h="173094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-1270">
                        <a:spcBef>
                          <a:spcPts val="100"/>
                        </a:spcBef>
                        <a:spcAft>
                          <a:spcPts val="100"/>
                        </a:spcAft>
                        <a:buNone/>
                      </a:pPr>
                      <a:r>
                        <a:rPr lang="en-GB" sz="800">
                          <a:effectLst/>
                        </a:rPr>
                        <a:t>Jihlava</a:t>
                      </a:r>
                      <a:endParaRPr lang="cs-CZ" sz="7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3443" marR="33443" marT="0" marB="0" anchor="b"/>
                </a:tc>
                <a:tc>
                  <a:txBody>
                    <a:bodyPr/>
                    <a:lstStyle/>
                    <a:p>
                      <a:pPr indent="-1270" algn="r">
                        <a:spcBef>
                          <a:spcPts val="100"/>
                        </a:spcBef>
                        <a:spcAft>
                          <a:spcPts val="100"/>
                        </a:spcAft>
                        <a:buNone/>
                      </a:pPr>
                      <a:r>
                        <a:rPr lang="en-GB" sz="800">
                          <a:effectLst/>
                        </a:rPr>
                        <a:t>58,25</a:t>
                      </a:r>
                      <a:endParaRPr lang="cs-CZ" sz="7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3443" marR="33443" marT="0" marB="0" anchor="b"/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29651114"/>
                  </a:ext>
                </a:extLst>
              </a:tr>
              <a:tr h="173094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-1270">
                        <a:spcBef>
                          <a:spcPts val="100"/>
                        </a:spcBef>
                        <a:spcAft>
                          <a:spcPts val="100"/>
                        </a:spcAft>
                        <a:buNone/>
                      </a:pPr>
                      <a:r>
                        <a:rPr lang="en-GB" sz="800">
                          <a:effectLst/>
                        </a:rPr>
                        <a:t>Pelhřimov</a:t>
                      </a:r>
                      <a:endParaRPr lang="cs-CZ" sz="7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3443" marR="33443" marT="0" marB="0" anchor="b"/>
                </a:tc>
                <a:tc>
                  <a:txBody>
                    <a:bodyPr/>
                    <a:lstStyle/>
                    <a:p>
                      <a:pPr indent="-1270" algn="r">
                        <a:spcBef>
                          <a:spcPts val="100"/>
                        </a:spcBef>
                        <a:spcAft>
                          <a:spcPts val="100"/>
                        </a:spcAft>
                        <a:buNone/>
                      </a:pPr>
                      <a:r>
                        <a:rPr lang="en-GB" sz="800">
                          <a:effectLst/>
                        </a:rPr>
                        <a:t>88,93</a:t>
                      </a:r>
                      <a:endParaRPr lang="cs-CZ" sz="7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3443" marR="33443" marT="0" marB="0" anchor="b"/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04865586"/>
                  </a:ext>
                </a:extLst>
              </a:tr>
              <a:tr h="173094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-1270">
                        <a:spcBef>
                          <a:spcPts val="100"/>
                        </a:spcBef>
                        <a:spcAft>
                          <a:spcPts val="100"/>
                        </a:spcAft>
                        <a:buNone/>
                      </a:pPr>
                      <a:r>
                        <a:rPr lang="en-GB" sz="800">
                          <a:effectLst/>
                        </a:rPr>
                        <a:t>Třebíč</a:t>
                      </a:r>
                      <a:endParaRPr lang="cs-CZ" sz="7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3443" marR="33443" marT="0" marB="0" anchor="b"/>
                </a:tc>
                <a:tc>
                  <a:txBody>
                    <a:bodyPr/>
                    <a:lstStyle/>
                    <a:p>
                      <a:pPr indent="-1270" algn="r">
                        <a:spcBef>
                          <a:spcPts val="100"/>
                        </a:spcBef>
                        <a:spcAft>
                          <a:spcPts val="100"/>
                        </a:spcAft>
                        <a:buNone/>
                      </a:pPr>
                      <a:r>
                        <a:rPr lang="en-GB" sz="800" dirty="0">
                          <a:effectLst/>
                        </a:rPr>
                        <a:t>76,22</a:t>
                      </a:r>
                      <a:endParaRPr lang="cs-CZ" sz="7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3443" marR="33443" marT="0" marB="0" anchor="b"/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20267935"/>
                  </a:ext>
                </a:extLst>
              </a:tr>
              <a:tr h="173094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-1270">
                        <a:spcBef>
                          <a:spcPts val="100"/>
                        </a:spcBef>
                        <a:spcAft>
                          <a:spcPts val="100"/>
                        </a:spcAft>
                        <a:buNone/>
                      </a:pPr>
                      <a:r>
                        <a:rPr lang="en-GB" sz="800">
                          <a:effectLst/>
                        </a:rPr>
                        <a:t>Žďár nad Sázavou</a:t>
                      </a:r>
                      <a:endParaRPr lang="cs-CZ" sz="7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3443" marR="33443" marT="0" marB="0" anchor="b"/>
                </a:tc>
                <a:tc>
                  <a:txBody>
                    <a:bodyPr/>
                    <a:lstStyle/>
                    <a:p>
                      <a:pPr indent="-1270" algn="r">
                        <a:spcBef>
                          <a:spcPts val="100"/>
                        </a:spcBef>
                        <a:spcAft>
                          <a:spcPts val="100"/>
                        </a:spcAft>
                        <a:buNone/>
                      </a:pPr>
                      <a:r>
                        <a:rPr lang="en-GB" sz="800">
                          <a:effectLst/>
                        </a:rPr>
                        <a:t>61,41</a:t>
                      </a:r>
                      <a:endParaRPr lang="cs-CZ" sz="7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3443" marR="33443" marT="0" marB="0" anchor="b"/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70288782"/>
                  </a:ext>
                </a:extLst>
              </a:tr>
              <a:tr h="173094">
                <a:tc rowSpan="5">
                  <a:txBody>
                    <a:bodyPr/>
                    <a:lstStyle/>
                    <a:p>
                      <a:r>
                        <a:rPr lang="en-GB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Olomouc Region</a:t>
                      </a:r>
                      <a:endParaRPr lang="cs-CZ" sz="18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3443" marR="33443" marT="0" marB="0" anchor="ctr"/>
                </a:tc>
                <a:tc>
                  <a:txBody>
                    <a:bodyPr/>
                    <a:lstStyle/>
                    <a:p>
                      <a:pPr indent="-1270">
                        <a:spcBef>
                          <a:spcPts val="100"/>
                        </a:spcBef>
                        <a:spcAft>
                          <a:spcPts val="100"/>
                        </a:spcAft>
                        <a:buNone/>
                      </a:pPr>
                      <a:r>
                        <a:rPr lang="en-GB" sz="800" b="1" dirty="0" err="1">
                          <a:effectLst/>
                        </a:rPr>
                        <a:t>Jeseník</a:t>
                      </a:r>
                      <a:endParaRPr lang="cs-CZ" sz="7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3443" marR="33443" marT="0" marB="0" anchor="b"/>
                </a:tc>
                <a:tc>
                  <a:txBody>
                    <a:bodyPr/>
                    <a:lstStyle/>
                    <a:p>
                      <a:pPr indent="-1270" algn="r">
                        <a:spcBef>
                          <a:spcPts val="100"/>
                        </a:spcBef>
                        <a:spcAft>
                          <a:spcPts val="100"/>
                        </a:spcAft>
                        <a:buNone/>
                      </a:pPr>
                      <a:r>
                        <a:rPr lang="en-GB" sz="800" b="1" dirty="0">
                          <a:effectLst/>
                        </a:rPr>
                        <a:t>158,94</a:t>
                      </a:r>
                      <a:endParaRPr lang="cs-CZ" sz="7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3443" marR="33443" marT="0" marB="0" anchor="b"/>
                </a:tc>
                <a:tc rowSpan="5">
                  <a:txBody>
                    <a:bodyPr/>
                    <a:lstStyle/>
                    <a:p>
                      <a:pPr indent="-1270" algn="r">
                        <a:spcBef>
                          <a:spcPts val="100"/>
                        </a:spcBef>
                        <a:spcAft>
                          <a:spcPts val="100"/>
                        </a:spcAft>
                        <a:buNone/>
                      </a:pPr>
                      <a:r>
                        <a:rPr lang="en-GB" sz="800" dirty="0">
                          <a:effectLst/>
                        </a:rPr>
                        <a:t>&lt; 0.00001</a:t>
                      </a:r>
                      <a:endParaRPr lang="cs-CZ" sz="7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3443" marR="33443" marT="0" marB="0" anchor="ctr"/>
                </a:tc>
                <a:extLst>
                  <a:ext uri="{0D108BD9-81ED-4DB2-BD59-A6C34878D82A}">
                    <a16:rowId xmlns:a16="http://schemas.microsoft.com/office/drawing/2014/main" val="3677931522"/>
                  </a:ext>
                </a:extLst>
              </a:tr>
              <a:tr h="173094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-1270">
                        <a:spcBef>
                          <a:spcPts val="100"/>
                        </a:spcBef>
                        <a:spcAft>
                          <a:spcPts val="100"/>
                        </a:spcAft>
                        <a:buNone/>
                      </a:pPr>
                      <a:r>
                        <a:rPr lang="en-GB" sz="800" dirty="0">
                          <a:effectLst/>
                        </a:rPr>
                        <a:t>Olomouc</a:t>
                      </a:r>
                      <a:endParaRPr lang="cs-CZ" sz="7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3443" marR="33443" marT="0" marB="0" anchor="b"/>
                </a:tc>
                <a:tc>
                  <a:txBody>
                    <a:bodyPr/>
                    <a:lstStyle/>
                    <a:p>
                      <a:pPr indent="-1270" algn="r">
                        <a:spcBef>
                          <a:spcPts val="100"/>
                        </a:spcBef>
                        <a:spcAft>
                          <a:spcPts val="100"/>
                        </a:spcAft>
                        <a:buNone/>
                      </a:pPr>
                      <a:r>
                        <a:rPr lang="en-GB" sz="800" dirty="0">
                          <a:effectLst/>
                        </a:rPr>
                        <a:t>72,26</a:t>
                      </a:r>
                      <a:endParaRPr lang="cs-CZ" sz="7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3443" marR="33443" marT="0" marB="0" anchor="b"/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80081518"/>
                  </a:ext>
                </a:extLst>
              </a:tr>
              <a:tr h="173094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-1270">
                        <a:spcBef>
                          <a:spcPts val="100"/>
                        </a:spcBef>
                        <a:spcAft>
                          <a:spcPts val="100"/>
                        </a:spcAft>
                        <a:buNone/>
                      </a:pPr>
                      <a:r>
                        <a:rPr lang="en-GB" sz="800">
                          <a:effectLst/>
                        </a:rPr>
                        <a:t>Prostějov</a:t>
                      </a:r>
                      <a:endParaRPr lang="cs-CZ" sz="7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3443" marR="33443" marT="0" marB="0" anchor="b"/>
                </a:tc>
                <a:tc>
                  <a:txBody>
                    <a:bodyPr/>
                    <a:lstStyle/>
                    <a:p>
                      <a:pPr indent="-1270" algn="r">
                        <a:spcBef>
                          <a:spcPts val="100"/>
                        </a:spcBef>
                        <a:spcAft>
                          <a:spcPts val="100"/>
                        </a:spcAft>
                        <a:buNone/>
                      </a:pPr>
                      <a:r>
                        <a:rPr lang="en-GB" sz="800" dirty="0">
                          <a:effectLst/>
                        </a:rPr>
                        <a:t>88,14</a:t>
                      </a:r>
                      <a:endParaRPr lang="cs-CZ" sz="7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3443" marR="33443" marT="0" marB="0" anchor="b"/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67345420"/>
                  </a:ext>
                </a:extLst>
              </a:tr>
              <a:tr h="173094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-1270">
                        <a:spcBef>
                          <a:spcPts val="100"/>
                        </a:spcBef>
                        <a:spcAft>
                          <a:spcPts val="100"/>
                        </a:spcAft>
                        <a:buNone/>
                      </a:pPr>
                      <a:r>
                        <a:rPr lang="en-GB" sz="800">
                          <a:effectLst/>
                        </a:rPr>
                        <a:t>Přerov</a:t>
                      </a:r>
                      <a:endParaRPr lang="cs-CZ" sz="7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3443" marR="33443" marT="0" marB="0" anchor="b"/>
                </a:tc>
                <a:tc>
                  <a:txBody>
                    <a:bodyPr/>
                    <a:lstStyle/>
                    <a:p>
                      <a:pPr indent="-1270" algn="r">
                        <a:spcBef>
                          <a:spcPts val="100"/>
                        </a:spcBef>
                        <a:spcAft>
                          <a:spcPts val="100"/>
                        </a:spcAft>
                        <a:buNone/>
                      </a:pPr>
                      <a:r>
                        <a:rPr lang="en-GB" sz="800">
                          <a:effectLst/>
                        </a:rPr>
                        <a:t>74,64</a:t>
                      </a:r>
                      <a:endParaRPr lang="cs-CZ" sz="7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3443" marR="33443" marT="0" marB="0" anchor="b"/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04770002"/>
                  </a:ext>
                </a:extLst>
              </a:tr>
              <a:tr h="173094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-1270">
                        <a:spcBef>
                          <a:spcPts val="100"/>
                        </a:spcBef>
                        <a:spcAft>
                          <a:spcPts val="100"/>
                        </a:spcAft>
                        <a:buNone/>
                      </a:pPr>
                      <a:r>
                        <a:rPr lang="en-GB" sz="800">
                          <a:effectLst/>
                        </a:rPr>
                        <a:t>Šumperk</a:t>
                      </a:r>
                      <a:endParaRPr lang="cs-CZ" sz="7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3443" marR="33443" marT="0" marB="0" anchor="b"/>
                </a:tc>
                <a:tc>
                  <a:txBody>
                    <a:bodyPr/>
                    <a:lstStyle/>
                    <a:p>
                      <a:pPr indent="-1270" algn="r">
                        <a:spcBef>
                          <a:spcPts val="100"/>
                        </a:spcBef>
                        <a:spcAft>
                          <a:spcPts val="100"/>
                        </a:spcAft>
                        <a:buNone/>
                      </a:pPr>
                      <a:r>
                        <a:rPr lang="en-GB" sz="800" dirty="0">
                          <a:effectLst/>
                        </a:rPr>
                        <a:t>87,10</a:t>
                      </a:r>
                      <a:endParaRPr lang="cs-CZ" sz="7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3443" marR="33443" marT="0" marB="0" anchor="b"/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35651577"/>
                  </a:ext>
                </a:extLst>
              </a:tr>
              <a:tr h="173094">
                <a:tc rowSpan="4">
                  <a:txBody>
                    <a:bodyPr/>
                    <a:lstStyle/>
                    <a:p>
                      <a:r>
                        <a:rPr lang="en-GB" sz="1800" b="1" kern="1200" dirty="0" err="1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Zlín</a:t>
                      </a:r>
                      <a:r>
                        <a:rPr lang="en-GB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Region</a:t>
                      </a:r>
                      <a:endParaRPr lang="cs-CZ" sz="18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3443" marR="33443" marT="0" marB="0" anchor="ctr"/>
                </a:tc>
                <a:tc>
                  <a:txBody>
                    <a:bodyPr/>
                    <a:lstStyle/>
                    <a:p>
                      <a:pPr indent="-1270">
                        <a:spcBef>
                          <a:spcPts val="100"/>
                        </a:spcBef>
                        <a:spcAft>
                          <a:spcPts val="100"/>
                        </a:spcAft>
                        <a:buNone/>
                      </a:pPr>
                      <a:r>
                        <a:rPr lang="en-GB" sz="800">
                          <a:effectLst/>
                        </a:rPr>
                        <a:t>Kroměříž</a:t>
                      </a:r>
                      <a:endParaRPr lang="cs-CZ" sz="7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3443" marR="33443" marT="0" marB="0" anchor="b"/>
                </a:tc>
                <a:tc>
                  <a:txBody>
                    <a:bodyPr/>
                    <a:lstStyle/>
                    <a:p>
                      <a:pPr indent="-1270" algn="r">
                        <a:spcBef>
                          <a:spcPts val="100"/>
                        </a:spcBef>
                        <a:spcAft>
                          <a:spcPts val="100"/>
                        </a:spcAft>
                        <a:buNone/>
                      </a:pPr>
                      <a:r>
                        <a:rPr lang="en-GB" sz="800">
                          <a:effectLst/>
                        </a:rPr>
                        <a:t>64,34</a:t>
                      </a:r>
                      <a:endParaRPr lang="cs-CZ" sz="7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3443" marR="33443" marT="0" marB="0" anchor="b"/>
                </a:tc>
                <a:tc rowSpan="4">
                  <a:txBody>
                    <a:bodyPr/>
                    <a:lstStyle/>
                    <a:p>
                      <a:pPr indent="-1270" algn="r">
                        <a:spcBef>
                          <a:spcPts val="100"/>
                        </a:spcBef>
                        <a:spcAft>
                          <a:spcPts val="100"/>
                        </a:spcAft>
                        <a:buNone/>
                      </a:pPr>
                      <a:r>
                        <a:rPr lang="en-GB" sz="800" dirty="0">
                          <a:effectLst/>
                        </a:rPr>
                        <a:t>0,0001</a:t>
                      </a:r>
                      <a:endParaRPr lang="cs-CZ" sz="7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3443" marR="33443" marT="0" marB="0" anchor="ctr"/>
                </a:tc>
                <a:extLst>
                  <a:ext uri="{0D108BD9-81ED-4DB2-BD59-A6C34878D82A}">
                    <a16:rowId xmlns:a16="http://schemas.microsoft.com/office/drawing/2014/main" val="1023215780"/>
                  </a:ext>
                </a:extLst>
              </a:tr>
              <a:tr h="173094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-1270">
                        <a:spcBef>
                          <a:spcPts val="100"/>
                        </a:spcBef>
                        <a:spcAft>
                          <a:spcPts val="100"/>
                        </a:spcAft>
                        <a:buNone/>
                      </a:pPr>
                      <a:r>
                        <a:rPr lang="en-GB" sz="800" b="1" dirty="0" err="1">
                          <a:effectLst/>
                        </a:rPr>
                        <a:t>Uherské</a:t>
                      </a:r>
                      <a:r>
                        <a:rPr lang="en-GB" sz="800" b="1" dirty="0">
                          <a:effectLst/>
                        </a:rPr>
                        <a:t> </a:t>
                      </a:r>
                      <a:r>
                        <a:rPr lang="en-GB" sz="800" b="1" dirty="0" err="1">
                          <a:effectLst/>
                        </a:rPr>
                        <a:t>Hradiště</a:t>
                      </a:r>
                      <a:endParaRPr lang="cs-CZ" sz="7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3443" marR="33443" marT="0" marB="0" anchor="b"/>
                </a:tc>
                <a:tc>
                  <a:txBody>
                    <a:bodyPr/>
                    <a:lstStyle/>
                    <a:p>
                      <a:pPr indent="-1270" algn="r">
                        <a:spcBef>
                          <a:spcPts val="100"/>
                        </a:spcBef>
                        <a:spcAft>
                          <a:spcPts val="100"/>
                        </a:spcAft>
                        <a:buNone/>
                      </a:pPr>
                      <a:r>
                        <a:rPr lang="en-GB" sz="800" b="1" dirty="0">
                          <a:effectLst/>
                        </a:rPr>
                        <a:t>112,61</a:t>
                      </a:r>
                      <a:endParaRPr lang="cs-CZ" sz="7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3443" marR="33443" marT="0" marB="0" anchor="b"/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20105117"/>
                  </a:ext>
                </a:extLst>
              </a:tr>
              <a:tr h="173094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-1270">
                        <a:spcBef>
                          <a:spcPts val="100"/>
                        </a:spcBef>
                        <a:spcAft>
                          <a:spcPts val="100"/>
                        </a:spcAft>
                        <a:buNone/>
                      </a:pPr>
                      <a:r>
                        <a:rPr lang="en-GB" sz="800">
                          <a:effectLst/>
                        </a:rPr>
                        <a:t>Vsetín</a:t>
                      </a:r>
                      <a:endParaRPr lang="cs-CZ" sz="7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3443" marR="33443" marT="0" marB="0" anchor="b"/>
                </a:tc>
                <a:tc>
                  <a:txBody>
                    <a:bodyPr/>
                    <a:lstStyle/>
                    <a:p>
                      <a:pPr indent="-1270" algn="r">
                        <a:spcBef>
                          <a:spcPts val="100"/>
                        </a:spcBef>
                        <a:spcAft>
                          <a:spcPts val="100"/>
                        </a:spcAft>
                        <a:buNone/>
                      </a:pPr>
                      <a:r>
                        <a:rPr lang="en-GB" sz="800" dirty="0">
                          <a:effectLst/>
                        </a:rPr>
                        <a:t>64,95</a:t>
                      </a:r>
                      <a:endParaRPr lang="cs-CZ" sz="7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3443" marR="33443" marT="0" marB="0" anchor="b"/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5752302"/>
                  </a:ext>
                </a:extLst>
              </a:tr>
              <a:tr h="173094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-1270">
                        <a:spcBef>
                          <a:spcPts val="100"/>
                        </a:spcBef>
                        <a:spcAft>
                          <a:spcPts val="100"/>
                        </a:spcAft>
                        <a:buNone/>
                      </a:pPr>
                      <a:r>
                        <a:rPr lang="en-GB" sz="800">
                          <a:effectLst/>
                        </a:rPr>
                        <a:t>Zlín</a:t>
                      </a:r>
                      <a:endParaRPr lang="cs-CZ" sz="7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3443" marR="33443" marT="0" marB="0" anchor="b"/>
                </a:tc>
                <a:tc>
                  <a:txBody>
                    <a:bodyPr/>
                    <a:lstStyle/>
                    <a:p>
                      <a:pPr indent="-1270" algn="r">
                        <a:spcBef>
                          <a:spcPts val="100"/>
                        </a:spcBef>
                        <a:spcAft>
                          <a:spcPts val="100"/>
                        </a:spcAft>
                        <a:buNone/>
                      </a:pPr>
                      <a:r>
                        <a:rPr lang="en-GB" sz="800">
                          <a:effectLst/>
                        </a:rPr>
                        <a:t>60,93</a:t>
                      </a:r>
                      <a:endParaRPr lang="cs-CZ" sz="7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3443" marR="33443" marT="0" marB="0" anchor="b"/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02795210"/>
                  </a:ext>
                </a:extLst>
              </a:tr>
              <a:tr h="173094">
                <a:tc rowSpan="6">
                  <a:txBody>
                    <a:bodyPr/>
                    <a:lstStyle/>
                    <a:p>
                      <a:r>
                        <a:rPr lang="en-GB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Moravian-Silesian Region</a:t>
                      </a:r>
                      <a:endParaRPr lang="cs-CZ" sz="18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3443" marR="33443" marT="0" marB="0" anchor="ctr"/>
                </a:tc>
                <a:tc>
                  <a:txBody>
                    <a:bodyPr/>
                    <a:lstStyle/>
                    <a:p>
                      <a:pPr indent="-1270">
                        <a:spcBef>
                          <a:spcPts val="100"/>
                        </a:spcBef>
                        <a:spcAft>
                          <a:spcPts val="100"/>
                        </a:spcAft>
                        <a:buNone/>
                      </a:pPr>
                      <a:r>
                        <a:rPr lang="en-GB" sz="800" b="1" dirty="0" err="1">
                          <a:effectLst/>
                        </a:rPr>
                        <a:t>Bruntál</a:t>
                      </a:r>
                      <a:endParaRPr lang="cs-CZ" sz="7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3443" marR="33443" marT="0" marB="0" anchor="b"/>
                </a:tc>
                <a:tc>
                  <a:txBody>
                    <a:bodyPr/>
                    <a:lstStyle/>
                    <a:p>
                      <a:pPr indent="-1270" algn="r">
                        <a:spcBef>
                          <a:spcPts val="100"/>
                        </a:spcBef>
                        <a:spcAft>
                          <a:spcPts val="100"/>
                        </a:spcAft>
                        <a:buNone/>
                      </a:pPr>
                      <a:r>
                        <a:rPr lang="en-GB" sz="800" b="1" dirty="0">
                          <a:effectLst/>
                        </a:rPr>
                        <a:t>101,94</a:t>
                      </a:r>
                      <a:endParaRPr lang="cs-CZ" sz="7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3443" marR="33443" marT="0" marB="0" anchor="b"/>
                </a:tc>
                <a:tc rowSpan="6">
                  <a:txBody>
                    <a:bodyPr/>
                    <a:lstStyle/>
                    <a:p>
                      <a:pPr indent="-1270" algn="r">
                        <a:spcBef>
                          <a:spcPts val="100"/>
                        </a:spcBef>
                        <a:spcAft>
                          <a:spcPts val="100"/>
                        </a:spcAft>
                        <a:buNone/>
                      </a:pPr>
                      <a:r>
                        <a:rPr lang="en-GB" sz="800">
                          <a:effectLst/>
                        </a:rPr>
                        <a:t>&lt; 0.00001</a:t>
                      </a:r>
                      <a:endParaRPr lang="cs-CZ" sz="7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3443" marR="33443" marT="0" marB="0" anchor="ctr"/>
                </a:tc>
                <a:extLst>
                  <a:ext uri="{0D108BD9-81ED-4DB2-BD59-A6C34878D82A}">
                    <a16:rowId xmlns:a16="http://schemas.microsoft.com/office/drawing/2014/main" val="2624549386"/>
                  </a:ext>
                </a:extLst>
              </a:tr>
              <a:tr h="173094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-1270">
                        <a:spcBef>
                          <a:spcPts val="100"/>
                        </a:spcBef>
                        <a:spcAft>
                          <a:spcPts val="100"/>
                        </a:spcAft>
                        <a:buNone/>
                      </a:pPr>
                      <a:r>
                        <a:rPr lang="en-GB" sz="800" dirty="0" err="1">
                          <a:effectLst/>
                        </a:rPr>
                        <a:t>Frýdek-Místek</a:t>
                      </a:r>
                      <a:endParaRPr lang="cs-CZ" sz="7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3443" marR="33443" marT="0" marB="0" anchor="b"/>
                </a:tc>
                <a:tc>
                  <a:txBody>
                    <a:bodyPr/>
                    <a:lstStyle/>
                    <a:p>
                      <a:pPr indent="-1270" algn="r">
                        <a:spcBef>
                          <a:spcPts val="100"/>
                        </a:spcBef>
                        <a:spcAft>
                          <a:spcPts val="100"/>
                        </a:spcAft>
                        <a:buNone/>
                      </a:pPr>
                      <a:r>
                        <a:rPr lang="en-GB" sz="800" dirty="0">
                          <a:effectLst/>
                        </a:rPr>
                        <a:t>72,43</a:t>
                      </a:r>
                      <a:endParaRPr lang="cs-CZ" sz="7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3443" marR="33443" marT="0" marB="0" anchor="b"/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12560511"/>
                  </a:ext>
                </a:extLst>
              </a:tr>
              <a:tr h="173094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-1270">
                        <a:spcBef>
                          <a:spcPts val="100"/>
                        </a:spcBef>
                        <a:spcAft>
                          <a:spcPts val="100"/>
                        </a:spcAft>
                        <a:buNone/>
                      </a:pPr>
                      <a:r>
                        <a:rPr lang="en-GB" sz="800">
                          <a:effectLst/>
                        </a:rPr>
                        <a:t>Karviná</a:t>
                      </a:r>
                      <a:endParaRPr lang="cs-CZ" sz="7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3443" marR="33443" marT="0" marB="0" anchor="b"/>
                </a:tc>
                <a:tc>
                  <a:txBody>
                    <a:bodyPr/>
                    <a:lstStyle/>
                    <a:p>
                      <a:pPr indent="-1270" algn="r">
                        <a:spcBef>
                          <a:spcPts val="100"/>
                        </a:spcBef>
                        <a:spcAft>
                          <a:spcPts val="100"/>
                        </a:spcAft>
                        <a:buNone/>
                      </a:pPr>
                      <a:r>
                        <a:rPr lang="en-GB" sz="800">
                          <a:effectLst/>
                        </a:rPr>
                        <a:t>67,11</a:t>
                      </a:r>
                      <a:endParaRPr lang="cs-CZ" sz="7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3443" marR="33443" marT="0" marB="0" anchor="b"/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89334144"/>
                  </a:ext>
                </a:extLst>
              </a:tr>
              <a:tr h="173094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-1270">
                        <a:spcBef>
                          <a:spcPts val="100"/>
                        </a:spcBef>
                        <a:spcAft>
                          <a:spcPts val="100"/>
                        </a:spcAft>
                        <a:buNone/>
                      </a:pPr>
                      <a:r>
                        <a:rPr lang="en-GB" sz="800">
                          <a:effectLst/>
                        </a:rPr>
                        <a:t>Nový Jičín</a:t>
                      </a:r>
                      <a:endParaRPr lang="cs-CZ" sz="7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3443" marR="33443" marT="0" marB="0" anchor="b"/>
                </a:tc>
                <a:tc>
                  <a:txBody>
                    <a:bodyPr/>
                    <a:lstStyle/>
                    <a:p>
                      <a:pPr indent="-1270" algn="r">
                        <a:spcBef>
                          <a:spcPts val="100"/>
                        </a:spcBef>
                        <a:spcAft>
                          <a:spcPts val="100"/>
                        </a:spcAft>
                        <a:buNone/>
                      </a:pPr>
                      <a:r>
                        <a:rPr lang="en-GB" sz="800" dirty="0">
                          <a:effectLst/>
                        </a:rPr>
                        <a:t>73,35</a:t>
                      </a:r>
                      <a:endParaRPr lang="cs-CZ" sz="7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3443" marR="33443" marT="0" marB="0" anchor="b"/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76649493"/>
                  </a:ext>
                </a:extLst>
              </a:tr>
              <a:tr h="173094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-1270">
                        <a:spcBef>
                          <a:spcPts val="100"/>
                        </a:spcBef>
                        <a:spcAft>
                          <a:spcPts val="100"/>
                        </a:spcAft>
                        <a:buNone/>
                      </a:pPr>
                      <a:r>
                        <a:rPr lang="en-GB" sz="800">
                          <a:effectLst/>
                        </a:rPr>
                        <a:t>Opava</a:t>
                      </a:r>
                      <a:endParaRPr lang="cs-CZ" sz="7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3443" marR="33443" marT="0" marB="0" anchor="b"/>
                </a:tc>
                <a:tc>
                  <a:txBody>
                    <a:bodyPr/>
                    <a:lstStyle/>
                    <a:p>
                      <a:pPr indent="-1270" algn="r">
                        <a:spcBef>
                          <a:spcPts val="100"/>
                        </a:spcBef>
                        <a:spcAft>
                          <a:spcPts val="100"/>
                        </a:spcAft>
                        <a:buNone/>
                      </a:pPr>
                      <a:r>
                        <a:rPr lang="en-GB" sz="800" dirty="0">
                          <a:solidFill>
                            <a:schemeClr val="accent4"/>
                          </a:solidFill>
                          <a:effectLst/>
                        </a:rPr>
                        <a:t>46,44</a:t>
                      </a:r>
                      <a:endParaRPr lang="cs-CZ" sz="700" dirty="0">
                        <a:solidFill>
                          <a:schemeClr val="accent4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3443" marR="33443" marT="0" marB="0" anchor="b"/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73410465"/>
                  </a:ext>
                </a:extLst>
              </a:tr>
              <a:tr h="173094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-1270">
                        <a:spcBef>
                          <a:spcPts val="100"/>
                        </a:spcBef>
                        <a:spcAft>
                          <a:spcPts val="100"/>
                        </a:spcAft>
                        <a:buNone/>
                      </a:pPr>
                      <a:r>
                        <a:rPr lang="en-GB" sz="800">
                          <a:effectLst/>
                        </a:rPr>
                        <a:t>Ostrava-město</a:t>
                      </a:r>
                      <a:endParaRPr lang="cs-CZ" sz="7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3443" marR="33443" marT="0" marB="0" anchor="b"/>
                </a:tc>
                <a:tc>
                  <a:txBody>
                    <a:bodyPr/>
                    <a:lstStyle/>
                    <a:p>
                      <a:pPr indent="-1270" algn="r">
                        <a:spcBef>
                          <a:spcPts val="100"/>
                        </a:spcBef>
                        <a:spcAft>
                          <a:spcPts val="100"/>
                        </a:spcAft>
                        <a:buNone/>
                      </a:pPr>
                      <a:r>
                        <a:rPr lang="en-GB" sz="800" dirty="0">
                          <a:solidFill>
                            <a:schemeClr val="accent4"/>
                          </a:solidFill>
                          <a:effectLst/>
                        </a:rPr>
                        <a:t>49,03</a:t>
                      </a:r>
                      <a:endParaRPr lang="cs-CZ" sz="700" dirty="0">
                        <a:solidFill>
                          <a:schemeClr val="accent4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3443" marR="33443" marT="0" marB="0" anchor="b"/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2761607"/>
                  </a:ext>
                </a:extLst>
              </a:tr>
            </a:tbl>
          </a:graphicData>
        </a:graphic>
      </p:graphicFrame>
      <p:sp>
        <p:nvSpPr>
          <p:cNvPr id="3" name="Nadpis 2">
            <a:extLst>
              <a:ext uri="{FF2B5EF4-FFF2-40B4-BE49-F238E27FC236}">
                <a16:creationId xmlns:a16="http://schemas.microsoft.com/office/drawing/2014/main" id="{7D134C7B-6ECE-4710-00F8-3FAF893825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5" y="757392"/>
            <a:ext cx="10759283" cy="704696"/>
          </a:xfrm>
        </p:spPr>
        <p:txBody>
          <a:bodyPr>
            <a:noAutofit/>
          </a:bodyPr>
          <a:lstStyle/>
          <a:p>
            <a:r>
              <a:rPr lang="en-US" sz="2900" b="1" dirty="0">
                <a:solidFill>
                  <a:schemeClr val="accent5"/>
                </a:solidFill>
              </a:rPr>
              <a:t>Endangerment under the influence (§ 274, 360) (crime index)</a:t>
            </a:r>
            <a:endParaRPr lang="cs-CZ" sz="2900" b="1" dirty="0">
              <a:solidFill>
                <a:schemeClr val="accent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0439023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text 4">
            <a:extLst>
              <a:ext uri="{FF2B5EF4-FFF2-40B4-BE49-F238E27FC236}">
                <a16:creationId xmlns:a16="http://schemas.microsoft.com/office/drawing/2014/main" id="{9F498C9B-3EA6-AD19-18F5-07E57645C9E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85750" indent="-285750">
              <a:buClr>
                <a:schemeClr val="accent5"/>
              </a:buClr>
              <a:buFont typeface="Arial" panose="020B0604020202020204" pitchFamily="34" charset="0"/>
              <a:buChar char="•"/>
            </a:pPr>
            <a:r>
              <a:rPr lang="en-US" sz="1800" dirty="0"/>
              <a:t>The regional and institutional context is crucial for understanding alcohol-related crime.</a:t>
            </a:r>
            <a:endParaRPr lang="cs-CZ" sz="1800" dirty="0"/>
          </a:p>
          <a:p>
            <a:pPr marL="285750" indent="-285750">
              <a:buClr>
                <a:schemeClr val="accent5"/>
              </a:buClr>
              <a:buFont typeface="Arial" panose="020B0604020202020204" pitchFamily="34" charset="0"/>
              <a:buChar char="•"/>
            </a:pPr>
            <a:r>
              <a:rPr lang="en-US" sz="1800" dirty="0"/>
              <a:t>The phenomenon of endangerment under the influence of alcohol is not evenly distributed.</a:t>
            </a:r>
            <a:endParaRPr lang="cs-CZ" sz="1800" dirty="0"/>
          </a:p>
          <a:p>
            <a:pPr marL="285750" indent="-285750">
              <a:buClr>
                <a:schemeClr val="accent5"/>
              </a:buClr>
              <a:buFont typeface="Arial" panose="020B0604020202020204" pitchFamily="34" charset="0"/>
              <a:buChar char="•"/>
            </a:pPr>
            <a:r>
              <a:rPr lang="en-US" sz="1800" dirty="0"/>
              <a:t>It is concentrated in certain districts: high crime indices occur mainly in peripheral regions.</a:t>
            </a:r>
            <a:endParaRPr lang="cs-CZ" sz="1800" dirty="0"/>
          </a:p>
          <a:p>
            <a:pPr marL="285750" indent="-285750">
              <a:buClr>
                <a:schemeClr val="accent5"/>
              </a:buClr>
              <a:buFont typeface="Arial" panose="020B0604020202020204" pitchFamily="34" charset="0"/>
              <a:buChar char="•"/>
            </a:pPr>
            <a:r>
              <a:rPr lang="en-US" sz="1800" dirty="0"/>
              <a:t>Local factors influencing prevalence:</a:t>
            </a:r>
            <a:endParaRPr lang="cs-CZ" sz="1800" dirty="0"/>
          </a:p>
          <a:p>
            <a:pPr marL="971550" lvl="1" indent="-285750">
              <a:buFont typeface="Arial" panose="020B0604020202020204" pitchFamily="34" charset="0"/>
              <a:buChar char="•"/>
            </a:pPr>
            <a:r>
              <a:rPr lang="en-US" sz="1400" dirty="0"/>
              <a:t>Demographic composition</a:t>
            </a:r>
            <a:endParaRPr lang="cs-CZ" sz="1400" dirty="0"/>
          </a:p>
          <a:p>
            <a:pPr marL="971550" lvl="1" indent="-285750">
              <a:buFont typeface="Arial" panose="020B0604020202020204" pitchFamily="34" charset="0"/>
              <a:buChar char="•"/>
            </a:pPr>
            <a:r>
              <a:rPr lang="en-US" sz="1400" dirty="0"/>
              <a:t>Socioeconomic conditions</a:t>
            </a:r>
            <a:endParaRPr lang="cs-CZ" sz="1400" dirty="0"/>
          </a:p>
          <a:p>
            <a:pPr marL="971550" lvl="1" indent="-285750">
              <a:buFont typeface="Arial" panose="020B0604020202020204" pitchFamily="34" charset="0"/>
              <a:buChar char="•"/>
            </a:pPr>
            <a:r>
              <a:rPr lang="en-US" sz="1400" dirty="0"/>
              <a:t>Intensity of law enforcement</a:t>
            </a:r>
            <a:endParaRPr lang="cs-CZ" sz="1400" dirty="0"/>
          </a:p>
          <a:p>
            <a:pPr marL="285750" indent="-285750">
              <a:buClr>
                <a:schemeClr val="accent5"/>
              </a:buClr>
              <a:buFont typeface="Arial" panose="020B0604020202020204" pitchFamily="34" charset="0"/>
              <a:buChar char="•"/>
            </a:pPr>
            <a:r>
              <a:rPr lang="en-US" sz="1800" dirty="0"/>
              <a:t>Statistics indicate the need for targeted regional interventions, but strategies must remain sensitive to local cultural norms and regional structures.</a:t>
            </a:r>
            <a:endParaRPr lang="cs-CZ" sz="1800" dirty="0"/>
          </a:p>
          <a:p>
            <a:pPr marL="285750" indent="-285750">
              <a:buClr>
                <a:schemeClr val="accent5"/>
              </a:buClr>
              <a:buFont typeface="Arial" panose="020B0604020202020204" pitchFamily="34" charset="0"/>
              <a:buChar char="•"/>
            </a:pPr>
            <a:r>
              <a:rPr lang="en-US" sz="1800" dirty="0"/>
              <a:t>A key role is played by the normalization of alcohol, especially among young people.</a:t>
            </a:r>
            <a:endParaRPr lang="cs-CZ" sz="1800" dirty="0"/>
          </a:p>
          <a:p>
            <a:pPr marL="971550" lvl="1" indent="-285750">
              <a:buFont typeface="Arial" panose="020B0604020202020204" pitchFamily="34" charset="0"/>
              <a:buChar char="•"/>
            </a:pPr>
            <a:r>
              <a:rPr lang="en-US" sz="1400" dirty="0"/>
              <a:t>Early and culturally sanctioned exposure to alcohol—through family, peers, and regional traditions—contributes to habituation, lowers the perceived seriousness of risky drinking, and increases tolerance of public disorder.</a:t>
            </a:r>
            <a:endParaRPr lang="cs-CZ" sz="1400" dirty="0"/>
          </a:p>
          <a:p>
            <a:pPr marL="971550" lvl="1" indent="-285750">
              <a:buFont typeface="Arial" panose="020B0604020202020204" pitchFamily="34" charset="0"/>
              <a:buChar char="•"/>
            </a:pPr>
            <a:r>
              <a:rPr lang="en-US" sz="1400" dirty="0"/>
              <a:t>In regions with a strong drinking culture, normalization can accelerate informal desensitization to minor offenses, thereby increasing the potential for subsequent escalation.</a:t>
            </a:r>
            <a:endParaRPr lang="cs-CZ" sz="1400" dirty="0"/>
          </a:p>
          <a:p>
            <a:endParaRPr lang="cs-CZ" dirty="0"/>
          </a:p>
        </p:txBody>
      </p:sp>
      <p:sp>
        <p:nvSpPr>
          <p:cNvPr id="6" name="Zástupný text 5">
            <a:extLst>
              <a:ext uri="{FF2B5EF4-FFF2-40B4-BE49-F238E27FC236}">
                <a16:creationId xmlns:a16="http://schemas.microsoft.com/office/drawing/2014/main" id="{C0F86245-C5E9-E11E-66A5-BE594DC9E6E0}"/>
              </a:ext>
            </a:extLst>
          </p:cNvPr>
          <p:cNvSpPr>
            <a:spLocks noGrp="1"/>
          </p:cNvSpPr>
          <p:nvPr>
            <p:ph type="body" idx="2"/>
          </p:nvPr>
        </p:nvSpPr>
        <p:spPr/>
        <p:txBody>
          <a:bodyPr/>
          <a:lstStyle/>
          <a:p>
            <a:pPr algn="ctr"/>
            <a:r>
              <a:rPr lang="cs-CZ" dirty="0" err="1"/>
              <a:t>Regional</a:t>
            </a:r>
            <a:r>
              <a:rPr lang="cs-CZ" dirty="0"/>
              <a:t> </a:t>
            </a:r>
            <a:r>
              <a:rPr lang="cs-CZ" dirty="0" err="1"/>
              <a:t>Differences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6210244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text 1">
            <a:extLst>
              <a:ext uri="{FF2B5EF4-FFF2-40B4-BE49-F238E27FC236}">
                <a16:creationId xmlns:a16="http://schemas.microsoft.com/office/drawing/2014/main" id="{79F1DFC9-B441-258C-6DF6-74F73D7E0F0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342900" indent="-342900">
              <a:buClr>
                <a:schemeClr val="accent5"/>
              </a:buClr>
              <a:buFont typeface="Arial" panose="020B0604020202020204" pitchFamily="34" charset="0"/>
              <a:buChar char="•"/>
            </a:pPr>
            <a:r>
              <a:rPr lang="en-US" sz="2000" dirty="0"/>
              <a:t>A narrow focus on individual behavior does not address cultural and structural determinants.</a:t>
            </a:r>
            <a:endParaRPr lang="cs-CZ" sz="2000" dirty="0"/>
          </a:p>
          <a:p>
            <a:pPr marL="342900" indent="-342900">
              <a:buClr>
                <a:schemeClr val="accent5"/>
              </a:buClr>
              <a:buFont typeface="Arial" panose="020B0604020202020204" pitchFamily="34" charset="0"/>
              <a:buChar char="•"/>
            </a:pPr>
            <a:r>
              <a:rPr lang="en-US" sz="2000" dirty="0"/>
              <a:t>Minor offenses serve as indicators of weaknesses in community cohesion.</a:t>
            </a:r>
            <a:endParaRPr lang="cs-CZ" sz="2000" dirty="0"/>
          </a:p>
          <a:p>
            <a:pPr marL="342900" indent="-342900">
              <a:buClr>
                <a:schemeClr val="accent5"/>
              </a:buClr>
              <a:buFont typeface="Arial" panose="020B0604020202020204" pitchFamily="34" charset="0"/>
              <a:buChar char="•"/>
            </a:pPr>
            <a:r>
              <a:rPr lang="en-US" sz="2000" dirty="0"/>
              <a:t>Strict interventions may worsen relations between authorities and communities.</a:t>
            </a:r>
            <a:endParaRPr lang="cs-CZ" sz="2000" dirty="0"/>
          </a:p>
          <a:p>
            <a:pPr marL="342900" indent="-342900">
              <a:buClr>
                <a:schemeClr val="accent5"/>
              </a:buClr>
              <a:buFont typeface="Arial" panose="020B0604020202020204" pitchFamily="34" charset="0"/>
              <a:buChar char="•"/>
            </a:pPr>
            <a:r>
              <a:rPr lang="en-US" sz="2000" dirty="0"/>
              <a:t>Combined approach: environmental improvements + alcohol regulation + active community engagement.</a:t>
            </a:r>
            <a:endParaRPr lang="cs-CZ" sz="2000" dirty="0"/>
          </a:p>
          <a:p>
            <a:pPr marL="1028700" lvl="1" indent="-342900">
              <a:buFont typeface="Arial" panose="020B0604020202020204" pitchFamily="34" charset="0"/>
              <a:buChar char="•"/>
            </a:pPr>
            <a:r>
              <a:rPr lang="en-US" sz="2000" dirty="0"/>
              <a:t>Examples: public lighting, maintenance of public spaces, restrictions on alcohol outlet opening hours.</a:t>
            </a:r>
            <a:endParaRPr lang="cs-CZ" sz="2000" dirty="0"/>
          </a:p>
          <a:p>
            <a:pPr marL="342900" indent="-342900">
              <a:buClr>
                <a:schemeClr val="accent5"/>
              </a:buClr>
              <a:buFont typeface="Arial" panose="020B0604020202020204" pitchFamily="34" charset="0"/>
              <a:buChar char="•"/>
            </a:pPr>
            <a:r>
              <a:rPr lang="en-US" sz="2000" dirty="0"/>
              <a:t>Safety emerges through formal institutions, shared norms, local relationships.</a:t>
            </a:r>
            <a:endParaRPr lang="cs-CZ" sz="2000" dirty="0"/>
          </a:p>
          <a:p>
            <a:pPr marL="342900" indent="-342900">
              <a:buClr>
                <a:schemeClr val="accent5"/>
              </a:buClr>
              <a:buFont typeface="Arial" panose="020B0604020202020204" pitchFamily="34" charset="0"/>
              <a:buChar char="•"/>
            </a:pPr>
            <a:r>
              <a:rPr lang="en-US" sz="2000" dirty="0"/>
              <a:t>Effective interventions strengthen community resilience and informal social control.</a:t>
            </a:r>
            <a:endParaRPr lang="cs-CZ" sz="2000" dirty="0"/>
          </a:p>
          <a:p>
            <a:pPr marL="342900" indent="-342900">
              <a:buClr>
                <a:schemeClr val="accent5"/>
              </a:buClr>
              <a:buFont typeface="Arial" panose="020B0604020202020204" pitchFamily="34" charset="0"/>
              <a:buChar char="•"/>
            </a:pPr>
            <a:r>
              <a:rPr lang="en-US" sz="2000" dirty="0"/>
              <a:t>Prevention = a combination of cultural sensitivity, local context, and structural factors.</a:t>
            </a:r>
            <a:endParaRPr lang="cs-CZ" sz="2000" dirty="0"/>
          </a:p>
          <a:p>
            <a:endParaRPr lang="cs-CZ" dirty="0"/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50FD2F2D-1A5E-E0A1-59BF-A7F68BAFF153}"/>
              </a:ext>
            </a:extLst>
          </p:cNvPr>
          <p:cNvSpPr>
            <a:spLocks noGrp="1"/>
          </p:cNvSpPr>
          <p:nvPr>
            <p:ph type="body" idx="2"/>
          </p:nvPr>
        </p:nvSpPr>
        <p:spPr/>
        <p:txBody>
          <a:bodyPr/>
          <a:lstStyle/>
          <a:p>
            <a:pPr algn="ctr"/>
            <a:r>
              <a:rPr lang="cs-CZ" dirty="0" err="1"/>
              <a:t>Limitations</a:t>
            </a:r>
            <a:r>
              <a:rPr lang="cs-CZ" dirty="0"/>
              <a:t>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Repressive</a:t>
            </a:r>
            <a:r>
              <a:rPr lang="cs-CZ" dirty="0"/>
              <a:t> </a:t>
            </a:r>
            <a:r>
              <a:rPr lang="cs-CZ" dirty="0" err="1"/>
              <a:t>Measures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9678219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text 1">
            <a:extLst>
              <a:ext uri="{FF2B5EF4-FFF2-40B4-BE49-F238E27FC236}">
                <a16:creationId xmlns:a16="http://schemas.microsoft.com/office/drawing/2014/main" id="{F2DEA01C-0693-0F0F-64D7-E7A640C609D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342900" indent="-342900">
              <a:buClr>
                <a:schemeClr val="accent5"/>
              </a:buClr>
              <a:buFont typeface="Arial" panose="020B0604020202020204" pitchFamily="34" charset="0"/>
              <a:buChar char="•"/>
            </a:pPr>
            <a:r>
              <a:rPr lang="en-US" sz="2000" b="1" dirty="0"/>
              <a:t>Broader context: </a:t>
            </a:r>
            <a:r>
              <a:rPr lang="en-US" sz="2000" dirty="0"/>
              <a:t>Other psychoactive substances interact with norms and cultural practices in a similar way → visible disorder, threats to public health, and complications for informal social control.</a:t>
            </a:r>
            <a:endParaRPr lang="cs-CZ" sz="2000" dirty="0"/>
          </a:p>
          <a:p>
            <a:pPr marL="342900" indent="-342900">
              <a:buClr>
                <a:schemeClr val="accent5"/>
              </a:buClr>
              <a:buFont typeface="Arial" panose="020B0604020202020204" pitchFamily="34" charset="0"/>
              <a:buChar char="•"/>
            </a:pPr>
            <a:r>
              <a:rPr lang="en-US" sz="2000" b="1" dirty="0"/>
              <a:t>Addictive substances: </a:t>
            </a:r>
            <a:r>
              <a:rPr lang="en-US" sz="2000" dirty="0"/>
              <a:t>both a cultural marker and a potential source of social erosion → providing a broader perspective for policy development.</a:t>
            </a:r>
            <a:endParaRPr lang="cs-CZ" sz="2000" dirty="0"/>
          </a:p>
          <a:p>
            <a:pPr marL="1028700" lvl="1" indent="-342900">
              <a:buFont typeface="Arial" panose="020B0604020202020204" pitchFamily="34" charset="0"/>
              <a:buChar char="•"/>
            </a:pPr>
            <a:r>
              <a:rPr lang="en-US" sz="2000" dirty="0"/>
              <a:t>Alcohol-related crime is not merely an individual pathology.</a:t>
            </a:r>
            <a:endParaRPr lang="cs-CZ" sz="2000" dirty="0"/>
          </a:p>
          <a:p>
            <a:pPr marL="1028700" lvl="1" indent="-342900">
              <a:buFont typeface="Arial" panose="020B0604020202020204" pitchFamily="34" charset="0"/>
              <a:buChar char="•"/>
            </a:pPr>
            <a:r>
              <a:rPr lang="en-US" sz="2000" dirty="0"/>
              <a:t>Alcohol functions as both a cultural practice and a factor of community cohesion.</a:t>
            </a:r>
            <a:endParaRPr lang="cs-CZ" sz="2000" dirty="0"/>
          </a:p>
          <a:p>
            <a:pPr marL="342900" indent="-342900">
              <a:buClr>
                <a:schemeClr val="accent5"/>
              </a:buClr>
              <a:buFont typeface="Arial" panose="020B0604020202020204" pitchFamily="34" charset="0"/>
              <a:buChar char="•"/>
            </a:pPr>
            <a:r>
              <a:rPr lang="en-US" sz="2000" b="1" dirty="0"/>
              <a:t>Strategies: </a:t>
            </a:r>
            <a:r>
              <a:rPr lang="en-US" sz="2000" dirty="0"/>
              <a:t>preventive, restorative, community-oriented, and sensitive to local norms.</a:t>
            </a:r>
            <a:endParaRPr lang="cs-CZ" sz="2000" dirty="0"/>
          </a:p>
          <a:p>
            <a:pPr marL="342900" indent="-342900">
              <a:buClr>
                <a:schemeClr val="accent5"/>
              </a:buClr>
              <a:buFont typeface="Arial" panose="020B0604020202020204" pitchFamily="34" charset="0"/>
              <a:buChar char="•"/>
            </a:pPr>
            <a:r>
              <a:rPr lang="en-US" sz="2000" b="1" dirty="0"/>
              <a:t>Objective: </a:t>
            </a:r>
            <a:r>
              <a:rPr lang="en-US" sz="2000" dirty="0"/>
              <a:t>to support informal social control, preserve the symbolic and practical integrity of public spaces, and strengthen shared responsibility.</a:t>
            </a:r>
            <a:endParaRPr lang="cs-CZ" sz="2000" dirty="0"/>
          </a:p>
          <a:p>
            <a:endParaRPr lang="cs-CZ" dirty="0"/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C78EF32E-44FE-A5EA-4AA1-8F3E9B08CAD7}"/>
              </a:ext>
            </a:extLst>
          </p:cNvPr>
          <p:cNvSpPr>
            <a:spLocks noGrp="1"/>
          </p:cNvSpPr>
          <p:nvPr>
            <p:ph type="body" idx="2"/>
          </p:nvPr>
        </p:nvSpPr>
        <p:spPr/>
        <p:txBody>
          <a:bodyPr/>
          <a:lstStyle/>
          <a:p>
            <a:pPr algn="ctr"/>
            <a:r>
              <a:rPr lang="cs-CZ" dirty="0" err="1"/>
              <a:t>Conclusion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2416893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>
            <a:extLst>
              <a:ext uri="{FF2B5EF4-FFF2-40B4-BE49-F238E27FC236}">
                <a16:creationId xmlns:a16="http://schemas.microsoft.com/office/drawing/2014/main" id="{62001972-C5C8-13B7-6485-1B43D179CCA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76950" y="1581150"/>
            <a:ext cx="6554710" cy="3183019"/>
          </a:xfrm>
        </p:spPr>
        <p:txBody>
          <a:bodyPr/>
          <a:lstStyle/>
          <a:p>
            <a:r>
              <a:rPr lang="en-US" dirty="0"/>
              <a:t>THANK YOU FOR YOUR ATTENTION</a:t>
            </a:r>
            <a:endParaRPr lang="cs-CZ" dirty="0"/>
          </a:p>
        </p:txBody>
      </p:sp>
      <p:sp>
        <p:nvSpPr>
          <p:cNvPr id="5" name="Zástupný symbol pro text 4">
            <a:extLst>
              <a:ext uri="{FF2B5EF4-FFF2-40B4-BE49-F238E27FC236}">
                <a16:creationId xmlns:a16="http://schemas.microsoft.com/office/drawing/2014/main" id="{BF9300E8-1D9A-E822-8350-6B8ADB8FC2A5}"/>
              </a:ext>
            </a:extLst>
          </p:cNvPr>
          <p:cNvSpPr txBox="1">
            <a:spLocks/>
          </p:cNvSpPr>
          <p:nvPr/>
        </p:nvSpPr>
        <p:spPr>
          <a:xfrm>
            <a:off x="6817259" y="3983524"/>
            <a:ext cx="4896000" cy="780645"/>
          </a:xfrm>
          <a:prstGeom prst="rect">
            <a:avLst/>
          </a:prstGeom>
        </p:spPr>
        <p:txBody>
          <a:bodyPr rtlCol="0"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cs-CZ" sz="3200" dirty="0"/>
              <a:t>PhDr. Ivana Olecká, Ph.D</a:t>
            </a:r>
          </a:p>
        </p:txBody>
      </p:sp>
      <p:sp>
        <p:nvSpPr>
          <p:cNvPr id="6" name="Zástupný symbol pro text 5">
            <a:extLst>
              <a:ext uri="{FF2B5EF4-FFF2-40B4-BE49-F238E27FC236}">
                <a16:creationId xmlns:a16="http://schemas.microsoft.com/office/drawing/2014/main" id="{C33F2395-998C-326D-6B38-D1EC0559092C}"/>
              </a:ext>
            </a:extLst>
          </p:cNvPr>
          <p:cNvSpPr txBox="1">
            <a:spLocks/>
          </p:cNvSpPr>
          <p:nvPr/>
        </p:nvSpPr>
        <p:spPr>
          <a:xfrm>
            <a:off x="6817258" y="4764169"/>
            <a:ext cx="4649281" cy="265403"/>
          </a:xfrm>
          <a:prstGeom prst="rect">
            <a:avLst/>
          </a:prstGeom>
        </p:spPr>
        <p:txBody>
          <a:bodyPr rtlCol="0"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cs-CZ" dirty="0"/>
              <a:t>E-mail:</a:t>
            </a:r>
          </a:p>
        </p:txBody>
      </p:sp>
      <p:sp>
        <p:nvSpPr>
          <p:cNvPr id="7" name="Zástupný symbol pro text 6">
            <a:extLst>
              <a:ext uri="{FF2B5EF4-FFF2-40B4-BE49-F238E27FC236}">
                <a16:creationId xmlns:a16="http://schemas.microsoft.com/office/drawing/2014/main" id="{B19DE30A-9460-7DDD-F8C1-C7BD9002D94E}"/>
              </a:ext>
            </a:extLst>
          </p:cNvPr>
          <p:cNvSpPr txBox="1">
            <a:spLocks/>
          </p:cNvSpPr>
          <p:nvPr/>
        </p:nvSpPr>
        <p:spPr>
          <a:xfrm>
            <a:off x="6817258" y="5029573"/>
            <a:ext cx="4649282" cy="445514"/>
          </a:xfrm>
          <a:prstGeom prst="rect">
            <a:avLst/>
          </a:prstGeom>
        </p:spPr>
        <p:txBody>
          <a:bodyPr rtlCol="0"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cs-CZ" dirty="0"/>
              <a:t>olecka@polac.cz</a:t>
            </a:r>
          </a:p>
        </p:txBody>
      </p:sp>
    </p:spTree>
    <p:extLst>
      <p:ext uri="{BB962C8B-B14F-4D97-AF65-F5344CB8AC3E}">
        <p14:creationId xmlns:p14="http://schemas.microsoft.com/office/powerpoint/2010/main" val="24886285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text 2">
            <a:extLst>
              <a:ext uri="{FF2B5EF4-FFF2-40B4-BE49-F238E27FC236}">
                <a16:creationId xmlns:a16="http://schemas.microsoft.com/office/drawing/2014/main" id="{1B23C996-2EE4-C658-662E-19AC43D947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85824" y="1038226"/>
            <a:ext cx="10934700" cy="5136237"/>
          </a:xfrm>
        </p:spPr>
        <p:txBody>
          <a:bodyPr/>
          <a:lstStyle/>
          <a:p>
            <a:pPr marL="514350" indent="-285750">
              <a:buClr>
                <a:schemeClr val="accent5"/>
              </a:buClr>
              <a:buFont typeface="Arial" panose="020B0604020202020204" pitchFamily="34" charset="0"/>
              <a:buChar char="•"/>
            </a:pPr>
            <a:r>
              <a:rPr lang="en-US" sz="1400" dirty="0"/>
              <a:t>Harmful alcohol consumption is defined, based on the average daily intake, as ≥60 g/day for men and ≥40 g/day for women (men: ≥5 beers / 25 cl spirits; women: ≥3 beers / 15 cl spirits)</a:t>
            </a:r>
            <a:endParaRPr lang="cs-CZ" sz="1400" dirty="0"/>
          </a:p>
          <a:p>
            <a:pPr marL="514350" indent="-285750">
              <a:buClr>
                <a:schemeClr val="accent5"/>
              </a:buClr>
              <a:buFont typeface="Arial" panose="020B0604020202020204" pitchFamily="34" charset="0"/>
              <a:buChar char="•"/>
            </a:pPr>
            <a:r>
              <a:rPr lang="en-US" sz="1400" dirty="0"/>
              <a:t>The average per capita consumption is 22 g per day, including children and the elderly (equivalent to 160 liters of alcoholic beverages per person annually)</a:t>
            </a:r>
            <a:endParaRPr lang="cs-CZ" sz="1400" dirty="0"/>
          </a:p>
          <a:p>
            <a:pPr marL="514350" indent="-285750">
              <a:buClr>
                <a:schemeClr val="accent5"/>
              </a:buClr>
              <a:buFont typeface="Arial" panose="020B0604020202020204" pitchFamily="34" charset="0"/>
              <a:buChar char="•"/>
            </a:pPr>
            <a:r>
              <a:rPr lang="en-US" sz="1400" dirty="0"/>
              <a:t>Of the total ethanol consumed:</a:t>
            </a:r>
            <a:endParaRPr lang="cs-CZ" sz="1400" dirty="0"/>
          </a:p>
          <a:p>
            <a:pPr lvl="2">
              <a:buClr>
                <a:schemeClr val="accent5"/>
              </a:buClr>
            </a:pPr>
            <a:r>
              <a:rPr lang="en-US" sz="1100" noProof="0" dirty="0"/>
              <a:t>47% comes from beer</a:t>
            </a:r>
          </a:p>
          <a:p>
            <a:pPr lvl="2">
              <a:buClr>
                <a:schemeClr val="accent5"/>
              </a:buClr>
            </a:pPr>
            <a:r>
              <a:rPr lang="en-US" sz="1100" noProof="0" dirty="0"/>
              <a:t>29% </a:t>
            </a:r>
            <a:r>
              <a:rPr lang="en-US" sz="1050" noProof="0" dirty="0"/>
              <a:t>from spirits</a:t>
            </a:r>
            <a:endParaRPr lang="en-US" sz="1100" noProof="0" dirty="0"/>
          </a:p>
          <a:p>
            <a:pPr lvl="2">
              <a:buClr>
                <a:schemeClr val="accent5"/>
              </a:buClr>
            </a:pPr>
            <a:r>
              <a:rPr lang="en-US" sz="1100" noProof="0" dirty="0"/>
              <a:t>26% </a:t>
            </a:r>
            <a:r>
              <a:rPr lang="en-US" sz="1050" noProof="0" dirty="0"/>
              <a:t>from wine</a:t>
            </a:r>
            <a:endParaRPr lang="en-US" sz="1100" noProof="0" dirty="0"/>
          </a:p>
          <a:p>
            <a:pPr marL="514350" indent="-285750">
              <a:buClr>
                <a:schemeClr val="accent5"/>
              </a:buClr>
              <a:buFont typeface="Arial" panose="020B0604020202020204" pitchFamily="34" charset="0"/>
              <a:buChar char="•"/>
            </a:pPr>
            <a:r>
              <a:rPr lang="en-US" sz="1400" dirty="0"/>
              <a:t>The proportion of children and adolescents with experience of alcohol consumption: </a:t>
            </a:r>
            <a:endParaRPr lang="cs-CZ" sz="1400" dirty="0"/>
          </a:p>
          <a:p>
            <a:pPr lvl="2">
              <a:buClr>
                <a:schemeClr val="accent5"/>
              </a:buClr>
            </a:pPr>
            <a:r>
              <a:rPr lang="en-US" sz="1100" noProof="0" dirty="0"/>
              <a:t>24% of 11-year-olds </a:t>
            </a:r>
          </a:p>
          <a:p>
            <a:pPr lvl="2">
              <a:buClr>
                <a:schemeClr val="accent5"/>
              </a:buClr>
            </a:pPr>
            <a:r>
              <a:rPr lang="en-US" sz="1100" noProof="0" dirty="0"/>
              <a:t>44% of 13-year-olds  </a:t>
            </a:r>
          </a:p>
          <a:p>
            <a:pPr lvl="2">
              <a:buClr>
                <a:schemeClr val="accent5"/>
              </a:buClr>
            </a:pPr>
            <a:r>
              <a:rPr lang="en-US" sz="1100" noProof="0" dirty="0"/>
              <a:t>73% of 15-year-olds</a:t>
            </a:r>
          </a:p>
          <a:p>
            <a:pPr marL="514350" indent="-285750">
              <a:buClr>
                <a:schemeClr val="accent5"/>
              </a:buClr>
              <a:buFont typeface="Arial" panose="020B0604020202020204" pitchFamily="34" charset="0"/>
              <a:buChar char="•"/>
            </a:pPr>
            <a:r>
              <a:rPr lang="en-US" sz="1400" dirty="0"/>
              <a:t>Daily or almost daily alcohol use is reported by 6–11% of adults.</a:t>
            </a:r>
            <a:endParaRPr lang="cs-CZ" sz="1400" dirty="0"/>
          </a:p>
          <a:p>
            <a:pPr marL="514350" indent="-285750">
              <a:buClr>
                <a:schemeClr val="accent5"/>
              </a:buClr>
              <a:buFont typeface="Arial" panose="020B0604020202020204" pitchFamily="34" charset="0"/>
              <a:buChar char="•"/>
            </a:pPr>
            <a:r>
              <a:rPr lang="en-US" sz="1400" dirty="0"/>
              <a:t>Estimated total social costs associated with alcohol consumption: CZK 50–57 billion (0.7–1.2% of GDP).</a:t>
            </a:r>
            <a:endParaRPr lang="cs-CZ" sz="1400" dirty="0"/>
          </a:p>
          <a:p>
            <a:pPr marL="514350" indent="-285750">
              <a:buClr>
                <a:schemeClr val="accent5"/>
              </a:buClr>
              <a:buFont typeface="Arial" panose="020B0604020202020204" pitchFamily="34" charset="0"/>
              <a:buChar char="•"/>
            </a:pPr>
            <a:r>
              <a:rPr lang="en-US" sz="1400" dirty="0"/>
              <a:t>Per capita expenditure on alcohol amounts to CZK 3,739 per year.</a:t>
            </a:r>
            <a:endParaRPr lang="cs-CZ" sz="1400" dirty="0"/>
          </a:p>
          <a:p>
            <a:pPr marL="514350" indent="-285750">
              <a:buClr>
                <a:schemeClr val="accent5"/>
              </a:buClr>
              <a:buFont typeface="Arial" panose="020B0604020202020204" pitchFamily="34" charset="0"/>
              <a:buChar char="•"/>
            </a:pPr>
            <a:r>
              <a:rPr lang="en-US" sz="1400" dirty="0"/>
              <a:t>The number of alcohol-attributable deaths annually reaches 6,000–7,000 (about 6% of all mortality in the C</a:t>
            </a:r>
            <a:r>
              <a:rPr lang="cs-CZ" sz="1400" dirty="0"/>
              <a:t>Z</a:t>
            </a:r>
            <a:r>
              <a:rPr lang="en-US" sz="1400" dirty="0"/>
              <a:t>).</a:t>
            </a:r>
            <a:endParaRPr lang="cs-CZ" sz="1400" dirty="0"/>
          </a:p>
          <a:p>
            <a:pPr marL="514350" indent="-285750">
              <a:buClr>
                <a:schemeClr val="accent5"/>
              </a:buClr>
              <a:buFont typeface="Arial" panose="020B0604020202020204" pitchFamily="34" charset="0"/>
              <a:buChar char="•"/>
            </a:pPr>
            <a:r>
              <a:rPr lang="en-US" sz="1400" dirty="0"/>
              <a:t>Alcohol is a factor in 5.0% of all traffic accidents and up to two-thirds of all domestic violence cases in the C</a:t>
            </a:r>
            <a:r>
              <a:rPr lang="cs-CZ" sz="1400" dirty="0"/>
              <a:t>Z)</a:t>
            </a:r>
            <a:r>
              <a:rPr lang="en-US" sz="1400" dirty="0"/>
              <a:t>.</a:t>
            </a:r>
            <a:endParaRPr lang="cs-CZ" sz="1400" dirty="0"/>
          </a:p>
          <a:p>
            <a:endParaRPr lang="cs-CZ" dirty="0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88A896A9-2EFD-9413-325A-F2ED6879D4FF}"/>
              </a:ext>
            </a:extLst>
          </p:cNvPr>
          <p:cNvSpPr>
            <a:spLocks noGrp="1"/>
          </p:cNvSpPr>
          <p:nvPr>
            <p:ph type="body" idx="2"/>
          </p:nvPr>
        </p:nvSpPr>
        <p:spPr/>
        <p:txBody>
          <a:bodyPr/>
          <a:lstStyle/>
          <a:p>
            <a:pPr algn="ctr"/>
            <a:r>
              <a:rPr lang="en-US" sz="2800" dirty="0"/>
              <a:t>Alcohol in the Czech Republic</a:t>
            </a:r>
            <a:r>
              <a:rPr lang="cs-CZ" sz="2800" dirty="0"/>
              <a:t>: </a:t>
            </a:r>
            <a:r>
              <a:rPr lang="en-US" sz="2800" dirty="0"/>
              <a:t>A Few Introductory Figures</a:t>
            </a:r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val="5133175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text 3">
            <a:extLst>
              <a:ext uri="{FF2B5EF4-FFF2-40B4-BE49-F238E27FC236}">
                <a16:creationId xmlns:a16="http://schemas.microsoft.com/office/drawing/2014/main" id="{FCAB87D5-B191-8B54-EEDC-D9F6F05E2DF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Municipal bylaws adopted by towns and municipalities prohibit drinking alcohol in designated public spaces</a:t>
            </a:r>
            <a:r>
              <a:rPr lang="cs-CZ" sz="1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cs-CZ" sz="1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Clr>
                <a:schemeClr val="accent5"/>
              </a:buClr>
              <a:buSzPct val="100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1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Designated public areas: </a:t>
            </a:r>
            <a:r>
              <a:rPr lang="en-US" sz="1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Specific locations (parks, streets, squares) defined in the municipal bylaw.</a:t>
            </a:r>
            <a:endParaRPr lang="cs-CZ" sz="12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Clr>
                <a:schemeClr val="accent5"/>
              </a:buClr>
              <a:buSzPct val="100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1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Near schools and playgrounds</a:t>
            </a:r>
            <a:r>
              <a:rPr lang="en-US" sz="1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In the vicinity of schools, educational facilities, and children’s playgrounds.</a:t>
            </a:r>
            <a:endParaRPr lang="cs-CZ" sz="12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Clr>
                <a:schemeClr val="accent5"/>
              </a:buClr>
              <a:buSzPct val="100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1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Public transport: </a:t>
            </a:r>
            <a:r>
              <a:rPr lang="en-US" sz="1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On platforms and in shelters of public transportation.</a:t>
            </a:r>
            <a:endParaRPr lang="cs-CZ" sz="12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Clr>
                <a:schemeClr val="accent5"/>
              </a:buClr>
              <a:buSzPct val="100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1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By list: </a:t>
            </a:r>
            <a:r>
              <a:rPr lang="en-US" sz="1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Bylaws may include annexes with a detailed list of prohibited locations.</a:t>
            </a:r>
            <a:endParaRPr lang="cs-CZ" sz="12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lnSpc>
                <a:spcPct val="107000"/>
              </a:lnSpc>
              <a:spcAft>
                <a:spcPts val="800"/>
              </a:spcAft>
              <a:buSzPts val="1000"/>
              <a:tabLst>
                <a:tab pos="457200" algn="l"/>
              </a:tabLst>
            </a:pPr>
            <a:r>
              <a:rPr lang="cs-CZ" sz="12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Exceptions</a:t>
            </a:r>
            <a:r>
              <a:rPr lang="cs-CZ" sz="1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to </a:t>
            </a:r>
            <a:r>
              <a:rPr lang="cs-CZ" sz="12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cs-CZ" sz="1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2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measures</a:t>
            </a:r>
            <a:r>
              <a:rPr lang="cs-CZ" sz="1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 </a:t>
            </a:r>
            <a:endParaRPr lang="cs-CZ" sz="1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Clr>
                <a:schemeClr val="accent5"/>
              </a:buClr>
              <a:buSzPct val="100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1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Restaurant terraces and outdoor seating: </a:t>
            </a:r>
            <a:r>
              <a:rPr lang="en-US" sz="1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ban does not apply to restaurant gardens during operating hours.</a:t>
            </a:r>
            <a:endParaRPr lang="cs-CZ" sz="12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Clr>
                <a:schemeClr val="accent5"/>
              </a:buClr>
              <a:buSzPct val="100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1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Events: </a:t>
            </a:r>
            <a:r>
              <a:rPr lang="en-US" sz="1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At permitted cultural, social, or sporting events.</a:t>
            </a:r>
            <a:endParaRPr lang="cs-CZ" sz="12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Clr>
                <a:schemeClr val="accent5"/>
              </a:buClr>
              <a:buSzPct val="100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1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New Year’s Eve: </a:t>
            </a:r>
            <a:r>
              <a:rPr lang="en-US" sz="1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Celebrations of the New Year.</a:t>
            </a:r>
            <a:endParaRPr lang="cs-CZ" sz="1200" dirty="0"/>
          </a:p>
          <a:p>
            <a:endParaRPr lang="cs-CZ" dirty="0"/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134F076D-6839-A6AE-D912-39FE0CFE7710}"/>
              </a:ext>
            </a:extLst>
          </p:cNvPr>
          <p:cNvSpPr>
            <a:spLocks noGrp="1"/>
          </p:cNvSpPr>
          <p:nvPr>
            <p:ph type="body" idx="2"/>
          </p:nvPr>
        </p:nvSpPr>
        <p:spPr/>
        <p:txBody>
          <a:bodyPr/>
          <a:lstStyle/>
          <a:p>
            <a:pPr algn="ctr"/>
            <a:r>
              <a:rPr lang="en-US" dirty="0"/>
              <a:t>Measures Against Public Alcohol Consumption</a:t>
            </a:r>
            <a:endParaRPr lang="cs-CZ" dirty="0"/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3E3AD01E-67A6-A4D7-89F7-1B6295DA18D3}"/>
              </a:ext>
            </a:extLst>
          </p:cNvPr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Objectives</a:t>
            </a:r>
            <a:r>
              <a:rPr lang="cs-CZ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cs-CZ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cs-CZ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measures</a:t>
            </a:r>
            <a:r>
              <a:rPr lang="cs-CZ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Clr>
                <a:schemeClr val="accent5"/>
              </a:buClr>
              <a:buSzPct val="100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16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Improvement of public order: </a:t>
            </a:r>
            <a:r>
              <a:rPr lang="en-US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Reducing disruptive behavior associated with alcohol consumption.</a:t>
            </a:r>
            <a:endParaRPr lang="cs-CZ" sz="16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Clr>
                <a:schemeClr val="accent5"/>
              </a:buClr>
              <a:buSzPct val="100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16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Protection of safety and health: </a:t>
            </a:r>
            <a:r>
              <a:rPr lang="en-US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Especially the protection of children and minors.</a:t>
            </a:r>
            <a:endParaRPr lang="cs-CZ" sz="16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Clr>
                <a:schemeClr val="accent5"/>
              </a:buClr>
              <a:buSzPct val="100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16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Prevention of negative phenomena: </a:t>
            </a:r>
            <a:r>
              <a:rPr lang="en-US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Reducing the presence of problematic individuals lingering in key locations.</a:t>
            </a:r>
            <a:r>
              <a:rPr lang="cs-CZ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cs-CZ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1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Sanctions</a:t>
            </a:r>
            <a:r>
              <a:rPr lang="cs-CZ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for</a:t>
            </a:r>
            <a:r>
              <a:rPr lang="cs-CZ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violations</a:t>
            </a:r>
            <a:r>
              <a:rPr lang="cs-CZ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 </a:t>
            </a:r>
            <a:endParaRPr lang="cs-CZ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Clr>
                <a:schemeClr val="accent5"/>
              </a:buClr>
              <a:buSzPct val="100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16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On-the-spot fine: </a:t>
            </a:r>
            <a:r>
              <a:rPr lang="en-US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fine may be imposed immediately by a municipal police officer.</a:t>
            </a:r>
            <a:endParaRPr lang="cs-CZ" sz="16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Clr>
                <a:schemeClr val="accent5"/>
              </a:buClr>
              <a:buSzPct val="100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16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Administrative proceedings: </a:t>
            </a:r>
            <a:r>
              <a:rPr lang="en-US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Serious offenses may result in penalties reaching tens of thousands of Czech crowns.</a:t>
            </a:r>
            <a:endParaRPr lang="cs-CZ" sz="1600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153242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22F6ABE-4870-48E3-AE47-ED2EA02CC6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cs-CZ" sz="3200" b="1" dirty="0" err="1">
                <a:solidFill>
                  <a:schemeClr val="accent5"/>
                </a:solidFill>
              </a:rPr>
              <a:t>Criminological</a:t>
            </a:r>
            <a:r>
              <a:rPr lang="cs-CZ" sz="3200" b="1" dirty="0">
                <a:solidFill>
                  <a:schemeClr val="accent5"/>
                </a:solidFill>
              </a:rPr>
              <a:t> </a:t>
            </a:r>
            <a:r>
              <a:rPr lang="cs-CZ" sz="3200" b="1" dirty="0" err="1">
                <a:solidFill>
                  <a:schemeClr val="accent5"/>
                </a:solidFill>
              </a:rPr>
              <a:t>Theories</a:t>
            </a:r>
            <a:endParaRPr lang="cs-CZ" sz="3200" b="1" dirty="0">
              <a:solidFill>
                <a:schemeClr val="accent5"/>
              </a:solidFill>
            </a:endParaRPr>
          </a:p>
        </p:txBody>
      </p:sp>
      <p:sp>
        <p:nvSpPr>
          <p:cNvPr id="6" name="Zástupný symbol pro text 5">
            <a:extLst>
              <a:ext uri="{FF2B5EF4-FFF2-40B4-BE49-F238E27FC236}">
                <a16:creationId xmlns:a16="http://schemas.microsoft.com/office/drawing/2014/main" id="{DF73EE7D-715B-4F0C-BBAE-3F6CEF2EAA38}"/>
              </a:ext>
            </a:extLst>
          </p:cNvPr>
          <p:cNvSpPr>
            <a:spLocks noGrp="1"/>
          </p:cNvSpPr>
          <p:nvPr>
            <p:ph type="body" sz="half" idx="34"/>
          </p:nvPr>
        </p:nvSpPr>
        <p:spPr/>
        <p:txBody>
          <a:bodyPr rtlCol="0">
            <a:normAutofit fontScale="92500"/>
          </a:bodyPr>
          <a:lstStyle/>
          <a:p>
            <a:r>
              <a:rPr lang="cs-CZ" dirty="0" err="1"/>
              <a:t>Routine</a:t>
            </a:r>
            <a:r>
              <a:rPr lang="cs-CZ" dirty="0"/>
              <a:t> </a:t>
            </a:r>
            <a:r>
              <a:rPr lang="cs-CZ" dirty="0" err="1"/>
              <a:t>Activity</a:t>
            </a:r>
            <a:r>
              <a:rPr lang="cs-CZ" dirty="0"/>
              <a:t> </a:t>
            </a:r>
            <a:r>
              <a:rPr lang="cs-CZ" dirty="0" err="1"/>
              <a:t>Theory</a:t>
            </a:r>
            <a:endParaRPr lang="cs-CZ" dirty="0"/>
          </a:p>
        </p:txBody>
      </p:sp>
      <p:sp>
        <p:nvSpPr>
          <p:cNvPr id="7" name="Podnadpis 6">
            <a:extLst>
              <a:ext uri="{FF2B5EF4-FFF2-40B4-BE49-F238E27FC236}">
                <a16:creationId xmlns:a16="http://schemas.microsoft.com/office/drawing/2014/main" id="{677202F6-8F9E-4770-9A40-2350B0CFAF0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 rtlCol="0">
            <a:noAutofit/>
          </a:bodyPr>
          <a:lstStyle/>
          <a:p>
            <a:pPr rtl="0"/>
            <a:r>
              <a:rPr lang="cs-CZ" dirty="0"/>
              <a:t>Cohen a </a:t>
            </a:r>
            <a:r>
              <a:rPr lang="cs-CZ" dirty="0" err="1"/>
              <a:t>Felson</a:t>
            </a:r>
            <a:r>
              <a:rPr lang="cs-CZ" dirty="0"/>
              <a:t> (1979) </a:t>
            </a:r>
          </a:p>
        </p:txBody>
      </p:sp>
      <p:sp>
        <p:nvSpPr>
          <p:cNvPr id="5" name="Zástupný symbol pro text 4">
            <a:extLst>
              <a:ext uri="{FF2B5EF4-FFF2-40B4-BE49-F238E27FC236}">
                <a16:creationId xmlns:a16="http://schemas.microsoft.com/office/drawing/2014/main" id="{F9BCF5CE-5EA9-40F1-9E42-36106966FD43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 rtlCol="0">
            <a:normAutofit fontScale="92500" lnSpcReduction="20000"/>
          </a:bodyPr>
          <a:lstStyle/>
          <a:p>
            <a:pPr marL="285750" indent="-285750" rtl="0">
              <a:lnSpc>
                <a:spcPct val="11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1"/>
                </a:solidFill>
              </a:rPr>
              <a:t>Crime = motivated offender + suitable target + absence of capable guardianship.</a:t>
            </a:r>
            <a:endParaRPr lang="cs-CZ" sz="1200" dirty="0">
              <a:solidFill>
                <a:schemeClr val="tx1"/>
              </a:solidFill>
            </a:endParaRPr>
          </a:p>
          <a:p>
            <a:pPr marL="285750" indent="-285750" rtl="0">
              <a:lnSpc>
                <a:spcPct val="11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1"/>
                </a:solidFill>
              </a:rPr>
              <a:t>Alcohol acts as a catalyst lowers inhibitions, increases target vulnerability.</a:t>
            </a:r>
            <a:endParaRPr lang="cs-CZ" sz="1200" dirty="0">
              <a:solidFill>
                <a:schemeClr val="tx1"/>
              </a:solidFill>
            </a:endParaRPr>
          </a:p>
          <a:p>
            <a:pPr marL="285750" indent="-285750" rtl="0">
              <a:lnSpc>
                <a:spcPct val="11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1"/>
                </a:solidFill>
              </a:rPr>
              <a:t>Bars and clubs: gatherings of intoxicated customers, limited guardianship, attractive targets.</a:t>
            </a:r>
            <a:endParaRPr lang="cs-CZ" sz="1200" dirty="0">
              <a:solidFill>
                <a:schemeClr val="tx1"/>
              </a:solidFill>
            </a:endParaRPr>
          </a:p>
          <a:p>
            <a:pPr marL="285750" indent="-285750" rtl="0">
              <a:lnSpc>
                <a:spcPct val="11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1"/>
                </a:solidFill>
              </a:rPr>
              <a:t>Intoxicated women: higher risk of becoming targets.</a:t>
            </a:r>
            <a:endParaRPr lang="cs-CZ" sz="1200" dirty="0">
              <a:solidFill>
                <a:schemeClr val="tx1"/>
              </a:solidFill>
            </a:endParaRPr>
          </a:p>
          <a:p>
            <a:pPr marL="285750" indent="-285750" rtl="0">
              <a:lnSpc>
                <a:spcPct val="11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1"/>
                </a:solidFill>
              </a:rPr>
              <a:t>Intoxicated men: more often motivated offenders.</a:t>
            </a:r>
            <a:endParaRPr lang="cs-CZ" sz="1200" dirty="0">
              <a:solidFill>
                <a:schemeClr val="tx1"/>
              </a:solidFill>
            </a:endParaRPr>
          </a:p>
          <a:p>
            <a:pPr marL="285750" indent="-285750" rtl="0">
              <a:lnSpc>
                <a:spcPct val="11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1"/>
                </a:solidFill>
              </a:rPr>
              <a:t>Weak informal control → higher risk of violence.</a:t>
            </a:r>
            <a:endParaRPr lang="cs-CZ" sz="1200" dirty="0">
              <a:solidFill>
                <a:schemeClr val="tx1"/>
              </a:solidFill>
            </a:endParaRPr>
          </a:p>
        </p:txBody>
      </p:sp>
      <p:sp>
        <p:nvSpPr>
          <p:cNvPr id="10" name="Zástupný symbol pro text 9">
            <a:extLst>
              <a:ext uri="{FF2B5EF4-FFF2-40B4-BE49-F238E27FC236}">
                <a16:creationId xmlns:a16="http://schemas.microsoft.com/office/drawing/2014/main" id="{DBE8B473-0AA1-4E98-B9C0-5A3D44AF5998}"/>
              </a:ext>
            </a:extLst>
          </p:cNvPr>
          <p:cNvSpPr>
            <a:spLocks noGrp="1"/>
          </p:cNvSpPr>
          <p:nvPr>
            <p:ph type="body" sz="half" idx="60"/>
          </p:nvPr>
        </p:nvSpPr>
        <p:spPr/>
        <p:txBody>
          <a:bodyPr rtlCol="0">
            <a:normAutofit/>
          </a:bodyPr>
          <a:lstStyle/>
          <a:p>
            <a:pPr rtl="0"/>
            <a:r>
              <a:rPr lang="cs-CZ" dirty="0" err="1"/>
              <a:t>Self-Control</a:t>
            </a:r>
            <a:r>
              <a:rPr lang="cs-CZ" dirty="0"/>
              <a:t> </a:t>
            </a:r>
            <a:r>
              <a:rPr lang="cs-CZ" dirty="0" err="1"/>
              <a:t>Theory</a:t>
            </a:r>
            <a:endParaRPr lang="cs-CZ" dirty="0"/>
          </a:p>
        </p:txBody>
      </p:sp>
      <p:sp>
        <p:nvSpPr>
          <p:cNvPr id="12" name="Zástupný symbol pro text 11">
            <a:extLst>
              <a:ext uri="{FF2B5EF4-FFF2-40B4-BE49-F238E27FC236}">
                <a16:creationId xmlns:a16="http://schemas.microsoft.com/office/drawing/2014/main" id="{2CB1B9B2-128F-445B-A293-28743AAAAB39}"/>
              </a:ext>
            </a:extLst>
          </p:cNvPr>
          <p:cNvSpPr>
            <a:spLocks noGrp="1"/>
          </p:cNvSpPr>
          <p:nvPr>
            <p:ph type="body" sz="quarter" idx="62"/>
          </p:nvPr>
        </p:nvSpPr>
        <p:spPr/>
        <p:txBody>
          <a:bodyPr rtlCol="0"/>
          <a:lstStyle/>
          <a:p>
            <a:r>
              <a:rPr lang="cs-CZ" dirty="0" err="1"/>
              <a:t>Gottfredson</a:t>
            </a:r>
            <a:r>
              <a:rPr lang="cs-CZ" dirty="0"/>
              <a:t> a Hirschi (2022) </a:t>
            </a:r>
          </a:p>
        </p:txBody>
      </p:sp>
      <p:sp>
        <p:nvSpPr>
          <p:cNvPr id="8" name="Zástupný symbol pro text 7">
            <a:extLst>
              <a:ext uri="{FF2B5EF4-FFF2-40B4-BE49-F238E27FC236}">
                <a16:creationId xmlns:a16="http://schemas.microsoft.com/office/drawing/2014/main" id="{B7C77058-E6FD-424F-930D-E04F60E90345}"/>
              </a:ext>
            </a:extLst>
          </p:cNvPr>
          <p:cNvSpPr>
            <a:spLocks noGrp="1"/>
          </p:cNvSpPr>
          <p:nvPr>
            <p:ph type="body" sz="quarter" idx="57"/>
          </p:nvPr>
        </p:nvSpPr>
        <p:spPr/>
        <p:txBody>
          <a:bodyPr rtlCol="0">
            <a:normAutofit/>
          </a:bodyPr>
          <a:lstStyle/>
          <a:p>
            <a:pPr rtl="0">
              <a:spcAft>
                <a:spcPts val="600"/>
              </a:spcAft>
            </a:pPr>
            <a:r>
              <a:rPr lang="en-US" dirty="0">
                <a:solidFill>
                  <a:schemeClr val="tx1"/>
                </a:solidFill>
              </a:rPr>
              <a:t>Low self-control → susceptibility to impulsive and risky behavior.</a:t>
            </a:r>
            <a:endParaRPr lang="cs-CZ" dirty="0">
              <a:solidFill>
                <a:schemeClr val="tx1"/>
              </a:solidFill>
            </a:endParaRPr>
          </a:p>
          <a:p>
            <a:pPr rtl="0">
              <a:spcAft>
                <a:spcPts val="600"/>
              </a:spcAft>
            </a:pPr>
            <a:r>
              <a:rPr lang="en-US" dirty="0">
                <a:solidFill>
                  <a:schemeClr val="tx1"/>
                </a:solidFill>
              </a:rPr>
              <a:t>Alcohol amplifies these tendencies: weakens social bonds and rational decision-making.</a:t>
            </a:r>
            <a:endParaRPr lang="cs-CZ" dirty="0">
              <a:solidFill>
                <a:schemeClr val="tx1"/>
              </a:solidFill>
            </a:endParaRPr>
          </a:p>
          <a:p>
            <a:pPr rtl="0">
              <a:spcAft>
                <a:spcPts val="600"/>
              </a:spcAft>
            </a:pPr>
            <a:r>
              <a:rPr lang="en-US" dirty="0">
                <a:solidFill>
                  <a:schemeClr val="tx1"/>
                </a:solidFill>
              </a:rPr>
              <a:t>Young people without parental supervision or consistent discipline → high risk of deviant behavior under the influence of alcohol</a:t>
            </a:r>
            <a:r>
              <a:rPr lang="en-US" dirty="0"/>
              <a:t>.</a:t>
            </a:r>
            <a:endParaRPr lang="cs-CZ" dirty="0"/>
          </a:p>
        </p:txBody>
      </p:sp>
      <p:sp>
        <p:nvSpPr>
          <p:cNvPr id="11" name="Zástupný symbol pro text 10">
            <a:extLst>
              <a:ext uri="{FF2B5EF4-FFF2-40B4-BE49-F238E27FC236}">
                <a16:creationId xmlns:a16="http://schemas.microsoft.com/office/drawing/2014/main" id="{183C1FB1-6510-4278-81B4-18C321411615}"/>
              </a:ext>
            </a:extLst>
          </p:cNvPr>
          <p:cNvSpPr>
            <a:spLocks noGrp="1"/>
          </p:cNvSpPr>
          <p:nvPr>
            <p:ph type="body" sz="half" idx="61"/>
          </p:nvPr>
        </p:nvSpPr>
        <p:spPr/>
        <p:txBody>
          <a:bodyPr rtlCol="0">
            <a:normAutofit fontScale="92500"/>
          </a:bodyPr>
          <a:lstStyle/>
          <a:p>
            <a:r>
              <a:rPr lang="cs-CZ" dirty="0" err="1"/>
              <a:t>Rational</a:t>
            </a:r>
            <a:r>
              <a:rPr lang="cs-CZ" dirty="0"/>
              <a:t> </a:t>
            </a:r>
            <a:r>
              <a:rPr lang="cs-CZ" dirty="0" err="1"/>
              <a:t>Choice</a:t>
            </a:r>
            <a:r>
              <a:rPr lang="cs-CZ" dirty="0"/>
              <a:t> </a:t>
            </a:r>
            <a:r>
              <a:rPr lang="cs-CZ" dirty="0" err="1"/>
              <a:t>Theory</a:t>
            </a:r>
            <a:endParaRPr lang="cs-CZ" dirty="0"/>
          </a:p>
        </p:txBody>
      </p:sp>
      <p:sp>
        <p:nvSpPr>
          <p:cNvPr id="13" name="Zástupný symbol pro text 12">
            <a:extLst>
              <a:ext uri="{FF2B5EF4-FFF2-40B4-BE49-F238E27FC236}">
                <a16:creationId xmlns:a16="http://schemas.microsoft.com/office/drawing/2014/main" id="{80BDF6B8-56DD-4770-A458-4C89F5E2E9E4}"/>
              </a:ext>
            </a:extLst>
          </p:cNvPr>
          <p:cNvSpPr>
            <a:spLocks noGrp="1"/>
          </p:cNvSpPr>
          <p:nvPr>
            <p:ph type="body" sz="quarter" idx="63"/>
          </p:nvPr>
        </p:nvSpPr>
        <p:spPr/>
        <p:txBody>
          <a:bodyPr rtlCol="0"/>
          <a:lstStyle/>
          <a:p>
            <a:r>
              <a:rPr lang="cs-CZ" dirty="0" err="1"/>
              <a:t>Becker</a:t>
            </a:r>
            <a:r>
              <a:rPr lang="cs-CZ" dirty="0"/>
              <a:t> (1968)</a:t>
            </a:r>
          </a:p>
        </p:txBody>
      </p:sp>
      <p:sp>
        <p:nvSpPr>
          <p:cNvPr id="9" name="Zástupný symbol pro text 8">
            <a:extLst>
              <a:ext uri="{FF2B5EF4-FFF2-40B4-BE49-F238E27FC236}">
                <a16:creationId xmlns:a16="http://schemas.microsoft.com/office/drawing/2014/main" id="{F2EBD8A8-1170-4E7C-B365-BF1B6CF26436}"/>
              </a:ext>
            </a:extLst>
          </p:cNvPr>
          <p:cNvSpPr>
            <a:spLocks noGrp="1"/>
          </p:cNvSpPr>
          <p:nvPr>
            <p:ph type="body" sz="quarter" idx="59"/>
          </p:nvPr>
        </p:nvSpPr>
        <p:spPr/>
        <p:txBody>
          <a:bodyPr rtlCol="0">
            <a:normAutofit/>
          </a:bodyPr>
          <a:lstStyle/>
          <a:p>
            <a:pPr rtl="0">
              <a:spcAft>
                <a:spcPts val="600"/>
              </a:spcAft>
            </a:pPr>
            <a:r>
              <a:rPr lang="en-US" dirty="0">
                <a:solidFill>
                  <a:schemeClr val="tx1"/>
                </a:solidFill>
              </a:rPr>
              <a:t>Offenders weigh the costs and benefits of their actions.</a:t>
            </a:r>
            <a:endParaRPr lang="cs-CZ" dirty="0">
              <a:solidFill>
                <a:schemeClr val="tx1"/>
              </a:solidFill>
            </a:endParaRPr>
          </a:p>
          <a:p>
            <a:pPr rtl="0">
              <a:spcAft>
                <a:spcPts val="600"/>
              </a:spcAft>
            </a:pPr>
            <a:r>
              <a:rPr lang="en-US" dirty="0">
                <a:solidFill>
                  <a:schemeClr val="tx1"/>
                </a:solidFill>
              </a:rPr>
              <a:t>Alcohol complicates decision-making: impairs risk assessment, increases focus on immediate gratification.</a:t>
            </a:r>
            <a:endParaRPr lang="cs-CZ" dirty="0">
              <a:solidFill>
                <a:schemeClr val="tx1"/>
              </a:solidFill>
            </a:endParaRPr>
          </a:p>
          <a:p>
            <a:pPr rtl="0">
              <a:spcAft>
                <a:spcPts val="600"/>
              </a:spcAft>
            </a:pPr>
            <a:r>
              <a:rPr lang="en-US" dirty="0">
                <a:solidFill>
                  <a:schemeClr val="tx1"/>
                </a:solidFill>
              </a:rPr>
              <a:t>Harsher sanctions → may deter some offenders.</a:t>
            </a:r>
            <a:endParaRPr lang="cs-CZ" dirty="0">
              <a:solidFill>
                <a:schemeClr val="tx1"/>
              </a:solidFill>
            </a:endParaRPr>
          </a:p>
          <a:p>
            <a:pPr rtl="0">
              <a:spcAft>
                <a:spcPts val="600"/>
              </a:spcAft>
            </a:pPr>
            <a:r>
              <a:rPr lang="en-US" dirty="0">
                <a:solidFill>
                  <a:schemeClr val="tx1"/>
                </a:solidFill>
              </a:rPr>
              <a:t>Emotional and social factors often outweigh rational calculation.</a:t>
            </a:r>
            <a:endParaRPr lang="cs-CZ" dirty="0">
              <a:solidFill>
                <a:schemeClr val="tx1"/>
              </a:solidFill>
            </a:endParaRPr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CBC537DE-195A-4043-B5BF-124CAA94D1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F470E458-E7C2-4395-B75D-476A174CEE45}" type="slidenum">
              <a:rPr lang="cs-CZ" smtClean="0"/>
              <a:t>4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943299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Zástupný text 10">
            <a:extLst>
              <a:ext uri="{FF2B5EF4-FFF2-40B4-BE49-F238E27FC236}">
                <a16:creationId xmlns:a16="http://schemas.microsoft.com/office/drawing/2014/main" id="{8953DEDC-CA18-49FB-4EA7-933E310FEE7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85820" y="1240325"/>
            <a:ext cx="10934700" cy="721636"/>
          </a:xfrm>
        </p:spPr>
        <p:txBody>
          <a:bodyPr/>
          <a:lstStyle/>
          <a:p>
            <a:pPr marL="0" indent="0" algn="ctr">
              <a:spcBef>
                <a:spcPts val="0"/>
              </a:spcBef>
              <a:buClr>
                <a:srgbClr val="000000"/>
              </a:buClr>
            </a:pPr>
            <a:r>
              <a:rPr lang="cs-CZ" dirty="0">
                <a:solidFill>
                  <a:schemeClr val="tx2"/>
                </a:solidFill>
              </a:rPr>
              <a:t>Ronald V. Clark (1983) </a:t>
            </a:r>
          </a:p>
          <a:p>
            <a:endParaRPr lang="cs-CZ" dirty="0"/>
          </a:p>
        </p:txBody>
      </p:sp>
      <p:sp>
        <p:nvSpPr>
          <p:cNvPr id="12" name="Zástupný text 11">
            <a:extLst>
              <a:ext uri="{FF2B5EF4-FFF2-40B4-BE49-F238E27FC236}">
                <a16:creationId xmlns:a16="http://schemas.microsoft.com/office/drawing/2014/main" id="{8A991FBA-6C17-F649-2DB5-D03E8168FA5D}"/>
              </a:ext>
            </a:extLst>
          </p:cNvPr>
          <p:cNvSpPr>
            <a:spLocks noGrp="1"/>
          </p:cNvSpPr>
          <p:nvPr>
            <p:ph type="body" idx="3"/>
          </p:nvPr>
        </p:nvSpPr>
        <p:spPr>
          <a:xfrm>
            <a:off x="885825" y="419101"/>
            <a:ext cx="10934700" cy="721636"/>
          </a:xfrm>
        </p:spPr>
        <p:txBody>
          <a:bodyPr/>
          <a:lstStyle/>
          <a:p>
            <a:pPr algn="ctr"/>
            <a:r>
              <a:rPr lang="cs-CZ" dirty="0" err="1"/>
              <a:t>Situational</a:t>
            </a:r>
            <a:r>
              <a:rPr lang="cs-CZ" dirty="0"/>
              <a:t> </a:t>
            </a:r>
            <a:r>
              <a:rPr lang="cs-CZ" dirty="0" err="1"/>
              <a:t>Crime</a:t>
            </a:r>
            <a:r>
              <a:rPr lang="cs-CZ" dirty="0"/>
              <a:t> </a:t>
            </a:r>
            <a:r>
              <a:rPr lang="cs-CZ" dirty="0" err="1"/>
              <a:t>Prevention</a:t>
            </a:r>
            <a:r>
              <a:rPr lang="cs-CZ" dirty="0"/>
              <a:t> </a:t>
            </a:r>
            <a:r>
              <a:rPr lang="cs-CZ" dirty="0" err="1"/>
              <a:t>Theory</a:t>
            </a:r>
            <a:endParaRPr lang="cs-CZ" dirty="0"/>
          </a:p>
        </p:txBody>
      </p:sp>
      <p:sp>
        <p:nvSpPr>
          <p:cNvPr id="13" name="Zástupný text 12">
            <a:extLst>
              <a:ext uri="{FF2B5EF4-FFF2-40B4-BE49-F238E27FC236}">
                <a16:creationId xmlns:a16="http://schemas.microsoft.com/office/drawing/2014/main" id="{5D1F99A0-4FDF-6F52-4881-D4C65D2BEF2D}"/>
              </a:ext>
            </a:extLst>
          </p:cNvPr>
          <p:cNvSpPr>
            <a:spLocks noGrp="1"/>
          </p:cNvSpPr>
          <p:nvPr>
            <p:ph type="body" idx="4"/>
          </p:nvPr>
        </p:nvSpPr>
        <p:spPr>
          <a:xfrm>
            <a:off x="885819" y="1846907"/>
            <a:ext cx="10934700" cy="4308360"/>
          </a:xfrm>
        </p:spPr>
        <p:txBody>
          <a:bodyPr/>
          <a:lstStyle/>
          <a:p>
            <a:pPr marL="285750" indent="-285750">
              <a:buClr>
                <a:schemeClr val="accent5"/>
              </a:buClr>
              <a:buFont typeface="Arial" panose="020B0604020202020204" pitchFamily="34" charset="0"/>
              <a:buChar char="•"/>
            </a:pPr>
            <a:r>
              <a:rPr lang="en-US" sz="1600" dirty="0"/>
              <a:t>Limiting opportunities → targeted interventions in high-risk environments.</a:t>
            </a:r>
            <a:endParaRPr lang="cs-CZ" sz="1600" dirty="0"/>
          </a:p>
          <a:p>
            <a:pPr marL="285750" indent="-285750">
              <a:buClr>
                <a:schemeClr val="accent5"/>
              </a:buClr>
              <a:buFont typeface="Arial" panose="020B0604020202020204" pitchFamily="34" charset="0"/>
              <a:buChar char="•"/>
            </a:pPr>
            <a:r>
              <a:rPr lang="en-US" sz="1600" dirty="0"/>
              <a:t>Measures:</a:t>
            </a:r>
            <a:endParaRPr lang="cs-CZ" sz="1600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 dirty="0"/>
              <a:t>Reducing alcohol availability</a:t>
            </a:r>
            <a:endParaRPr lang="cs-CZ" sz="1600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 dirty="0"/>
              <a:t>Redesigning nightlife venues</a:t>
            </a:r>
            <a:endParaRPr lang="cs-CZ" sz="1600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 dirty="0"/>
              <a:t>Increasing supervision</a:t>
            </a:r>
            <a:endParaRPr lang="cs-CZ" sz="1600" dirty="0"/>
          </a:p>
          <a:p>
            <a:pPr marL="285750" indent="-285750">
              <a:buClr>
                <a:schemeClr val="accent5"/>
              </a:buClr>
              <a:buFont typeface="Arial" panose="020B0604020202020204" pitchFamily="34" charset="0"/>
              <a:buChar char="•"/>
            </a:pPr>
            <a:r>
              <a:rPr lang="en-US" sz="1600" dirty="0"/>
              <a:t>Crime is influenced more by situational factors than by individual dispositions.</a:t>
            </a:r>
            <a:endParaRPr lang="cs-CZ" sz="1600" dirty="0"/>
          </a:p>
          <a:p>
            <a:pPr marL="285750" indent="-285750">
              <a:buClr>
                <a:schemeClr val="accent5"/>
              </a:buClr>
              <a:buFont typeface="Arial" panose="020B0604020202020204" pitchFamily="34" charset="0"/>
              <a:buChar char="•"/>
            </a:pPr>
            <a:r>
              <a:rPr lang="en-US" sz="1600" dirty="0"/>
              <a:t>Contextual factors: bar density, overcrowding, staff presence.</a:t>
            </a:r>
            <a:endParaRPr lang="cs-CZ" sz="1600" dirty="0"/>
          </a:p>
          <a:p>
            <a:pPr marL="285750" indent="-285750">
              <a:buClr>
                <a:schemeClr val="accent5"/>
              </a:buClr>
              <a:buFont typeface="Arial" panose="020B0604020202020204" pitchFamily="34" charset="0"/>
              <a:buChar char="•"/>
            </a:pPr>
            <a:r>
              <a:rPr lang="en-US" sz="1600" dirty="0"/>
              <a:t>Examples: plastic cups, restrictions on alcohol sales at events, ignition locks.</a:t>
            </a:r>
            <a:endParaRPr lang="cs-CZ" sz="1600" dirty="0"/>
          </a:p>
          <a:p>
            <a:pPr marL="285750" indent="-285750">
              <a:buClr>
                <a:schemeClr val="accent5"/>
              </a:buClr>
              <a:buFont typeface="Arial" panose="020B0604020202020204" pitchFamily="34" charset="0"/>
              <a:buChar char="•"/>
            </a:pPr>
            <a:r>
              <a:rPr lang="en-US" sz="1600" dirty="0"/>
              <a:t>Research evidence: violence is linked to poorly managed venues, overcrowding, and lack of staff.</a:t>
            </a:r>
            <a:endParaRPr lang="cs-CZ" sz="1600" dirty="0"/>
          </a:p>
          <a:p>
            <a:pPr marL="285750" indent="-285750">
              <a:buClr>
                <a:schemeClr val="accent5"/>
              </a:buClr>
              <a:buFont typeface="Arial" panose="020B0604020202020204" pitchFamily="34" charset="0"/>
              <a:buChar char="•"/>
            </a:pPr>
            <a:r>
              <a:rPr lang="en-US" sz="1600" dirty="0"/>
              <a:t>Proactive management + responsible alcohol service → lower risk of aggression.</a:t>
            </a:r>
            <a:endParaRPr lang="cs-CZ" sz="1600" dirty="0"/>
          </a:p>
          <a:p>
            <a:pPr marL="285750" indent="-285750">
              <a:buClr>
                <a:schemeClr val="accent5"/>
              </a:buClr>
              <a:buFont typeface="Arial" panose="020B0604020202020204" pitchFamily="34" charset="0"/>
              <a:buChar char="•"/>
            </a:pPr>
            <a:r>
              <a:rPr lang="en-US" sz="1600" dirty="0"/>
              <a:t>Alcohol = a contextual factor, shaped by environment and regulation.</a:t>
            </a:r>
            <a:endParaRPr lang="cs-CZ" sz="1600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2189658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Nadpis 11">
            <a:extLst>
              <a:ext uri="{FF2B5EF4-FFF2-40B4-BE49-F238E27FC236}">
                <a16:creationId xmlns:a16="http://schemas.microsoft.com/office/drawing/2014/main" id="{B714D22C-AFED-F8DB-2A5F-DAF37BEA45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457200" indent="-228600">
              <a:spcBef>
                <a:spcPts val="1000"/>
              </a:spcBef>
              <a:buClr>
                <a:schemeClr val="accent5"/>
              </a:buClr>
              <a:buSzPts val="3200"/>
            </a:pPr>
            <a:r>
              <a:rPr lang="cs-CZ" sz="3200" b="1" dirty="0" err="1">
                <a:solidFill>
                  <a:schemeClr val="accent5"/>
                </a:solidFill>
              </a:rPr>
              <a:t>Broken</a:t>
            </a:r>
            <a:r>
              <a:rPr lang="cs-CZ" sz="3200" b="1" dirty="0">
                <a:solidFill>
                  <a:schemeClr val="accent5"/>
                </a:solidFill>
              </a:rPr>
              <a:t> Windows </a:t>
            </a:r>
            <a:r>
              <a:rPr lang="cs-CZ" sz="3200" b="1" dirty="0" err="1">
                <a:solidFill>
                  <a:schemeClr val="accent5"/>
                </a:solidFill>
              </a:rPr>
              <a:t>Theory</a:t>
            </a:r>
            <a:endParaRPr lang="cs-CZ" sz="3200" b="1" dirty="0">
              <a:solidFill>
                <a:schemeClr val="accent5"/>
              </a:solidFill>
            </a:endParaRPr>
          </a:p>
        </p:txBody>
      </p:sp>
      <p:sp>
        <p:nvSpPr>
          <p:cNvPr id="13" name="Zástupný obsah 12">
            <a:extLst>
              <a:ext uri="{FF2B5EF4-FFF2-40B4-BE49-F238E27FC236}">
                <a16:creationId xmlns:a16="http://schemas.microsoft.com/office/drawing/2014/main" id="{3FBD073D-E78F-1E5B-A45F-D7ABF97D1E9A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/>
          </a:bodyPr>
          <a:lstStyle/>
          <a:p>
            <a:pPr marL="285750" indent="-285750">
              <a:buClr>
                <a:schemeClr val="accent5"/>
              </a:buClr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Public drinking = ritual × sign of neglect</a:t>
            </a:r>
            <a:endParaRPr lang="cs-CZ" dirty="0">
              <a:solidFill>
                <a:schemeClr val="tx1"/>
              </a:solidFill>
            </a:endParaRPr>
          </a:p>
          <a:p>
            <a:pPr marL="285750" indent="-285750">
              <a:buClr>
                <a:schemeClr val="accent5"/>
              </a:buClr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Visible disorder ↔ higher substance use and crime</a:t>
            </a:r>
            <a:endParaRPr lang="cs-CZ" dirty="0">
              <a:solidFill>
                <a:schemeClr val="tx1"/>
              </a:solidFill>
            </a:endParaRPr>
          </a:p>
          <a:p>
            <a:pPr marL="285750" indent="-285750">
              <a:buClr>
                <a:schemeClr val="accent5"/>
              </a:buClr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Repeated excesses → spiral of decline and weakened cohesion</a:t>
            </a:r>
            <a:endParaRPr lang="cs-CZ" dirty="0">
              <a:solidFill>
                <a:schemeClr val="tx1"/>
              </a:solidFill>
            </a:endParaRPr>
          </a:p>
          <a:p>
            <a:pPr marL="285750" indent="-285750">
              <a:buClr>
                <a:schemeClr val="accent5"/>
              </a:buClr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Prevention = combination of regulation, community strategies, and environmental improvements</a:t>
            </a:r>
            <a:endParaRPr lang="cs-CZ" dirty="0">
              <a:solidFill>
                <a:schemeClr val="tx1"/>
              </a:solidFill>
            </a:endParaRPr>
          </a:p>
        </p:txBody>
      </p:sp>
      <p:sp>
        <p:nvSpPr>
          <p:cNvPr id="14" name="Zástupný obsah 13">
            <a:extLst>
              <a:ext uri="{FF2B5EF4-FFF2-40B4-BE49-F238E27FC236}">
                <a16:creationId xmlns:a16="http://schemas.microsoft.com/office/drawing/2014/main" id="{C7E8BBB0-5998-EA3A-0327-97F7BAE0E4C3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285750" indent="-285750">
              <a:buClr>
                <a:schemeClr val="accent5"/>
              </a:buClr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Police strategies: maintaining order, improving the environment</a:t>
            </a:r>
            <a:endParaRPr lang="cs-CZ" dirty="0">
              <a:solidFill>
                <a:schemeClr val="tx1"/>
              </a:solidFill>
            </a:endParaRPr>
          </a:p>
          <a:p>
            <a:pPr marL="285750" indent="-285750">
              <a:buClr>
                <a:schemeClr val="accent5"/>
              </a:buClr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Community approaches: clean-ups, repairs, cultural and sports programs</a:t>
            </a:r>
            <a:endParaRPr lang="cs-CZ" dirty="0">
              <a:solidFill>
                <a:schemeClr val="tx1"/>
              </a:solidFill>
            </a:endParaRPr>
          </a:p>
          <a:p>
            <a:pPr marL="285750" indent="-285750">
              <a:buClr>
                <a:schemeClr val="accent5"/>
              </a:buClr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Effectiveness varies wealthier municipalities × disadvantaged regions</a:t>
            </a:r>
            <a:endParaRPr lang="cs-CZ" dirty="0">
              <a:solidFill>
                <a:schemeClr val="tx1"/>
              </a:solidFill>
            </a:endParaRP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025B2D2F-6236-FCEE-8B2C-819D72ED88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F470E458-E7C2-4395-B75D-476A174CEE45}" type="slidenum">
              <a:rPr lang="cs-CZ" smtClean="0"/>
              <a:t>6</a:t>
            </a:fld>
            <a:endParaRPr lang="cs-CZ" dirty="0"/>
          </a:p>
        </p:txBody>
      </p:sp>
      <p:sp>
        <p:nvSpPr>
          <p:cNvPr id="15" name="Podnadpis 14">
            <a:extLst>
              <a:ext uri="{FF2B5EF4-FFF2-40B4-BE49-F238E27FC236}">
                <a16:creationId xmlns:a16="http://schemas.microsoft.com/office/drawing/2014/main" id="{DB124853-F227-9738-0B00-A2C7572F8291}"/>
              </a:ext>
            </a:extLst>
          </p:cNvPr>
          <p:cNvSpPr>
            <a:spLocks noGrp="1"/>
          </p:cNvSpPr>
          <p:nvPr>
            <p:ph type="subTitle" idx="15"/>
          </p:nvPr>
        </p:nvSpPr>
        <p:spPr/>
        <p:txBody>
          <a:bodyPr/>
          <a:lstStyle/>
          <a:p>
            <a:r>
              <a:rPr lang="cs-CZ" b="1" dirty="0"/>
              <a:t>Wilson &amp; </a:t>
            </a:r>
            <a:r>
              <a:rPr lang="cs-CZ" b="1" dirty="0" err="1"/>
              <a:t>Kelling</a:t>
            </a:r>
            <a:r>
              <a:rPr lang="cs-CZ" b="1" dirty="0"/>
              <a:t> (1982)</a:t>
            </a:r>
            <a:r>
              <a:rPr lang="cs-CZ" dirty="0"/>
              <a:t> </a:t>
            </a:r>
          </a:p>
        </p:txBody>
      </p:sp>
      <p:sp>
        <p:nvSpPr>
          <p:cNvPr id="16" name="Zástupný text 15">
            <a:extLst>
              <a:ext uri="{FF2B5EF4-FFF2-40B4-BE49-F238E27FC236}">
                <a16:creationId xmlns:a16="http://schemas.microsoft.com/office/drawing/2014/main" id="{4C9A2917-3FBF-9CF4-E50F-0C641B01BFF9}"/>
              </a:ext>
            </a:extLst>
          </p:cNvPr>
          <p:cNvSpPr>
            <a:spLocks noGrp="1"/>
          </p:cNvSpPr>
          <p:nvPr>
            <p:ph type="body" sz="quarter" idx="49"/>
          </p:nvPr>
        </p:nvSpPr>
        <p:spPr/>
        <p:txBody>
          <a:bodyPr/>
          <a:lstStyle/>
          <a:p>
            <a:r>
              <a:rPr lang="cs-CZ" dirty="0" err="1"/>
              <a:t>Regional</a:t>
            </a:r>
            <a:r>
              <a:rPr lang="cs-CZ" dirty="0"/>
              <a:t> </a:t>
            </a:r>
            <a:r>
              <a:rPr lang="cs-CZ" dirty="0" err="1"/>
              <a:t>Perspective</a:t>
            </a:r>
            <a:endParaRPr lang="cs-CZ" dirty="0"/>
          </a:p>
        </p:txBody>
      </p:sp>
      <p:sp>
        <p:nvSpPr>
          <p:cNvPr id="17" name="Zástupný obsah 16">
            <a:extLst>
              <a:ext uri="{FF2B5EF4-FFF2-40B4-BE49-F238E27FC236}">
                <a16:creationId xmlns:a16="http://schemas.microsoft.com/office/drawing/2014/main" id="{85FE0342-64B9-E705-C967-81DCED43BAA0}"/>
              </a:ext>
            </a:extLst>
          </p:cNvPr>
          <p:cNvSpPr>
            <a:spLocks noGrp="1"/>
          </p:cNvSpPr>
          <p:nvPr>
            <p:ph sz="half" idx="50"/>
          </p:nvPr>
        </p:nvSpPr>
        <p:spPr/>
        <p:txBody>
          <a:bodyPr/>
          <a:lstStyle/>
          <a:p>
            <a:pPr marL="285750" indent="-285750">
              <a:buClr>
                <a:schemeClr val="accent5"/>
              </a:buClr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Mixed results (New York vs. Chicago)</a:t>
            </a:r>
            <a:endParaRPr lang="cs-CZ" dirty="0">
              <a:solidFill>
                <a:schemeClr val="tx1"/>
              </a:solidFill>
            </a:endParaRPr>
          </a:p>
          <a:p>
            <a:pPr marL="285750" indent="-285750">
              <a:buClr>
                <a:schemeClr val="accent5"/>
              </a:buClr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“Hard repression” has limited effect</a:t>
            </a:r>
            <a:endParaRPr lang="cs-CZ" dirty="0">
              <a:solidFill>
                <a:schemeClr val="tx1"/>
              </a:solidFill>
            </a:endParaRPr>
          </a:p>
          <a:p>
            <a:pPr marL="285750" indent="-285750">
              <a:buClr>
                <a:schemeClr val="accent5"/>
              </a:buClr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Soft strategies work best – environmental improvements, community support</a:t>
            </a:r>
            <a:endParaRPr lang="cs-CZ" dirty="0">
              <a:solidFill>
                <a:schemeClr val="tx1"/>
              </a:solidFill>
            </a:endParaRPr>
          </a:p>
        </p:txBody>
      </p:sp>
      <p:sp>
        <p:nvSpPr>
          <p:cNvPr id="18" name="Zástupný text 17">
            <a:extLst>
              <a:ext uri="{FF2B5EF4-FFF2-40B4-BE49-F238E27FC236}">
                <a16:creationId xmlns:a16="http://schemas.microsoft.com/office/drawing/2014/main" id="{4AFABBD6-60D9-A080-A727-5BF723D0888B}"/>
              </a:ext>
            </a:extLst>
          </p:cNvPr>
          <p:cNvSpPr>
            <a:spLocks noGrp="1"/>
          </p:cNvSpPr>
          <p:nvPr>
            <p:ph type="body" sz="quarter" idx="51"/>
          </p:nvPr>
        </p:nvSpPr>
        <p:spPr/>
        <p:txBody>
          <a:bodyPr/>
          <a:lstStyle/>
          <a:p>
            <a:r>
              <a:rPr lang="cs-CZ" dirty="0" err="1"/>
              <a:t>Implementation</a:t>
            </a:r>
            <a:endParaRPr lang="cs-CZ" dirty="0"/>
          </a:p>
        </p:txBody>
      </p:sp>
      <p:sp>
        <p:nvSpPr>
          <p:cNvPr id="19" name="Zástupný text 18">
            <a:extLst>
              <a:ext uri="{FF2B5EF4-FFF2-40B4-BE49-F238E27FC236}">
                <a16:creationId xmlns:a16="http://schemas.microsoft.com/office/drawing/2014/main" id="{E7738C4B-3B04-83F6-78B8-22951D72F196}"/>
              </a:ext>
            </a:extLst>
          </p:cNvPr>
          <p:cNvSpPr>
            <a:spLocks noGrp="1"/>
          </p:cNvSpPr>
          <p:nvPr>
            <p:ph type="body" sz="quarter" idx="52"/>
          </p:nvPr>
        </p:nvSpPr>
        <p:spPr/>
        <p:txBody>
          <a:bodyPr/>
          <a:lstStyle/>
          <a:p>
            <a:r>
              <a:rPr lang="cs-CZ" dirty="0" err="1"/>
              <a:t>Empirical</a:t>
            </a:r>
            <a:r>
              <a:rPr lang="cs-CZ" dirty="0"/>
              <a:t> Evidence</a:t>
            </a:r>
          </a:p>
        </p:txBody>
      </p:sp>
      <p:pic>
        <p:nvPicPr>
          <p:cNvPr id="3" name="Obrázek 2" descr="Obsah obrázku budova, okno, nemovitost, venku&#10;&#10;Obsah generovaný pomocí AI může být nesprávný.">
            <a:extLst>
              <a:ext uri="{FF2B5EF4-FFF2-40B4-BE49-F238E27FC236}">
                <a16:creationId xmlns:a16="http://schemas.microsoft.com/office/drawing/2014/main" id="{378C0203-AB8F-E428-C299-D9E6AF36F1D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1767" y="200851"/>
            <a:ext cx="3059084" cy="22881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57137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Zástupný text 10">
            <a:extLst>
              <a:ext uri="{FF2B5EF4-FFF2-40B4-BE49-F238E27FC236}">
                <a16:creationId xmlns:a16="http://schemas.microsoft.com/office/drawing/2014/main" id="{64D38CA7-D639-784D-47F4-D60A4852EB3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85750" indent="-285750">
              <a:buClr>
                <a:schemeClr val="accent5"/>
              </a:buClr>
              <a:buFont typeface="Arial" panose="020B0604020202020204" pitchFamily="34" charset="0"/>
              <a:buChar char="•"/>
            </a:pPr>
            <a:r>
              <a:rPr lang="en-US" sz="2000" noProof="0" dirty="0"/>
              <a:t>Originally formulated for drugs (Parker, 1998).</a:t>
            </a:r>
          </a:p>
          <a:p>
            <a:pPr marL="285750" indent="-285750">
              <a:buClr>
                <a:schemeClr val="accent5"/>
              </a:buClr>
              <a:buFont typeface="Arial" panose="020B0604020202020204" pitchFamily="34" charset="0"/>
              <a:buChar char="•"/>
            </a:pPr>
            <a:r>
              <a:rPr lang="en-US" sz="2000" noProof="0" dirty="0"/>
              <a:t>Formerly deviant practices → become part of the mainstream.</a:t>
            </a:r>
          </a:p>
          <a:p>
            <a:pPr marL="285750" indent="-285750">
              <a:buClr>
                <a:schemeClr val="accent5"/>
              </a:buClr>
              <a:buFont typeface="Arial" panose="020B0604020202020204" pitchFamily="34" charset="0"/>
              <a:buChar char="•"/>
            </a:pPr>
            <a:r>
              <a:rPr lang="en-US" sz="2000" noProof="0" dirty="0"/>
              <a:t>Does not imply full acceptance, but rather: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000" noProof="0" dirty="0"/>
              <a:t>lower stigmatization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000" noProof="0" dirty="0"/>
              <a:t>higher availability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000" noProof="0" dirty="0"/>
              <a:t>greater willingness to experiment</a:t>
            </a:r>
          </a:p>
          <a:p>
            <a:pPr marL="285750" indent="-285750">
              <a:buClr>
                <a:schemeClr val="accent5"/>
              </a:buClr>
              <a:buFont typeface="Arial" panose="020B0604020202020204" pitchFamily="34" charset="0"/>
              <a:buChar char="•"/>
            </a:pPr>
            <a:r>
              <a:rPr lang="en-US" sz="2000" noProof="0" dirty="0"/>
              <a:t>Alcohol = routine element of everyday life, especially among youth.</a:t>
            </a:r>
          </a:p>
          <a:p>
            <a:pPr marL="285750" indent="-285750">
              <a:buClr>
                <a:schemeClr val="accent5"/>
              </a:buClr>
              <a:buFont typeface="Arial" panose="020B0604020202020204" pitchFamily="34" charset="0"/>
              <a:buChar char="•"/>
            </a:pPr>
            <a:r>
              <a:rPr lang="en-US" sz="2000" noProof="0" dirty="0"/>
              <a:t>Blurred boundary between socializing and disruptive behavior.</a:t>
            </a:r>
          </a:p>
          <a:p>
            <a:pPr marL="285750" indent="-285750">
              <a:buClr>
                <a:schemeClr val="accent5"/>
              </a:buClr>
              <a:buFont typeface="Arial" panose="020B0604020202020204" pitchFamily="34" charset="0"/>
              <a:buChar char="•"/>
            </a:pPr>
            <a:r>
              <a:rPr lang="en-US" sz="2000" noProof="0" dirty="0"/>
              <a:t>Regional traditions (festivals, rituals) → drinking as a marker of </a:t>
            </a:r>
            <a:r>
              <a:rPr lang="en-US" sz="2000" noProof="0" dirty="0" err="1"/>
              <a:t>belonging.Intergenerational</a:t>
            </a:r>
            <a:r>
              <a:rPr lang="en-US" sz="2000" noProof="0" dirty="0"/>
              <a:t> cycle: reproduction and legitimization of risky drinking.</a:t>
            </a:r>
          </a:p>
          <a:p>
            <a:pPr marL="285750" indent="-285750">
              <a:buClr>
                <a:schemeClr val="accent5"/>
              </a:buClr>
              <a:buFont typeface="Arial" panose="020B0604020202020204" pitchFamily="34" charset="0"/>
              <a:buChar char="•"/>
            </a:pPr>
            <a:r>
              <a:rPr lang="en-US" sz="2000" noProof="0" dirty="0"/>
              <a:t>Preventive strategies must reflect regional cultural logics.</a:t>
            </a:r>
          </a:p>
          <a:p>
            <a:endParaRPr lang="cs-CZ" dirty="0"/>
          </a:p>
        </p:txBody>
      </p:sp>
      <p:sp>
        <p:nvSpPr>
          <p:cNvPr id="12" name="Zástupný text 11">
            <a:extLst>
              <a:ext uri="{FF2B5EF4-FFF2-40B4-BE49-F238E27FC236}">
                <a16:creationId xmlns:a16="http://schemas.microsoft.com/office/drawing/2014/main" id="{1B9583BC-3FC3-947A-9776-7546B8A35268}"/>
              </a:ext>
            </a:extLst>
          </p:cNvPr>
          <p:cNvSpPr>
            <a:spLocks noGrp="1"/>
          </p:cNvSpPr>
          <p:nvPr>
            <p:ph type="body" idx="2"/>
          </p:nvPr>
        </p:nvSpPr>
        <p:spPr/>
        <p:txBody>
          <a:bodyPr/>
          <a:lstStyle/>
          <a:p>
            <a:pPr algn="ctr"/>
            <a:r>
              <a:rPr lang="en-US" dirty="0"/>
              <a:t>The Concept of Alcohol Normalization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795453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text 3">
            <a:extLst>
              <a:ext uri="{FF2B5EF4-FFF2-40B4-BE49-F238E27FC236}">
                <a16:creationId xmlns:a16="http://schemas.microsoft.com/office/drawing/2014/main" id="{0A134194-6EF7-8A6C-3B32-CF7DECE2A5A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Two</a:t>
            </a:r>
            <a:r>
              <a:rPr lang="cs-CZ" dirty="0"/>
              <a:t> data </a:t>
            </a:r>
            <a:r>
              <a:rPr lang="cs-CZ" dirty="0" err="1"/>
              <a:t>sets</a:t>
            </a:r>
            <a:endParaRPr lang="cs-CZ" dirty="0"/>
          </a:p>
          <a:p>
            <a:pPr marL="0" lvl="1" indent="0">
              <a:spcBef>
                <a:spcPts val="600"/>
              </a:spcBef>
              <a:buClr>
                <a:srgbClr val="9D0000"/>
              </a:buClr>
              <a:buNone/>
            </a:pPr>
            <a:r>
              <a:rPr lang="cs-CZ" sz="1600" dirty="0" err="1"/>
              <a:t>Registered</a:t>
            </a:r>
            <a:r>
              <a:rPr lang="cs-CZ" sz="1600" dirty="0"/>
              <a:t> </a:t>
            </a:r>
            <a:r>
              <a:rPr lang="cs-CZ" sz="1600" dirty="0" err="1"/>
              <a:t>offenders</a:t>
            </a:r>
            <a:endParaRPr lang="cs-CZ" sz="1600" dirty="0"/>
          </a:p>
          <a:p>
            <a:pPr marL="1028700" lvl="1" indent="-342900">
              <a:buSzPct val="100000"/>
              <a:buFont typeface="+mj-lt"/>
              <a:buAutoNum type="arabicPeriod"/>
            </a:pPr>
            <a:r>
              <a:rPr lang="en-US" sz="1700" dirty="0"/>
              <a:t>Endangerment under the influence / intoxication (§ 274, 360 Criminal Code)</a:t>
            </a:r>
            <a:endParaRPr lang="cs-CZ" sz="1700" dirty="0"/>
          </a:p>
          <a:p>
            <a:pPr marL="1028700" lvl="1" indent="-342900">
              <a:buSzPct val="100000"/>
              <a:buFont typeface="+mj-lt"/>
              <a:buAutoNum type="arabicPeriod"/>
            </a:pPr>
            <a:r>
              <a:rPr lang="en-US" sz="1700" dirty="0"/>
              <a:t>Traffic crimes under the influence of alcohol (§ 143, 147, 148, 273, 274, 277, 360)</a:t>
            </a:r>
            <a:endParaRPr lang="cs-CZ" sz="1700" dirty="0"/>
          </a:p>
          <a:p>
            <a:pPr marL="1600200" lvl="2" indent="-457200"/>
            <a:r>
              <a:rPr lang="en-US" sz="1700" dirty="0"/>
              <a:t>5,367 offenders (Category 1), 2,552 offenders (Category 2)</a:t>
            </a:r>
            <a:endParaRPr lang="cs-CZ" sz="1700" dirty="0"/>
          </a:p>
          <a:p>
            <a:pPr marL="0" lvl="1" indent="0">
              <a:spcBef>
                <a:spcPts val="600"/>
              </a:spcBef>
              <a:buClr>
                <a:srgbClr val="9D0000"/>
              </a:buClr>
              <a:buNone/>
            </a:pPr>
            <a:r>
              <a:rPr lang="cs-CZ" sz="1600" dirty="0" err="1"/>
              <a:t>Registered</a:t>
            </a:r>
            <a:r>
              <a:rPr lang="cs-CZ" sz="1600" dirty="0"/>
              <a:t> </a:t>
            </a:r>
            <a:r>
              <a:rPr lang="cs-CZ" sz="1600" dirty="0" err="1"/>
              <a:t>crimes</a:t>
            </a:r>
            <a:endParaRPr lang="cs-CZ" sz="1600" dirty="0"/>
          </a:p>
          <a:p>
            <a:pPr marL="1143000" lvl="1" indent="-457200">
              <a:buClr>
                <a:srgbClr val="9D0000"/>
              </a:buClr>
            </a:pPr>
            <a:r>
              <a:rPr lang="en-US" sz="1700" dirty="0"/>
              <a:t>Endangerment under the influence (§ 274, 360)</a:t>
            </a:r>
            <a:endParaRPr lang="cs-CZ" sz="1700" dirty="0"/>
          </a:p>
          <a:p>
            <a:pPr marL="1143000" lvl="1" indent="-457200">
              <a:buClr>
                <a:srgbClr val="9D0000"/>
              </a:buClr>
            </a:pPr>
            <a:r>
              <a:rPr lang="en-US" sz="1700" dirty="0"/>
              <a:t>Shows frequency of incidents regardless of the number of offenders</a:t>
            </a:r>
            <a:endParaRPr lang="cs-CZ" sz="1700" dirty="0"/>
          </a:p>
          <a:p>
            <a:endParaRPr lang="cs-CZ" dirty="0"/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F200034D-027A-D61E-C884-B00CE8F1F990}"/>
              </a:ext>
            </a:extLst>
          </p:cNvPr>
          <p:cNvSpPr>
            <a:spLocks noGrp="1"/>
          </p:cNvSpPr>
          <p:nvPr>
            <p:ph type="body" idx="2"/>
          </p:nvPr>
        </p:nvSpPr>
        <p:spPr/>
        <p:txBody>
          <a:bodyPr/>
          <a:lstStyle/>
          <a:p>
            <a:pPr algn="ctr"/>
            <a:r>
              <a:rPr lang="cs-CZ" dirty="0" err="1"/>
              <a:t>Empirical</a:t>
            </a:r>
            <a:r>
              <a:rPr lang="cs-CZ" dirty="0"/>
              <a:t> </a:t>
            </a:r>
            <a:r>
              <a:rPr lang="cs-CZ" dirty="0" err="1"/>
              <a:t>Basis</a:t>
            </a:r>
            <a:r>
              <a:rPr lang="cs-CZ" dirty="0"/>
              <a:t> and Data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16CEC6B4-B627-FF67-1332-C19AF94764F6}"/>
              </a:ext>
            </a:extLst>
          </p:cNvPr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r>
              <a:rPr lang="cs-CZ" dirty="0" err="1"/>
              <a:t>Processing</a:t>
            </a:r>
            <a:endParaRPr lang="cs-CZ" dirty="0"/>
          </a:p>
          <a:p>
            <a:pPr marL="285750" indent="-285750">
              <a:buClr>
                <a:schemeClr val="accent5"/>
              </a:buClr>
              <a:buFont typeface="Arial" panose="020B0604020202020204" pitchFamily="34" charset="0"/>
              <a:buChar char="•"/>
            </a:pPr>
            <a:r>
              <a:rPr lang="cs-CZ" sz="1800" dirty="0" err="1"/>
              <a:t>Calculation</a:t>
            </a:r>
            <a:r>
              <a:rPr lang="cs-CZ" sz="1800" dirty="0"/>
              <a:t>: </a:t>
            </a:r>
            <a:r>
              <a:rPr lang="cs-CZ" sz="1800" dirty="0" err="1"/>
              <a:t>crime</a:t>
            </a:r>
            <a:r>
              <a:rPr lang="cs-CZ" sz="1800" dirty="0"/>
              <a:t> index = </a:t>
            </a:r>
            <a:r>
              <a:rPr lang="cs-CZ" sz="1800" dirty="0" err="1"/>
              <a:t>offenders</a:t>
            </a:r>
            <a:r>
              <a:rPr lang="cs-CZ" sz="1800" dirty="0"/>
              <a:t>/</a:t>
            </a:r>
            <a:r>
              <a:rPr lang="cs-CZ" sz="1800" dirty="0" err="1"/>
              <a:t>crimes</a:t>
            </a:r>
            <a:r>
              <a:rPr lang="cs-CZ" sz="1800" dirty="0"/>
              <a:t> per 100,000 </a:t>
            </a:r>
            <a:r>
              <a:rPr lang="cs-CZ" sz="1800" dirty="0" err="1"/>
              <a:t>inhabitants</a:t>
            </a:r>
            <a:endParaRPr lang="cs-CZ" sz="1800" dirty="0"/>
          </a:p>
          <a:p>
            <a:pPr marL="285750" indent="-285750">
              <a:buClr>
                <a:schemeClr val="accent5"/>
              </a:buClr>
              <a:buFont typeface="Arial" panose="020B0604020202020204" pitchFamily="34" charset="0"/>
              <a:buChar char="•"/>
            </a:pPr>
            <a:r>
              <a:rPr lang="cs-CZ" sz="1800" dirty="0" err="1"/>
              <a:t>Statistical</a:t>
            </a:r>
            <a:r>
              <a:rPr lang="cs-CZ" sz="1800" dirty="0"/>
              <a:t> </a:t>
            </a:r>
            <a:r>
              <a:rPr lang="cs-CZ" sz="1800" dirty="0" err="1"/>
              <a:t>tests</a:t>
            </a:r>
            <a:r>
              <a:rPr lang="cs-CZ" sz="1800" dirty="0"/>
              <a:t>: </a:t>
            </a:r>
            <a:r>
              <a:rPr lang="cs-CZ" sz="1800" dirty="0" err="1"/>
              <a:t>chi</a:t>
            </a:r>
            <a:r>
              <a:rPr lang="cs-CZ" sz="1800" dirty="0"/>
              <a:t>-square </a:t>
            </a:r>
            <a:r>
              <a:rPr lang="cs-CZ" sz="1800" dirty="0" err="1"/>
              <a:t>for</a:t>
            </a:r>
            <a:r>
              <a:rPr lang="cs-CZ" sz="1800" dirty="0"/>
              <a:t> </a:t>
            </a:r>
            <a:r>
              <a:rPr lang="cs-CZ" sz="1800" dirty="0" err="1"/>
              <a:t>regional</a:t>
            </a:r>
            <a:r>
              <a:rPr lang="cs-CZ" sz="1800" dirty="0"/>
              <a:t> </a:t>
            </a:r>
            <a:r>
              <a:rPr lang="cs-CZ" sz="1800" dirty="0" err="1"/>
              <a:t>differences</a:t>
            </a:r>
            <a:endParaRPr lang="cs-CZ" sz="1800" dirty="0"/>
          </a:p>
          <a:p>
            <a:pPr marL="285750" indent="-285750">
              <a:buClr>
                <a:schemeClr val="accent5"/>
              </a:buClr>
              <a:buFont typeface="Arial" panose="020B0604020202020204" pitchFamily="34" charset="0"/>
              <a:buChar char="•"/>
            </a:pPr>
            <a:r>
              <a:rPr lang="cs-CZ" sz="1800" dirty="0" err="1"/>
              <a:t>Methodological</a:t>
            </a:r>
            <a:r>
              <a:rPr lang="cs-CZ" sz="1800" dirty="0"/>
              <a:t> </a:t>
            </a:r>
            <a:r>
              <a:rPr lang="cs-CZ" sz="1800" dirty="0" err="1"/>
              <a:t>limitations</a:t>
            </a:r>
            <a:endParaRPr lang="cs-CZ" sz="1800" dirty="0"/>
          </a:p>
          <a:p>
            <a:pPr marL="971550" lvl="1" indent="-285750"/>
            <a:r>
              <a:rPr lang="en-US" sz="1600" dirty="0"/>
              <a:t>Data = recorded crimes, not actual prevalence</a:t>
            </a:r>
            <a:endParaRPr lang="cs-CZ" sz="1600" dirty="0"/>
          </a:p>
          <a:p>
            <a:pPr marL="971550" lvl="1" indent="-285750"/>
            <a:r>
              <a:rPr lang="en-US" sz="1600" dirty="0"/>
              <a:t>Differences in police procedures</a:t>
            </a:r>
            <a:endParaRPr lang="cs-CZ" sz="1600" dirty="0"/>
          </a:p>
          <a:p>
            <a:pPr marL="1428750" lvl="2" indent="-285750"/>
            <a:r>
              <a:rPr lang="en-US" sz="1600" dirty="0"/>
              <a:t>Regional disparities may reflect institutional practices</a:t>
            </a:r>
            <a:endParaRPr lang="cs-CZ" sz="1600" dirty="0"/>
          </a:p>
          <a:p>
            <a:pPr marL="971550" lvl="1" indent="-285750"/>
            <a:r>
              <a:rPr lang="en-US" sz="1600" dirty="0"/>
              <a:t>Likely underestimation of the actual situation</a:t>
            </a:r>
            <a:endParaRPr lang="cs-CZ" sz="1600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6623468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Nadpis 8">
            <a:extLst>
              <a:ext uri="{FF2B5EF4-FFF2-40B4-BE49-F238E27FC236}">
                <a16:creationId xmlns:a16="http://schemas.microsoft.com/office/drawing/2014/main" id="{68EF1541-0A4A-1CBA-4DBA-7A503E662F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6" y="616449"/>
            <a:ext cx="10515600" cy="845639"/>
          </a:xfrm>
        </p:spPr>
        <p:txBody>
          <a:bodyPr>
            <a:normAutofit fontScale="90000"/>
          </a:bodyPr>
          <a:lstStyle/>
          <a:p>
            <a:r>
              <a:rPr lang="en-US" sz="3200" b="1" dirty="0">
                <a:solidFill>
                  <a:schemeClr val="accent5"/>
                </a:solidFill>
              </a:rPr>
              <a:t>Regional Variation in the Crime Index of Alcohol-Related Offenses (2024)</a:t>
            </a:r>
            <a:endParaRPr lang="cs-CZ" sz="3200" b="1" dirty="0">
              <a:solidFill>
                <a:schemeClr val="accent5"/>
              </a:solidFill>
            </a:endParaRPr>
          </a:p>
        </p:txBody>
      </p:sp>
      <p:sp>
        <p:nvSpPr>
          <p:cNvPr id="38" name="Zástupný obsah 16">
            <a:extLst>
              <a:ext uri="{FF2B5EF4-FFF2-40B4-BE49-F238E27FC236}">
                <a16:creationId xmlns:a16="http://schemas.microsoft.com/office/drawing/2014/main" id="{7AC6D2F9-022F-D7B0-3BBE-BFF129AF39D7}"/>
              </a:ext>
            </a:extLst>
          </p:cNvPr>
          <p:cNvSpPr txBox="1">
            <a:spLocks/>
          </p:cNvSpPr>
          <p:nvPr/>
        </p:nvSpPr>
        <p:spPr>
          <a:xfrm>
            <a:off x="6340980" y="1646237"/>
            <a:ext cx="5402382" cy="4761178"/>
          </a:xfrm>
          <a:prstGeom prst="rect">
            <a:avLst/>
          </a:prstGeom>
        </p:spPr>
        <p:txBody>
          <a:bodyPr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>
              <a:buClr>
                <a:schemeClr val="accent5"/>
              </a:buClr>
            </a:pPr>
            <a:r>
              <a:rPr lang="en-US" dirty="0">
                <a:solidFill>
                  <a:schemeClr val="tx1"/>
                </a:solidFill>
              </a:rPr>
              <a:t>5,367 offenders of crimes related to endangerment by intoxication (§§ 274, 360)</a:t>
            </a:r>
            <a:endParaRPr lang="cs-CZ" dirty="0">
              <a:solidFill>
                <a:schemeClr val="tx1"/>
              </a:solidFill>
            </a:endParaRPr>
          </a:p>
          <a:p>
            <a:pPr marL="285750" indent="-285750">
              <a:buClr>
                <a:schemeClr val="accent5"/>
              </a:buClr>
            </a:pPr>
            <a:r>
              <a:rPr lang="en-US" dirty="0">
                <a:solidFill>
                  <a:schemeClr val="tx1"/>
                </a:solidFill>
              </a:rPr>
              <a:t>2,552 offenders of traffic accidents under the influence of alcohol (§§ 143, 147, 148, 273, 274, 277, 360)</a:t>
            </a:r>
            <a:endParaRPr lang="cs-CZ" dirty="0">
              <a:solidFill>
                <a:schemeClr val="tx1"/>
              </a:solidFill>
            </a:endParaRPr>
          </a:p>
          <a:p>
            <a:pPr marL="285750" indent="-285750">
              <a:buClr>
                <a:schemeClr val="accent5"/>
              </a:buClr>
            </a:pPr>
            <a:r>
              <a:rPr lang="en-US" dirty="0">
                <a:solidFill>
                  <a:schemeClr val="tx1"/>
                </a:solidFill>
              </a:rPr>
              <a:t>National crime index:</a:t>
            </a:r>
            <a:endParaRPr lang="cs-CZ" dirty="0">
              <a:solidFill>
                <a:schemeClr val="tx1"/>
              </a:solidFill>
            </a:endParaRPr>
          </a:p>
          <a:p>
            <a:pPr marL="742950" lvl="1" indent="-285750">
              <a:buClr>
                <a:schemeClr val="accent5"/>
              </a:buClr>
            </a:pPr>
            <a:r>
              <a:rPr lang="en-US" dirty="0">
                <a:solidFill>
                  <a:schemeClr val="tx1"/>
                </a:solidFill>
              </a:rPr>
              <a:t>Endangerment by intoxication: 49.20</a:t>
            </a:r>
            <a:endParaRPr lang="cs-CZ" dirty="0">
              <a:solidFill>
                <a:schemeClr val="tx1"/>
              </a:solidFill>
            </a:endParaRPr>
          </a:p>
          <a:p>
            <a:pPr marL="742950" lvl="1" indent="-285750">
              <a:buClr>
                <a:schemeClr val="accent5"/>
              </a:buClr>
            </a:pPr>
            <a:r>
              <a:rPr lang="en-US" dirty="0">
                <a:solidFill>
                  <a:schemeClr val="tx1"/>
                </a:solidFill>
              </a:rPr>
              <a:t>Traffic accidents: 23.39</a:t>
            </a:r>
            <a:endParaRPr lang="cs-CZ" dirty="0">
              <a:solidFill>
                <a:schemeClr val="tx1"/>
              </a:solidFill>
            </a:endParaRPr>
          </a:p>
          <a:p>
            <a:pPr marL="285750" indent="-285750">
              <a:buClr>
                <a:schemeClr val="accent5"/>
              </a:buClr>
            </a:pPr>
            <a:r>
              <a:rPr lang="en-US" dirty="0">
                <a:solidFill>
                  <a:schemeClr val="tx1"/>
                </a:solidFill>
              </a:rPr>
              <a:t>Highest absolute numbers: Central Bohemian, Moravian-Silesian, and South Moravian regions.</a:t>
            </a:r>
            <a:endParaRPr lang="cs-CZ" dirty="0">
              <a:solidFill>
                <a:schemeClr val="tx1"/>
              </a:solidFill>
            </a:endParaRPr>
          </a:p>
          <a:p>
            <a:pPr marL="285750" indent="-285750">
              <a:buClr>
                <a:schemeClr val="accent5"/>
              </a:buClr>
            </a:pPr>
            <a:r>
              <a:rPr lang="en-US" dirty="0">
                <a:solidFill>
                  <a:schemeClr val="tx1"/>
                </a:solidFill>
              </a:rPr>
              <a:t>Number of offenders correlates with population size.</a:t>
            </a:r>
            <a:endParaRPr lang="cs-CZ" dirty="0">
              <a:solidFill>
                <a:schemeClr val="tx1"/>
              </a:solidFill>
            </a:endParaRPr>
          </a:p>
          <a:p>
            <a:pPr marL="285750" indent="-285750">
              <a:buClr>
                <a:schemeClr val="accent5"/>
              </a:buClr>
            </a:pPr>
            <a:r>
              <a:rPr lang="en-US" dirty="0">
                <a:solidFill>
                  <a:schemeClr val="tx1"/>
                </a:solidFill>
              </a:rPr>
              <a:t>Smaller peripheral regions (Karlovy Vary, Olomouc, Liberec) show a higher relative burden.</a:t>
            </a:r>
            <a:endParaRPr lang="cs-CZ" dirty="0">
              <a:solidFill>
                <a:schemeClr val="tx1"/>
              </a:solidFill>
            </a:endParaRPr>
          </a:p>
        </p:txBody>
      </p:sp>
      <p:sp>
        <p:nvSpPr>
          <p:cNvPr id="39" name="Zástupný symbol pro číslo snímku 3">
            <a:extLst>
              <a:ext uri="{FF2B5EF4-FFF2-40B4-BE49-F238E27FC236}">
                <a16:creationId xmlns:a16="http://schemas.microsoft.com/office/drawing/2014/main" id="{9A2DE3DA-8A47-67E9-A661-1591B796BB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042882" y="5976001"/>
            <a:ext cx="366756" cy="365125"/>
          </a:xfrm>
        </p:spPr>
        <p:txBody>
          <a:bodyPr/>
          <a:lstStyle/>
          <a:p>
            <a:pPr rtl="0"/>
            <a:fld id="{F470E458-E7C2-4395-B75D-476A174CEE45}" type="slidenum">
              <a:rPr lang="cs-CZ" smtClean="0"/>
              <a:t>9</a:t>
            </a:fld>
            <a:endParaRPr lang="cs-CZ" dirty="0"/>
          </a:p>
        </p:txBody>
      </p:sp>
      <p:graphicFrame>
        <p:nvGraphicFramePr>
          <p:cNvPr id="8" name="Zástupný obsah 7">
            <a:extLst>
              <a:ext uri="{FF2B5EF4-FFF2-40B4-BE49-F238E27FC236}">
                <a16:creationId xmlns:a16="http://schemas.microsoft.com/office/drawing/2014/main" id="{22C5946F-2626-EAFF-B875-AF78FA77699A}"/>
              </a:ext>
            </a:extLst>
          </p:cNvPr>
          <p:cNvGraphicFramePr>
            <a:graphicFrameLocks noGrp="1"/>
          </p:cNvGraphicFramePr>
          <p:nvPr>
            <p:ph sz="half" idx="1"/>
          </p:nvPr>
        </p:nvGraphicFramePr>
        <p:xfrm>
          <a:off x="578498" y="1554162"/>
          <a:ext cx="5517502" cy="498659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97501423"/>
      </p:ext>
    </p:extLst>
  </p:cSld>
  <p:clrMapOvr>
    <a:masterClrMapping/>
  </p:clrMapOvr>
</p:sld>
</file>

<file path=ppt/theme/theme1.xml><?xml version="1.0" encoding="utf-8"?>
<a:theme xmlns:a="http://schemas.openxmlformats.org/drawingml/2006/main" name="MENDELU">
  <a:themeElements>
    <a:clrScheme name="MENDELU">
      <a:dk1>
        <a:srgbClr val="000000"/>
      </a:dk1>
      <a:lt1>
        <a:srgbClr val="FFFFFF"/>
      </a:lt1>
      <a:dk2>
        <a:srgbClr val="78BE14"/>
      </a:dk2>
      <a:lt2>
        <a:srgbClr val="7F7F7F"/>
      </a:lt2>
      <a:accent1>
        <a:srgbClr val="CE9700"/>
      </a:accent1>
      <a:accent2>
        <a:srgbClr val="0A5028"/>
      </a:accent2>
      <a:accent3>
        <a:srgbClr val="8C0A00"/>
      </a:accent3>
      <a:accent4>
        <a:srgbClr val="0046A0"/>
      </a:accent4>
      <a:accent5>
        <a:srgbClr val="AA006E"/>
      </a:accent5>
      <a:accent6>
        <a:srgbClr val="00AAB4"/>
      </a:accent6>
      <a:hlink>
        <a:srgbClr val="7F7F7F"/>
      </a:hlink>
      <a:folHlink>
        <a:srgbClr val="BFBFBF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60</TotalTime>
  <Words>4542</Words>
  <Application>Microsoft Office PowerPoint</Application>
  <PresentationFormat>Širokoúhlá obrazovka</PresentationFormat>
  <Paragraphs>511</Paragraphs>
  <Slides>14</Slides>
  <Notes>13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14</vt:i4>
      </vt:variant>
    </vt:vector>
  </HeadingPairs>
  <TitlesOfParts>
    <vt:vector size="19" baseType="lpstr">
      <vt:lpstr>Arial</vt:lpstr>
      <vt:lpstr>Calibri</vt:lpstr>
      <vt:lpstr>Symbol</vt:lpstr>
      <vt:lpstr>Times New Roman</vt:lpstr>
      <vt:lpstr>MENDELU</vt:lpstr>
      <vt:lpstr>Alcohol Consumption and Crime:  A Regional Perspective   PhDr. Ivana Olecká, Ph.D. </vt:lpstr>
      <vt:lpstr>Prezentace aplikace PowerPoint</vt:lpstr>
      <vt:lpstr>Prezentace aplikace PowerPoint</vt:lpstr>
      <vt:lpstr>Criminological Theories</vt:lpstr>
      <vt:lpstr>Prezentace aplikace PowerPoint</vt:lpstr>
      <vt:lpstr>Broken Windows Theory</vt:lpstr>
      <vt:lpstr>Prezentace aplikace PowerPoint</vt:lpstr>
      <vt:lpstr>Prezentace aplikace PowerPoint</vt:lpstr>
      <vt:lpstr>Regional Variation in the Crime Index of Alcohol-Related Offenses (2024)</vt:lpstr>
      <vt:lpstr>Endangerment under the influence (§ 274, 360) (crime index)</vt:lpstr>
      <vt:lpstr>Prezentace aplikace PowerPoint</vt:lpstr>
      <vt:lpstr>Prezentace aplikace PowerPoint</vt:lpstr>
      <vt:lpstr>Prezentace aplikace PowerPoint</vt:lpstr>
      <vt:lpstr>THANK YOU FOR YOUR ATTENTION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Uzivatel</dc:creator>
  <cp:lastModifiedBy>PhDr. Ivana Olecká Ph.D.</cp:lastModifiedBy>
  <cp:revision>3</cp:revision>
  <dcterms:created xsi:type="dcterms:W3CDTF">2025-09-19T08:47:43Z</dcterms:created>
  <dcterms:modified xsi:type="dcterms:W3CDTF">2025-09-23T14:54:09Z</dcterms:modified>
</cp:coreProperties>
</file>