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0" r:id="rId12"/>
    <p:sldId id="267" r:id="rId13"/>
    <p:sldId id="268" r:id="rId14"/>
  </p:sldIdLst>
  <p:sldSz cx="12192000" cy="6858000"/>
  <p:notesSz cx="6858000" cy="9144000"/>
  <p:embeddedFontLst>
    <p:embeddedFont>
      <p:font typeface="Lora" pitchFamily="2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CM Sans" pitchFamily="50" charset="-1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eIPg5QRuW7fkNAzVT7pAho+Yq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732" y="132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885822" y="1200150"/>
            <a:ext cx="5362577" cy="470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6457948" y="1200149"/>
            <a:ext cx="5362577" cy="470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85820" y="1702857"/>
            <a:ext cx="5405971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451601" y="1702859"/>
            <a:ext cx="52974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885819" y="2526771"/>
            <a:ext cx="5405972" cy="362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5"/>
          </p:nvPr>
        </p:nvSpPr>
        <p:spPr>
          <a:xfrm>
            <a:off x="6451599" y="2526771"/>
            <a:ext cx="5297489" cy="362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y">
  <p:cSld name="graf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>
            <a:spLocks noGrp="1"/>
          </p:cNvSpPr>
          <p:nvPr>
            <p:ph type="chart" idx="2"/>
          </p:nvPr>
        </p:nvSpPr>
        <p:spPr>
          <a:xfrm>
            <a:off x="885825" y="1447801"/>
            <a:ext cx="5337223" cy="4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chart" idx="3"/>
          </p:nvPr>
        </p:nvSpPr>
        <p:spPr>
          <a:xfrm>
            <a:off x="6524625" y="1447801"/>
            <a:ext cx="5224464" cy="4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á stránka">
  <p:cSld name="předělová stránk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á stránka_2">
  <p:cSld name="předělová stránka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966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">
  <p:cSld name="obrázk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6810375" y="1343025"/>
            <a:ext cx="4962525" cy="226695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>
            <a:spLocks noGrp="1"/>
          </p:cNvSpPr>
          <p:nvPr>
            <p:ph type="pic" idx="4"/>
          </p:nvPr>
        </p:nvSpPr>
        <p:spPr>
          <a:xfrm>
            <a:off x="6810374" y="3767136"/>
            <a:ext cx="2686051" cy="253364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">
  <p:cSld name="závě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5905" y="5517088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9341" y="5892927"/>
            <a:ext cx="1144954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ápatí">
  <p:cSld name="nadpis a zápatí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85824" y="1169986"/>
            <a:ext cx="10863264" cy="50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85823" y="1193099"/>
            <a:ext cx="10863265" cy="501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">
  <p:cSld name="obráze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885825" y="1219200"/>
            <a:ext cx="10863263" cy="4989513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>
  <p:cSld name="Záhlaví části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>
            <a:spLocks noGrp="1"/>
          </p:cNvSpPr>
          <p:nvPr>
            <p:ph type="pic" idx="2"/>
          </p:nvPr>
        </p:nvSpPr>
        <p:spPr>
          <a:xfrm>
            <a:off x="7734301" y="1169986"/>
            <a:ext cx="4014788" cy="464978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0"/>
            <a:ext cx="46147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7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jaroslav.mihalik@ucm.s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997050" y="1835876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sk-SK" dirty="0" smtClean="0">
                <a:latin typeface="Lora" pitchFamily="2" charset="-18"/>
              </a:rPr>
              <a:t>CIRCLES </a:t>
            </a:r>
            <a:br>
              <a:rPr lang="sk-SK" dirty="0" smtClean="0">
                <a:latin typeface="Lora" pitchFamily="2" charset="-18"/>
              </a:rPr>
            </a:br>
            <a:r>
              <a:rPr lang="sk-SK" dirty="0" smtClean="0">
                <a:latin typeface="Lora" pitchFamily="2" charset="-18"/>
              </a:rPr>
              <a:t>A </a:t>
            </a:r>
            <a:r>
              <a:rPr lang="sk-SK" dirty="0" err="1" smtClean="0">
                <a:latin typeface="Lora" pitchFamily="2" charset="-18"/>
              </a:rPr>
              <a:t>Framework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for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Youth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Empowerment</a:t>
            </a:r>
            <a:r>
              <a:rPr lang="sk-SK" dirty="0" smtClean="0">
                <a:latin typeface="Lora" pitchFamily="2" charset="-18"/>
              </a:rPr>
              <a:t/>
            </a:r>
            <a:br>
              <a:rPr lang="sk-SK" dirty="0" smtClean="0">
                <a:latin typeface="Lora" pitchFamily="2" charset="-18"/>
              </a:rPr>
            </a:br>
            <a:r>
              <a:rPr lang="sk-SK" dirty="0" smtClean="0">
                <a:latin typeface="Lora" pitchFamily="2" charset="-18"/>
              </a:rPr>
              <a:t>  </a:t>
            </a:r>
            <a:endParaRPr sz="2000" dirty="0">
              <a:latin typeface="Lora" pitchFamily="2" charset="-18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918673" y="5017062"/>
            <a:ext cx="93825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Lora" pitchFamily="2" charset="-18"/>
                <a:sym typeface="Arial"/>
              </a:rPr>
              <a:t>Region in the Development of Society 2025 </a:t>
            </a:r>
            <a:r>
              <a:rPr lang="en-US" sz="2800" b="1" dirty="0">
                <a:solidFill>
                  <a:schemeClr val="dk1"/>
                </a:solidFill>
                <a:latin typeface="Lora" pitchFamily="2" charset="-18"/>
              </a:rPr>
              <a:t>(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Lora" pitchFamily="2" charset="-18"/>
                <a:sym typeface="Arial"/>
              </a:rPr>
              <a:t>RESPO)</a:t>
            </a:r>
            <a:endParaRPr sz="2800" b="1" dirty="0">
              <a:solidFill>
                <a:schemeClr val="dk1"/>
              </a:solidFill>
              <a:latin typeface="Lora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ora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Lora" pitchFamily="2" charset="-18"/>
                <a:sym typeface="Arial"/>
              </a:rPr>
              <a:t>Social,  Political,  Environmental and Public Administration Challenges </a:t>
            </a:r>
            <a:endParaRPr sz="1800" i="1" dirty="0">
              <a:solidFill>
                <a:schemeClr val="dk1"/>
              </a:solidFill>
              <a:latin typeface="Lora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Lora" pitchFamily="2" charset="-18"/>
                <a:sym typeface="Arial"/>
              </a:rPr>
              <a:t>for the </a:t>
            </a:r>
            <a:r>
              <a:rPr lang="en-US" sz="1800" i="1" dirty="0" err="1">
                <a:solidFill>
                  <a:schemeClr val="dk1"/>
                </a:solidFill>
                <a:latin typeface="Lora" pitchFamily="2" charset="-18"/>
                <a:sym typeface="Arial"/>
              </a:rPr>
              <a:t>Visegrad</a:t>
            </a:r>
            <a:r>
              <a:rPr lang="en-US" sz="1800" i="1" dirty="0">
                <a:solidFill>
                  <a:schemeClr val="dk1"/>
                </a:solidFill>
                <a:latin typeface="Lora" pitchFamily="2" charset="-18"/>
                <a:sym typeface="Arial"/>
              </a:rPr>
              <a:t> Region</a:t>
            </a:r>
            <a:endParaRPr sz="1800" i="1" dirty="0">
              <a:solidFill>
                <a:schemeClr val="dk1"/>
              </a:solidFill>
              <a:latin typeface="Lora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ora" pitchFamily="2" charset="-18"/>
                <a:sym typeface="Arial"/>
              </a:rPr>
              <a:t>26th of September 2025, Brno, Czech Republic</a:t>
            </a:r>
            <a:endParaRPr sz="1800" dirty="0">
              <a:solidFill>
                <a:schemeClr val="dk1"/>
              </a:solidFill>
              <a:latin typeface="Lora" pitchFamily="2" charset="-18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ora" pitchFamily="2" charset="-18"/>
              </a:rPr>
              <a:t>from knowledge to </a:t>
            </a:r>
            <a:r>
              <a:rPr lang="en-GB" sz="2800" dirty="0">
                <a:latin typeface="Lora" pitchFamily="2" charset="-18"/>
              </a:rPr>
              <a:t>practice</a:t>
            </a:r>
            <a:endParaRPr lang="sk-SK" sz="2800" dirty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ora" pitchFamily="2" charset="-18"/>
              </a:rPr>
              <a:t>young people apply knowledge they gained from the game and curriculum to actual local </a:t>
            </a:r>
            <a:r>
              <a:rPr lang="en-GB" sz="2800" dirty="0" smtClean="0">
                <a:latin typeface="Lora" pitchFamily="2" charset="-18"/>
              </a:rPr>
              <a:t>settings</a:t>
            </a:r>
            <a:endParaRPr lang="sk-SK" sz="2800" dirty="0" smtClean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ora" pitchFamily="2" charset="-18"/>
              </a:rPr>
              <a:t>guided </a:t>
            </a:r>
            <a:r>
              <a:rPr lang="en-GB" sz="2800" dirty="0">
                <a:latin typeface="Lora" pitchFamily="2" charset="-18"/>
              </a:rPr>
              <a:t>by trained youth </a:t>
            </a:r>
            <a:r>
              <a:rPr lang="en-GB" sz="2800" dirty="0" smtClean="0">
                <a:latin typeface="Lora" pitchFamily="2" charset="-18"/>
              </a:rPr>
              <a:t>workers </a:t>
            </a:r>
            <a:endParaRPr lang="sk-SK" sz="2800" dirty="0" smtClean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ora" pitchFamily="2" charset="-18"/>
              </a:rPr>
              <a:t>"</a:t>
            </a:r>
            <a:r>
              <a:rPr lang="en-GB" sz="2800" dirty="0">
                <a:latin typeface="Lora" pitchFamily="2" charset="-18"/>
              </a:rPr>
              <a:t>learning by doing" enables participants to facilitate a transition from broader principles into meaningful, actionable solutions </a:t>
            </a:r>
            <a:endParaRPr lang="sk-SK" sz="2800" dirty="0" smtClean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ora" pitchFamily="2" charset="-18"/>
              </a:rPr>
              <a:t>developing </a:t>
            </a:r>
            <a:r>
              <a:rPr lang="en-GB" sz="2800" dirty="0">
                <a:latin typeface="Lora" pitchFamily="2" charset="-18"/>
              </a:rPr>
              <a:t>civic and social entrepreneurial </a:t>
            </a:r>
            <a:r>
              <a:rPr lang="en-GB" sz="2800" dirty="0" smtClean="0">
                <a:latin typeface="Lora" pitchFamily="2" charset="-18"/>
              </a:rPr>
              <a:t>skills </a:t>
            </a:r>
            <a:endParaRPr lang="sk-SK" sz="2800" dirty="0" smtClean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Lora" pitchFamily="2" charset="-18"/>
              </a:rPr>
              <a:t>e</a:t>
            </a:r>
            <a:r>
              <a:rPr lang="en-GB" sz="2800" dirty="0" err="1" smtClean="0">
                <a:latin typeface="Lora" pitchFamily="2" charset="-18"/>
              </a:rPr>
              <a:t>nabling</a:t>
            </a:r>
            <a:r>
              <a:rPr lang="en-GB" sz="2800" dirty="0" smtClean="0">
                <a:latin typeface="Lora" pitchFamily="2" charset="-18"/>
              </a:rPr>
              <a:t> to </a:t>
            </a:r>
            <a:r>
              <a:rPr lang="en-GB" sz="2800" dirty="0">
                <a:latin typeface="Lora" pitchFamily="2" charset="-18"/>
              </a:rPr>
              <a:t>realize their own sustainability </a:t>
            </a:r>
            <a:r>
              <a:rPr lang="en-GB" sz="2800" dirty="0" smtClean="0">
                <a:latin typeface="Lora" pitchFamily="2" charset="-18"/>
              </a:rPr>
              <a:t>ideas</a:t>
            </a:r>
            <a:endParaRPr lang="sk-SK" sz="2800" dirty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sk-SK" sz="2800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>
                <a:latin typeface="Lora" pitchFamily="2" charset="-18"/>
              </a:rPr>
              <a:t>Experiential and Community-Based Learning</a:t>
            </a:r>
            <a:endParaRPr lang="sk-SK" dirty="0">
              <a:latin typeface="Lora" pitchFamily="2" charset="-18"/>
            </a:endParaRPr>
          </a:p>
          <a:p>
            <a:endParaRPr lang="sk-SK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947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885825" y="1136470"/>
            <a:ext cx="10856732" cy="5048430"/>
          </a:xfrm>
        </p:spPr>
        <p:txBody>
          <a:bodyPr/>
          <a:lstStyle/>
          <a:p>
            <a:endParaRPr lang="sk-SK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sz="2800" dirty="0">
                <a:latin typeface="Lora" pitchFamily="2" charset="-18"/>
              </a:rPr>
              <a:t>Project Intellectual Outputs and Dissemination Channels</a:t>
            </a:r>
            <a:endParaRPr lang="sk-SK" sz="2800" dirty="0">
              <a:latin typeface="Lora" pitchFamily="2" charset="-18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91663"/>
              </p:ext>
            </p:extLst>
          </p:nvPr>
        </p:nvGraphicFramePr>
        <p:xfrm>
          <a:off x="1025433" y="1332410"/>
          <a:ext cx="10476412" cy="45021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19103">
                  <a:extLst>
                    <a:ext uri="{9D8B030D-6E8A-4147-A177-3AD203B41FA5}">
                      <a16:colId xmlns:a16="http://schemas.microsoft.com/office/drawing/2014/main" val="2193800258"/>
                    </a:ext>
                  </a:extLst>
                </a:gridCol>
                <a:gridCol w="2619103">
                  <a:extLst>
                    <a:ext uri="{9D8B030D-6E8A-4147-A177-3AD203B41FA5}">
                      <a16:colId xmlns:a16="http://schemas.microsoft.com/office/drawing/2014/main" val="2163162797"/>
                    </a:ext>
                  </a:extLst>
                </a:gridCol>
                <a:gridCol w="2619103">
                  <a:extLst>
                    <a:ext uri="{9D8B030D-6E8A-4147-A177-3AD203B41FA5}">
                      <a16:colId xmlns:a16="http://schemas.microsoft.com/office/drawing/2014/main" val="351993292"/>
                    </a:ext>
                  </a:extLst>
                </a:gridCol>
                <a:gridCol w="2619103">
                  <a:extLst>
                    <a:ext uri="{9D8B030D-6E8A-4147-A177-3AD203B41FA5}">
                      <a16:colId xmlns:a16="http://schemas.microsoft.com/office/drawing/2014/main" val="2578878856"/>
                    </a:ext>
                  </a:extLst>
                </a:gridCol>
              </a:tblGrid>
              <a:tr h="83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Output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Target Audience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Primary Function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Dissemination Channel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2943"/>
                  </a:ext>
                </a:extLst>
              </a:tr>
              <a:tr h="1005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Lora" pitchFamily="2" charset="-18"/>
                        </a:rPr>
                        <a:t>CycleQuest</a:t>
                      </a:r>
                      <a:r>
                        <a:rPr lang="en-GB" sz="2000" dirty="0" smtClean="0">
                          <a:effectLst/>
                          <a:latin typeface="Lora" pitchFamily="2" charset="-18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Lora" pitchFamily="2" charset="-18"/>
                        </a:rPr>
                        <a:t>Video Game</a:t>
                      </a:r>
                      <a:endParaRPr lang="sk-SK" sz="1800" b="1" dirty="0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Lora" pitchFamily="2" charset="-18"/>
                        </a:rPr>
                        <a:t>Youth, General Public</a:t>
                      </a:r>
                      <a:endParaRPr lang="sk-SK" sz="1800" b="1" dirty="0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Gamified learning, Engagement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Free download on platforms like Steam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708771"/>
                  </a:ext>
                </a:extLst>
              </a:tr>
              <a:tr h="83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Comprehensive Curriculum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Youth Workers, Educators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Formalizing non-formal education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Educational Toolkit for facilitators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633274"/>
                  </a:ext>
                </a:extLst>
              </a:tr>
              <a:tr h="83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University Syllabus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University Lecturers, Students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Formal education integration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Consortium partner universities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055548"/>
                  </a:ext>
                </a:extLst>
              </a:tr>
              <a:tr h="83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Lora" pitchFamily="2" charset="-18"/>
                        </a:rPr>
                        <a:t>Educational Toolkit</a:t>
                      </a:r>
                      <a:endParaRPr lang="sk-SK" sz="1800" b="1" dirty="0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Facilitators, Mentors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Lora" pitchFamily="2" charset="-18"/>
                        </a:rPr>
                        <a:t>Practical application, Mentorship</a:t>
                      </a:r>
                      <a:endParaRPr lang="sk-SK" sz="1800" b="1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Lora" pitchFamily="2" charset="-18"/>
                        </a:rPr>
                        <a:t>Consortium-specific distribution</a:t>
                      </a:r>
                      <a:endParaRPr lang="sk-SK" sz="1800" b="1" dirty="0">
                        <a:effectLst/>
                        <a:latin typeface="Lora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77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6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Lora" pitchFamily="2" charset="-18"/>
              </a:rPr>
              <a:t>The Synergy of an Integrated </a:t>
            </a:r>
            <a:r>
              <a:rPr lang="en-GB" b="1" dirty="0" smtClean="0">
                <a:latin typeface="Lora" pitchFamily="2" charset="-18"/>
              </a:rPr>
              <a:t>Approach</a:t>
            </a:r>
            <a:endParaRPr lang="sk-SK" b="1" dirty="0" smtClean="0">
              <a:latin typeface="Lora" pitchFamily="2" charset="-18"/>
            </a:endParaRPr>
          </a:p>
          <a:p>
            <a:pPr lvl="1"/>
            <a:r>
              <a:rPr lang="en-US" dirty="0">
                <a:latin typeface="Lora" pitchFamily="2" charset="-18"/>
              </a:rPr>
              <a:t>Durable </a:t>
            </a:r>
            <a:r>
              <a:rPr lang="sk-SK" dirty="0" smtClean="0">
                <a:latin typeface="Lora" pitchFamily="2" charset="-18"/>
              </a:rPr>
              <a:t>t</a:t>
            </a:r>
            <a:r>
              <a:rPr lang="en-US" dirty="0" err="1" smtClean="0">
                <a:latin typeface="Lora" pitchFamily="2" charset="-18"/>
              </a:rPr>
              <a:t>ools</a:t>
            </a:r>
            <a:r>
              <a:rPr lang="en-US" dirty="0">
                <a:latin typeface="Lora" pitchFamily="2" charset="-18"/>
              </a:rPr>
              <a:t>: Free game, accessible curricula for long-term </a:t>
            </a:r>
            <a:r>
              <a:rPr lang="en-US" dirty="0" smtClean="0">
                <a:latin typeface="Lora" pitchFamily="2" charset="-18"/>
              </a:rPr>
              <a:t>use</a:t>
            </a:r>
            <a:endParaRPr lang="sk-SK" dirty="0" smtClean="0">
              <a:latin typeface="Lora" pitchFamily="2" charset="-18"/>
            </a:endParaRPr>
          </a:p>
          <a:p>
            <a:pPr lvl="1"/>
            <a:r>
              <a:rPr lang="en-US" dirty="0">
                <a:latin typeface="Lora" pitchFamily="2" charset="-18"/>
              </a:rPr>
              <a:t>Empowers youth as informed, proactive agents of sustainability</a:t>
            </a:r>
          </a:p>
          <a:p>
            <a:endParaRPr lang="en-US" dirty="0">
              <a:latin typeface="Lora" pitchFamily="2" charset="-18"/>
            </a:endParaRPr>
          </a:p>
          <a:p>
            <a:r>
              <a:rPr lang="en-GB" b="1" dirty="0" smtClean="0">
                <a:latin typeface="Lora" pitchFamily="2" charset="-18"/>
              </a:rPr>
              <a:t>Broader </a:t>
            </a:r>
            <a:r>
              <a:rPr lang="en-GB" b="1" dirty="0">
                <a:latin typeface="Lora" pitchFamily="2" charset="-18"/>
              </a:rPr>
              <a:t>Implications and Future </a:t>
            </a:r>
            <a:r>
              <a:rPr lang="en-GB" b="1" dirty="0" smtClean="0">
                <a:latin typeface="Lora" pitchFamily="2" charset="-18"/>
              </a:rPr>
              <a:t>Directions</a:t>
            </a:r>
            <a:endParaRPr lang="sk-SK" b="1" dirty="0" smtClean="0">
              <a:latin typeface="Lora" pitchFamily="2" charset="-18"/>
            </a:endParaRPr>
          </a:p>
          <a:p>
            <a:pPr lvl="1"/>
            <a:r>
              <a:rPr lang="en-US" dirty="0">
                <a:latin typeface="Lora" pitchFamily="2" charset="-18"/>
              </a:rPr>
              <a:t>Potential to shape future educational </a:t>
            </a:r>
            <a:r>
              <a:rPr lang="en-US" dirty="0" smtClean="0">
                <a:latin typeface="Lora" pitchFamily="2" charset="-18"/>
              </a:rPr>
              <a:t>frameworks</a:t>
            </a:r>
            <a:endParaRPr lang="sk-SK" dirty="0" smtClean="0">
              <a:latin typeface="Lora" pitchFamily="2" charset="-18"/>
            </a:endParaRPr>
          </a:p>
          <a:p>
            <a:pPr lvl="1"/>
            <a:r>
              <a:rPr lang="sk-SK" dirty="0" err="1">
                <a:latin typeface="Lora" pitchFamily="2" charset="-18"/>
              </a:rPr>
              <a:t>Pan-European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collaboration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ensures</a:t>
            </a:r>
            <a:r>
              <a:rPr lang="sk-SK" dirty="0">
                <a:latin typeface="Lora" pitchFamily="2" charset="-18"/>
              </a:rPr>
              <a:t> adaptability</a:t>
            </a:r>
          </a:p>
          <a:p>
            <a:endParaRPr lang="sk-SK" dirty="0" smtClean="0">
              <a:latin typeface="Lora" pitchFamily="2" charset="-18"/>
            </a:endParaRPr>
          </a:p>
          <a:p>
            <a:r>
              <a:rPr lang="en-GB" b="1" dirty="0">
                <a:latin typeface="Lora" pitchFamily="2" charset="-18"/>
              </a:rPr>
              <a:t>Potential Challenges and </a:t>
            </a:r>
            <a:r>
              <a:rPr lang="en-GB" b="1" dirty="0" smtClean="0">
                <a:latin typeface="Lora" pitchFamily="2" charset="-18"/>
              </a:rPr>
              <a:t>Limitations</a:t>
            </a:r>
            <a:endParaRPr lang="sk-SK" b="1" dirty="0" smtClean="0">
              <a:latin typeface="Lora" pitchFamily="2" charset="-18"/>
            </a:endParaRPr>
          </a:p>
          <a:p>
            <a:pPr lvl="1"/>
            <a:r>
              <a:rPr lang="en-US" dirty="0">
                <a:latin typeface="Lora" pitchFamily="2" charset="-18"/>
              </a:rPr>
              <a:t>Measuring behavioral </a:t>
            </a:r>
            <a:r>
              <a:rPr lang="en-US" dirty="0" smtClean="0">
                <a:latin typeface="Lora" pitchFamily="2" charset="-18"/>
              </a:rPr>
              <a:t>change</a:t>
            </a:r>
            <a:endParaRPr lang="sk-SK" dirty="0" smtClean="0">
              <a:latin typeface="Lora" pitchFamily="2" charset="-18"/>
            </a:endParaRPr>
          </a:p>
          <a:p>
            <a:pPr lvl="1"/>
            <a:r>
              <a:rPr lang="sk-SK" dirty="0" smtClean="0">
                <a:latin typeface="Lora" pitchFamily="2" charset="-18"/>
              </a:rPr>
              <a:t>I</a:t>
            </a:r>
            <a:r>
              <a:rPr lang="en-US" dirty="0" err="1" smtClean="0">
                <a:latin typeface="Lora" pitchFamily="2" charset="-18"/>
              </a:rPr>
              <a:t>ntegrati</a:t>
            </a:r>
            <a:r>
              <a:rPr lang="sk-SK" dirty="0" smtClean="0">
                <a:latin typeface="Lora" pitchFamily="2" charset="-18"/>
              </a:rPr>
              <a:t>on</a:t>
            </a:r>
            <a:r>
              <a:rPr lang="en-US" dirty="0" smtClean="0">
                <a:latin typeface="Lora" pitchFamily="2" charset="-18"/>
              </a:rPr>
              <a:t> </a:t>
            </a:r>
            <a:r>
              <a:rPr lang="en-US" dirty="0">
                <a:latin typeface="Lora" pitchFamily="2" charset="-18"/>
              </a:rPr>
              <a:t>into university systems</a:t>
            </a:r>
          </a:p>
          <a:p>
            <a:endParaRPr lang="sk-SK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err="1">
                <a:latin typeface="Lora" pitchFamily="2" charset="-18"/>
              </a:rPr>
              <a:t>Scalability</a:t>
            </a:r>
            <a:r>
              <a:rPr lang="sk-SK" dirty="0">
                <a:latin typeface="Lora" pitchFamily="2" charset="-18"/>
              </a:rPr>
              <a:t> and </a:t>
            </a:r>
            <a:r>
              <a:rPr lang="sk-SK" dirty="0" err="1">
                <a:latin typeface="Lora" pitchFamily="2" charset="-18"/>
              </a:rPr>
              <a:t>Long</a:t>
            </a:r>
            <a:r>
              <a:rPr lang="sk-SK" dirty="0">
                <a:latin typeface="Lora" pitchFamily="2" charset="-18"/>
              </a:rPr>
              <a:t>-Term </a:t>
            </a:r>
            <a:r>
              <a:rPr lang="sk-SK" dirty="0" err="1">
                <a:latin typeface="Lora" pitchFamily="2" charset="-18"/>
              </a:rPr>
              <a:t>Impact</a:t>
            </a:r>
            <a:endParaRPr lang="sk-SK" dirty="0">
              <a:latin typeface="Lora" pitchFamily="2" charset="-18"/>
            </a:endParaRPr>
          </a:p>
          <a:p>
            <a:endParaRPr lang="sk-SK" dirty="0" smtClean="0">
              <a:latin typeface="Lora" pitchFamily="2" charset="-18"/>
            </a:endParaRPr>
          </a:p>
          <a:p>
            <a:endParaRPr lang="sk-SK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588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k-SK" sz="2800" dirty="0" smtClean="0">
              <a:latin typeface="Lora" pitchFamily="2" charset="-18"/>
            </a:endParaRPr>
          </a:p>
          <a:p>
            <a:pPr algn="ctr"/>
            <a:endParaRPr lang="sk-SK" sz="2800" dirty="0" smtClean="0">
              <a:latin typeface="Lora" pitchFamily="2" charset="-18"/>
            </a:endParaRPr>
          </a:p>
          <a:p>
            <a:pPr algn="ctr"/>
            <a:endParaRPr lang="sk-SK" sz="2800" dirty="0" smtClean="0">
              <a:latin typeface="Lora" pitchFamily="2" charset="-18"/>
            </a:endParaRPr>
          </a:p>
          <a:p>
            <a:pPr algn="ctr"/>
            <a:r>
              <a:rPr lang="sk-SK" sz="2800" dirty="0" err="1" smtClean="0">
                <a:latin typeface="Lora" pitchFamily="2" charset="-18"/>
              </a:rPr>
              <a:t>Thank</a:t>
            </a:r>
            <a:r>
              <a:rPr lang="sk-SK" sz="2800" dirty="0" smtClean="0">
                <a:latin typeface="Lora" pitchFamily="2" charset="-18"/>
              </a:rPr>
              <a:t> </a:t>
            </a:r>
            <a:r>
              <a:rPr lang="sk-SK" sz="2800" dirty="0" err="1" smtClean="0">
                <a:latin typeface="Lora" pitchFamily="2" charset="-18"/>
              </a:rPr>
              <a:t>you</a:t>
            </a:r>
            <a:r>
              <a:rPr lang="sk-SK" sz="2800" dirty="0" smtClean="0">
                <a:latin typeface="Lora" pitchFamily="2" charset="-18"/>
              </a:rPr>
              <a:t> </a:t>
            </a:r>
            <a:r>
              <a:rPr lang="sk-SK" sz="2800" dirty="0" err="1" smtClean="0">
                <a:latin typeface="Lora" pitchFamily="2" charset="-18"/>
              </a:rPr>
              <a:t>for</a:t>
            </a:r>
            <a:r>
              <a:rPr lang="sk-SK" sz="2800" dirty="0" smtClean="0">
                <a:latin typeface="Lora" pitchFamily="2" charset="-18"/>
              </a:rPr>
              <a:t> </a:t>
            </a:r>
            <a:r>
              <a:rPr lang="sk-SK" sz="2800" dirty="0" err="1" smtClean="0">
                <a:latin typeface="Lora" pitchFamily="2" charset="-18"/>
              </a:rPr>
              <a:t>your</a:t>
            </a:r>
            <a:r>
              <a:rPr lang="sk-SK" sz="2800" dirty="0" smtClean="0">
                <a:latin typeface="Lora" pitchFamily="2" charset="-18"/>
              </a:rPr>
              <a:t> </a:t>
            </a:r>
            <a:r>
              <a:rPr lang="sk-SK" sz="2800" dirty="0" err="1" smtClean="0">
                <a:latin typeface="Lora" pitchFamily="2" charset="-18"/>
              </a:rPr>
              <a:t>attention</a:t>
            </a:r>
            <a:r>
              <a:rPr lang="sk-SK" sz="2800" dirty="0" smtClean="0">
                <a:latin typeface="Lora" pitchFamily="2" charset="-18"/>
              </a:rPr>
              <a:t>!</a:t>
            </a:r>
          </a:p>
          <a:p>
            <a:pPr algn="ctr"/>
            <a:endParaRPr lang="sk-SK" dirty="0">
              <a:latin typeface="Lora" pitchFamily="2" charset="-18"/>
            </a:endParaRPr>
          </a:p>
          <a:p>
            <a:pPr algn="ctr"/>
            <a:r>
              <a:rPr lang="sk-SK" dirty="0" smtClean="0">
                <a:latin typeface="Lora" pitchFamily="2" charset="-18"/>
              </a:rPr>
              <a:t>doc. PhDr. Jaroslav </a:t>
            </a:r>
            <a:r>
              <a:rPr lang="sk-SK" dirty="0" err="1" smtClean="0">
                <a:latin typeface="Lora" pitchFamily="2" charset="-18"/>
              </a:rPr>
              <a:t>Mihálik,</a:t>
            </a:r>
            <a:r>
              <a:rPr lang="sk-SK" dirty="0" smtClean="0">
                <a:latin typeface="Lora" pitchFamily="2" charset="-18"/>
              </a:rPr>
              <a:t> PhD.</a:t>
            </a:r>
          </a:p>
          <a:p>
            <a:pPr algn="ctr"/>
            <a:r>
              <a:rPr lang="sk-SK" dirty="0" smtClean="0">
                <a:latin typeface="Lora" pitchFamily="2" charset="-18"/>
                <a:hlinkClick r:id="rId2"/>
              </a:rPr>
              <a:t>jaroslav.mihalik@ucm.sk</a:t>
            </a:r>
            <a:endParaRPr lang="sk-SK" dirty="0" smtClean="0">
              <a:latin typeface="Lora" pitchFamily="2" charset="-18"/>
            </a:endParaRPr>
          </a:p>
          <a:p>
            <a:pPr algn="ctr"/>
            <a:endParaRPr lang="sk-SK" dirty="0">
              <a:latin typeface="Lora" pitchFamily="2" charset="-18"/>
            </a:endParaRPr>
          </a:p>
          <a:p>
            <a:pPr algn="ctr"/>
            <a:r>
              <a:rPr lang="sk-SK" dirty="0">
                <a:latin typeface="Lora" pitchFamily="2" charset="-18"/>
              </a:rPr>
              <a:t>https://www.circles-project.eu/sk</a:t>
            </a:r>
          </a:p>
        </p:txBody>
      </p:sp>
      <p:pic>
        <p:nvPicPr>
          <p:cNvPr id="4" name="Obrázok 3" descr="C:\Users\admin\AppData\Local\Microsoft\Windows\INetCache\Content.Word\1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50" y="111034"/>
            <a:ext cx="2932611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47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Lora" pitchFamily="2" charset="-18"/>
              </a:rPr>
              <a:t>"Because change isn't just inevitable—it's recyclable</a:t>
            </a:r>
            <a:r>
              <a:rPr lang="en-US" dirty="0" smtClean="0">
                <a:latin typeface="Lora" pitchFamily="2" charset="-18"/>
              </a:rPr>
              <a:t>!„</a:t>
            </a:r>
            <a:endParaRPr lang="sk-SK" dirty="0" smtClean="0">
              <a:latin typeface="Lora" pitchFamily="2" charset="-18"/>
            </a:endParaRP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2000" b="1" dirty="0" smtClean="0">
              <a:latin typeface="Lora" pitchFamily="2" charset="-18"/>
            </a:endParaRP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latin typeface="Lora" pitchFamily="2" charset="-18"/>
              </a:rPr>
              <a:t>Field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 err="1">
                <a:latin typeface="Lora" pitchFamily="2" charset="-18"/>
              </a:rPr>
              <a:t>Youth</a:t>
            </a:r>
            <a:endParaRPr lang="sk-SK" sz="2000" dirty="0">
              <a:latin typeface="Lora" pitchFamily="2" charset="-18"/>
            </a:endParaRP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Lora" pitchFamily="2" charset="-18"/>
              </a:rPr>
              <a:t>Project </a:t>
            </a:r>
            <a:r>
              <a:rPr lang="sk-SK" sz="2000" b="1" dirty="0" err="1">
                <a:latin typeface="Lora" pitchFamily="2" charset="-18"/>
              </a:rPr>
              <a:t>Start</a:t>
            </a:r>
            <a:r>
              <a:rPr lang="sk-SK" sz="2000" b="1" dirty="0">
                <a:latin typeface="Lora" pitchFamily="2" charset="-18"/>
              </a:rPr>
              <a:t> </a:t>
            </a:r>
            <a:r>
              <a:rPr lang="sk-SK" sz="2000" b="1" dirty="0" err="1">
                <a:latin typeface="Lora" pitchFamily="2" charset="-18"/>
              </a:rPr>
              <a:t>Date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>
                <a:latin typeface="Lora" pitchFamily="2" charset="-18"/>
              </a:rPr>
              <a:t>01.09.2024</a:t>
            </a: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latin typeface="Lora" pitchFamily="2" charset="-18"/>
              </a:rPr>
              <a:t>Project </a:t>
            </a:r>
            <a:r>
              <a:rPr lang="sk-SK" sz="2000" b="1" dirty="0" err="1">
                <a:latin typeface="Lora" pitchFamily="2" charset="-18"/>
              </a:rPr>
              <a:t>Total</a:t>
            </a:r>
            <a:r>
              <a:rPr lang="sk-SK" sz="2000" b="1" dirty="0">
                <a:latin typeface="Lora" pitchFamily="2" charset="-18"/>
              </a:rPr>
              <a:t> </a:t>
            </a:r>
            <a:r>
              <a:rPr lang="sk-SK" sz="2000" b="1" dirty="0" err="1">
                <a:latin typeface="Lora" pitchFamily="2" charset="-18"/>
              </a:rPr>
              <a:t>Duration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>
                <a:latin typeface="Lora" pitchFamily="2" charset="-18"/>
              </a:rPr>
              <a:t>23</a:t>
            </a: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latin typeface="Lora" pitchFamily="2" charset="-18"/>
              </a:rPr>
              <a:t>Project End </a:t>
            </a:r>
            <a:r>
              <a:rPr lang="sk-SK" sz="2000" b="1" dirty="0" err="1">
                <a:latin typeface="Lora" pitchFamily="2" charset="-18"/>
              </a:rPr>
              <a:t>Date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>
                <a:latin typeface="Lora" pitchFamily="2" charset="-18"/>
              </a:rPr>
              <a:t>31.07.2026</a:t>
            </a: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latin typeface="Lora" pitchFamily="2" charset="-18"/>
              </a:rPr>
              <a:t>Project Lump </a:t>
            </a:r>
            <a:r>
              <a:rPr lang="sk-SK" sz="2000" b="1" dirty="0" err="1">
                <a:latin typeface="Lora" pitchFamily="2" charset="-18"/>
              </a:rPr>
              <a:t>Sum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>
                <a:latin typeface="Lora" pitchFamily="2" charset="-18"/>
              </a:rPr>
              <a:t>250 000€</a:t>
            </a: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err="1">
                <a:latin typeface="Lora" pitchFamily="2" charset="-18"/>
              </a:rPr>
              <a:t>Consortium</a:t>
            </a:r>
            <a:r>
              <a:rPr lang="sk-SK" sz="2000" b="1" dirty="0">
                <a:latin typeface="Lora" pitchFamily="2" charset="-18"/>
              </a:rPr>
              <a:t>: </a:t>
            </a:r>
            <a:r>
              <a:rPr lang="sk-SK" sz="2000" dirty="0">
                <a:latin typeface="Lora" pitchFamily="2" charset="-18"/>
              </a:rPr>
              <a:t>Slovakia, </a:t>
            </a:r>
            <a:r>
              <a:rPr lang="sk-SK" sz="2000" dirty="0" err="1">
                <a:latin typeface="Lora" pitchFamily="2" charset="-18"/>
              </a:rPr>
              <a:t>Greece</a:t>
            </a:r>
            <a:r>
              <a:rPr lang="sk-SK" sz="2000" dirty="0">
                <a:latin typeface="Lora" pitchFamily="2" charset="-18"/>
              </a:rPr>
              <a:t>, </a:t>
            </a:r>
            <a:r>
              <a:rPr lang="sk-SK" sz="2000" dirty="0" err="1">
                <a:latin typeface="Lora" pitchFamily="2" charset="-18"/>
              </a:rPr>
              <a:t>Slovenia</a:t>
            </a:r>
            <a:r>
              <a:rPr lang="sk-SK" sz="2000" dirty="0">
                <a:latin typeface="Lora" pitchFamily="2" charset="-18"/>
              </a:rPr>
              <a:t>, </a:t>
            </a:r>
            <a:r>
              <a:rPr lang="sk-SK" sz="2000" dirty="0" err="1">
                <a:latin typeface="Lora" pitchFamily="2" charset="-18"/>
              </a:rPr>
              <a:t>Bulgaria</a:t>
            </a:r>
            <a:r>
              <a:rPr lang="sk-SK" sz="2800" dirty="0">
                <a:latin typeface="Lora" pitchFamily="2" charset="-18"/>
              </a:rPr>
              <a:t> </a:t>
            </a:r>
            <a:endParaRPr lang="sk-SK" sz="2000" dirty="0">
              <a:latin typeface="Lora" pitchFamily="2" charset="-18"/>
            </a:endParaRPr>
          </a:p>
          <a:p>
            <a:endParaRPr lang="en-US" dirty="0">
              <a:latin typeface="Lora" pitchFamily="2" charset="-18"/>
            </a:endParaRPr>
          </a:p>
          <a:p>
            <a:endParaRPr lang="sk-SK" dirty="0">
              <a:latin typeface="Lora" pitchFamily="2" charset="-18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>
                <a:latin typeface="Lora" pitchFamily="2" charset="-18"/>
              </a:rPr>
              <a:t>Circular Economy Integration, Resources, and </a:t>
            </a:r>
            <a:r>
              <a:rPr lang="sk-SK" sz="2000" dirty="0" smtClean="0">
                <a:latin typeface="Lora" pitchFamily="2" charset="-18"/>
              </a:rPr>
              <a:t>L</a:t>
            </a:r>
            <a:r>
              <a:rPr lang="en-US" sz="2000" dirty="0" smtClean="0">
                <a:latin typeface="Lora" pitchFamily="2" charset="-18"/>
              </a:rPr>
              <a:t>earning </a:t>
            </a:r>
            <a:r>
              <a:rPr lang="en-US" sz="2000" dirty="0">
                <a:latin typeface="Lora" pitchFamily="2" charset="-18"/>
              </a:rPr>
              <a:t>for Economic Sustainability</a:t>
            </a:r>
            <a:endParaRPr lang="sk-SK" sz="2000" dirty="0">
              <a:latin typeface="Lora" pitchFamily="2" charset="-18"/>
            </a:endParaRPr>
          </a:p>
        </p:txBody>
      </p:sp>
      <p:pic>
        <p:nvPicPr>
          <p:cNvPr id="5" name="Obrázok 4" descr="C:\Users\admin\AppData\Local\Microsoft\Windows\INetCache\Content.Word\1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67" y="5101046"/>
            <a:ext cx="1790496" cy="185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EN Co-funded by the EU_PANTO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1" y="6360341"/>
            <a:ext cx="2403475" cy="504190"/>
          </a:xfrm>
          <a:prstGeom prst="rect">
            <a:avLst/>
          </a:prstGeom>
          <a:noFill/>
        </p:spPr>
      </p:pic>
      <p:pic>
        <p:nvPicPr>
          <p:cNvPr id="7" name="Picture 2" descr="uop-en (1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77" y="5629456"/>
            <a:ext cx="15573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UCM_FSV_logo_CMYK_00_logo skrátené_FSV mango (2) (1)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29333" r="15562" b="30333"/>
          <a:stretch>
            <a:fillRect/>
          </a:stretch>
        </p:blipFill>
        <p:spPr bwMode="auto">
          <a:xfrm>
            <a:off x="3993002" y="5586594"/>
            <a:ext cx="187801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D_Logo_Alternative_Blue_E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b="10638"/>
          <a:stretch>
            <a:fillRect/>
          </a:stretch>
        </p:blipFill>
        <p:spPr bwMode="auto">
          <a:xfrm>
            <a:off x="4783577" y="6267631"/>
            <a:ext cx="178911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logo_MCC _resiz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02" y="6324781"/>
            <a:ext cx="24717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FN_Logo-vector_new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77" y="5708831"/>
            <a:ext cx="2006600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0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latin typeface="Lora" pitchFamily="2" charset="-18"/>
              </a:rPr>
              <a:t>What's on the Agenda? </a:t>
            </a:r>
            <a:endParaRPr lang="sk-SK" dirty="0">
              <a:latin typeface="Lora" pitchFamily="2" charset="-18"/>
            </a:endParaRP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B6C26F9-22B1-A474-978E-485A56CDE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to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support and supplement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the education of young people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in the developing field of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circular economy and sustainable</a:t>
            </a:r>
            <a:r>
              <a:rPr lang="sk-SK" sz="2200" b="1" i="0" u="none" strike="noStrike" baseline="0" dirty="0">
                <a:latin typeface="Lora" pitchFamily="2" charset="-18"/>
                <a:ea typeface="UCM Sans" pitchFamily="50" charset="-18"/>
              </a:rPr>
              <a:t> </a:t>
            </a:r>
            <a:r>
              <a:rPr lang="sk-SK" sz="2200" b="1" i="0" u="none" strike="noStrike" baseline="0" dirty="0" err="1">
                <a:latin typeface="Lora" pitchFamily="2" charset="-18"/>
                <a:ea typeface="UCM Sans" pitchFamily="50" charset="-18"/>
              </a:rPr>
              <a:t>development</a:t>
            </a:r>
            <a:r>
              <a:rPr lang="sk-SK" sz="2200" i="0" u="none" strike="noStrike" baseline="0" dirty="0">
                <a:latin typeface="Lora" pitchFamily="2" charset="-18"/>
                <a:ea typeface="UCM Sans" pitchFamily="50" charset="-18"/>
              </a:rPr>
              <a:t>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to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use digital tools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for enhancing learning and stimulating active engagement with the topic of sustainability and climate</a:t>
            </a:r>
            <a:r>
              <a:rPr lang="sk-SK" sz="2200" i="0" u="none" strike="noStrike" baseline="0" dirty="0">
                <a:latin typeface="Lora" pitchFamily="2" charset="-18"/>
                <a:ea typeface="UCM Sans" pitchFamily="50" charset="-18"/>
              </a:rPr>
              <a:t> change;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to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create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innovative and accessible, dynamic educational tools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for young people in the field of circular economy;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to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support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critical thinking, digital literacy, active citizenship, the sense of entrepreneurship and social entrepreneurship in</a:t>
            </a:r>
            <a:r>
              <a:rPr lang="sk-SK" sz="2200" b="1" i="0" u="none" strike="noStrike" baseline="0" dirty="0">
                <a:latin typeface="Lora" pitchFamily="2" charset="-18"/>
                <a:ea typeface="UCM Sans" pitchFamily="50" charset="-18"/>
              </a:rPr>
              <a:t> </a:t>
            </a:r>
            <a:r>
              <a:rPr lang="sk-SK" sz="2200" b="1" i="0" u="none" strike="noStrike" baseline="0" dirty="0" err="1">
                <a:latin typeface="Lora" pitchFamily="2" charset="-18"/>
                <a:ea typeface="UCM Sans" pitchFamily="50" charset="-18"/>
              </a:rPr>
              <a:t>youth</a:t>
            </a:r>
            <a:r>
              <a:rPr lang="sk-SK" sz="2200" i="0" u="none" strike="noStrike" baseline="0" dirty="0">
                <a:latin typeface="Lora" pitchFamily="2" charset="-18"/>
                <a:ea typeface="UCM Sans" pitchFamily="50" charset="-18"/>
              </a:rPr>
              <a:t>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to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raise awareness and </a:t>
            </a:r>
            <a:r>
              <a:rPr lang="en-US" sz="2200" b="1" i="0" u="none" strike="noStrike" baseline="0" dirty="0">
                <a:latin typeface="Lora" pitchFamily="2" charset="-18"/>
                <a:ea typeface="UCM Sans" pitchFamily="50" charset="-18"/>
              </a:rPr>
              <a:t>promote active action to fight climate change </a:t>
            </a:r>
            <a:r>
              <a:rPr lang="en-US" sz="2200" i="0" u="none" strike="noStrike" baseline="0" dirty="0">
                <a:latin typeface="Lora" pitchFamily="2" charset="-18"/>
                <a:ea typeface="UCM Sans" pitchFamily="50" charset="-18"/>
              </a:rPr>
              <a:t>in effective community-centered and </a:t>
            </a: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community</a:t>
            </a:r>
            <a:r>
              <a:rPr lang="sk-SK" sz="2200" i="0" u="none" strike="noStrike" baseline="0" dirty="0" smtClean="0">
                <a:latin typeface="Lora" pitchFamily="2" charset="-18"/>
                <a:ea typeface="UCM Sans" pitchFamily="50" charset="-18"/>
              </a:rPr>
              <a:t> </a:t>
            </a:r>
            <a:r>
              <a:rPr lang="en-US" sz="2200" i="0" u="none" strike="noStrike" baseline="0" dirty="0" smtClean="0">
                <a:latin typeface="Lora" pitchFamily="2" charset="-18"/>
                <a:ea typeface="UCM Sans" pitchFamily="50" charset="-18"/>
              </a:rPr>
              <a:t>building</a:t>
            </a:r>
            <a:r>
              <a:rPr lang="sk-SK" sz="2200" i="0" u="none" strike="noStrike" baseline="0" dirty="0" smtClean="0">
                <a:latin typeface="Lora" pitchFamily="2" charset="-18"/>
                <a:ea typeface="UCM Sans" pitchFamily="50" charset="-18"/>
              </a:rPr>
              <a:t> </a:t>
            </a:r>
            <a:r>
              <a:rPr lang="sk-SK" sz="2200" i="0" u="none" strike="noStrike" baseline="0" dirty="0" err="1">
                <a:latin typeface="Lora" pitchFamily="2" charset="-18"/>
                <a:ea typeface="UCM Sans" pitchFamily="50" charset="-18"/>
              </a:rPr>
              <a:t>ways</a:t>
            </a:r>
            <a:endParaRPr lang="sk-SK" sz="2200" dirty="0">
              <a:latin typeface="Lora" pitchFamily="2" charset="-18"/>
              <a:ea typeface="UCM Sa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982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err="1">
                <a:latin typeface="Lora" pitchFamily="2" charset="-18"/>
              </a:rPr>
              <a:t>Why</a:t>
            </a:r>
            <a:r>
              <a:rPr lang="sk-SK" dirty="0">
                <a:latin typeface="Lora" pitchFamily="2" charset="-18"/>
              </a:rPr>
              <a:t> CIRCLES </a:t>
            </a:r>
            <a:r>
              <a:rPr lang="sk-SK" dirty="0" err="1" smtClean="0">
                <a:latin typeface="Lora" pitchFamily="2" charset="-18"/>
              </a:rPr>
              <a:t>Matters</a:t>
            </a:r>
            <a:r>
              <a:rPr lang="sk-SK" dirty="0" smtClean="0">
                <a:latin typeface="Lora" pitchFamily="2" charset="-18"/>
              </a:rPr>
              <a:t> – </a:t>
            </a:r>
            <a:r>
              <a:rPr lang="sk-SK" dirty="0" err="1" smtClean="0">
                <a:latin typeface="Lora" pitchFamily="2" charset="-18"/>
              </a:rPr>
              <a:t>The</a:t>
            </a:r>
            <a:r>
              <a:rPr lang="sk-SK" dirty="0" smtClean="0">
                <a:latin typeface="Lora" pitchFamily="2" charset="-18"/>
              </a:rPr>
              <a:t> Big Picture</a:t>
            </a:r>
            <a:endParaRPr lang="sk-SK" dirty="0">
              <a:latin typeface="Lora" pitchFamily="2" charset="-18"/>
            </a:endParaRPr>
          </a:p>
          <a:p>
            <a:endParaRPr lang="sk-SK" dirty="0">
              <a:latin typeface="Lora" pitchFamily="2" charset="-1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201" y="1867989"/>
            <a:ext cx="73568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dirty="0" err="1" smtClean="0">
                <a:latin typeface="Lora" pitchFamily="2" charset="-18"/>
              </a:rPr>
              <a:t>Addresses</a:t>
            </a:r>
            <a:r>
              <a:rPr lang="sk-SK" altLang="sk-SK" sz="2000" dirty="0" smtClean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global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sustainability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gaps</a:t>
            </a:r>
            <a:r>
              <a:rPr lang="sk-SK" altLang="sk-SK" sz="2000" dirty="0">
                <a:latin typeface="Lora" pitchFamily="2" charset="-18"/>
              </a:rPr>
              <a:t> in </a:t>
            </a:r>
            <a:r>
              <a:rPr lang="sk-SK" altLang="sk-SK" sz="2000" dirty="0" err="1">
                <a:latin typeface="Lora" pitchFamily="2" charset="-18"/>
              </a:rPr>
              <a:t>youth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education</a:t>
            </a:r>
            <a:r>
              <a:rPr lang="sk-SK" altLang="sk-SK" sz="2000" dirty="0">
                <a:latin typeface="Lora" pitchFamily="2" charset="-18"/>
              </a:rPr>
              <a:t> </a:t>
            </a:r>
            <a:endParaRPr lang="sk-SK" altLang="sk-SK" sz="2000" dirty="0" smtClean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2000" dirty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b="1" dirty="0" err="1">
                <a:latin typeface="Lora" pitchFamily="2" charset="-18"/>
              </a:rPr>
              <a:t>Tools</a:t>
            </a:r>
            <a:r>
              <a:rPr lang="sk-SK" altLang="sk-SK" sz="2000" b="1" dirty="0">
                <a:latin typeface="Lora" pitchFamily="2" charset="-18"/>
              </a:rPr>
              <a:t>: </a:t>
            </a:r>
            <a:r>
              <a:rPr lang="sk-SK" altLang="sk-SK" sz="2000" dirty="0" err="1">
                <a:latin typeface="Lora" pitchFamily="2" charset="-18"/>
              </a:rPr>
              <a:t>Gamified</a:t>
            </a:r>
            <a:r>
              <a:rPr lang="sk-SK" altLang="sk-SK" sz="2000" dirty="0">
                <a:latin typeface="Lora" pitchFamily="2" charset="-18"/>
              </a:rPr>
              <a:t> video game, curriculum, </a:t>
            </a:r>
            <a:r>
              <a:rPr lang="sk-SK" altLang="sk-SK" sz="2000" dirty="0" err="1" smtClean="0">
                <a:latin typeface="Lora" pitchFamily="2" charset="-18"/>
              </a:rPr>
              <a:t>syllabus</a:t>
            </a:r>
            <a:r>
              <a:rPr lang="sk-SK" altLang="sk-SK" sz="2000" dirty="0" smtClean="0">
                <a:latin typeface="Lora" pitchFamily="2" charset="-18"/>
              </a:rPr>
              <a:t>, </a:t>
            </a:r>
            <a:r>
              <a:rPr lang="sk-SK" altLang="sk-SK" sz="2000" dirty="0" err="1" smtClean="0">
                <a:latin typeface="Lora" pitchFamily="2" charset="-18"/>
              </a:rPr>
              <a:t>community</a:t>
            </a:r>
            <a:r>
              <a:rPr lang="sk-SK" altLang="sk-SK" sz="2000" dirty="0" smtClean="0">
                <a:latin typeface="Lora" pitchFamily="2" charset="-18"/>
              </a:rPr>
              <a:t> </a:t>
            </a:r>
            <a:r>
              <a:rPr lang="sk-SK" altLang="sk-SK" sz="2000" dirty="0" err="1" smtClean="0">
                <a:latin typeface="Lora" pitchFamily="2" charset="-18"/>
              </a:rPr>
              <a:t>project</a:t>
            </a:r>
            <a:r>
              <a:rPr lang="sk-SK" altLang="sk-SK" sz="2000" dirty="0" smtClean="0">
                <a:latin typeface="Lora" pitchFamily="2" charset="-18"/>
              </a:rPr>
              <a:t>, </a:t>
            </a:r>
            <a:r>
              <a:rPr lang="sk-SK" altLang="sk-SK" sz="2000" dirty="0" err="1" smtClean="0">
                <a:latin typeface="Lora" pitchFamily="2" charset="-18"/>
              </a:rPr>
              <a:t>toolkits</a:t>
            </a:r>
            <a:endParaRPr lang="sk-SK" altLang="sk-SK" sz="2000" dirty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2000" dirty="0" smtClean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b="1" dirty="0" err="1" smtClean="0">
                <a:latin typeface="Lora" pitchFamily="2" charset="-18"/>
              </a:rPr>
              <a:t>Goals</a:t>
            </a:r>
            <a:r>
              <a:rPr lang="sk-SK" altLang="sk-SK" sz="2000" b="1" dirty="0">
                <a:latin typeface="Lora" pitchFamily="2" charset="-18"/>
              </a:rPr>
              <a:t>: </a:t>
            </a:r>
            <a:r>
              <a:rPr lang="sk-SK" altLang="sk-SK" sz="2000" dirty="0" err="1">
                <a:latin typeface="Lora" pitchFamily="2" charset="-18"/>
              </a:rPr>
              <a:t>Boost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environmental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awareness</a:t>
            </a:r>
            <a:r>
              <a:rPr lang="sk-SK" altLang="sk-SK" sz="2000" dirty="0">
                <a:latin typeface="Lora" pitchFamily="2" charset="-18"/>
              </a:rPr>
              <a:t>, </a:t>
            </a:r>
            <a:r>
              <a:rPr lang="sk-SK" altLang="sk-SK" sz="2000" dirty="0" err="1">
                <a:latin typeface="Lora" pitchFamily="2" charset="-18"/>
              </a:rPr>
              <a:t>digital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literacy</a:t>
            </a:r>
            <a:r>
              <a:rPr lang="sk-SK" altLang="sk-SK" sz="2000" dirty="0">
                <a:latin typeface="Lora" pitchFamily="2" charset="-18"/>
              </a:rPr>
              <a:t>, </a:t>
            </a:r>
            <a:r>
              <a:rPr lang="sk-SK" altLang="sk-SK" sz="2000" dirty="0" err="1">
                <a:latin typeface="Lora" pitchFamily="2" charset="-18"/>
              </a:rPr>
              <a:t>active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citizenship</a:t>
            </a:r>
            <a:r>
              <a:rPr lang="sk-SK" altLang="sk-SK" sz="2000" dirty="0">
                <a:latin typeface="Lora" pitchFamily="2" charset="-18"/>
              </a:rPr>
              <a:t> </a:t>
            </a:r>
            <a:endParaRPr lang="sk-SK" altLang="sk-SK" sz="2000" dirty="0" smtClean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2000" dirty="0">
              <a:latin typeface="Lora" pitchFamily="2" charset="-1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b="1" dirty="0" err="1" smtClean="0">
                <a:latin typeface="Lora" pitchFamily="2" charset="-18"/>
              </a:rPr>
              <a:t>Innovation</a:t>
            </a:r>
            <a:r>
              <a:rPr lang="sk-SK" altLang="sk-SK" sz="2000" b="1" dirty="0">
                <a:latin typeface="Lora" pitchFamily="2" charset="-18"/>
              </a:rPr>
              <a:t>: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Holistic</a:t>
            </a:r>
            <a:r>
              <a:rPr lang="sk-SK" altLang="sk-SK" sz="2000" dirty="0">
                <a:latin typeface="Lora" pitchFamily="2" charset="-18"/>
              </a:rPr>
              <a:t> model </a:t>
            </a:r>
            <a:r>
              <a:rPr lang="sk-SK" altLang="sk-SK" sz="2000" dirty="0" err="1">
                <a:latin typeface="Lora" pitchFamily="2" charset="-18"/>
              </a:rPr>
              <a:t>blending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theory</a:t>
            </a:r>
            <a:r>
              <a:rPr lang="sk-SK" altLang="sk-SK" sz="2000" dirty="0">
                <a:latin typeface="Lora" pitchFamily="2" charset="-18"/>
              </a:rPr>
              <a:t>, </a:t>
            </a:r>
            <a:r>
              <a:rPr lang="sk-SK" altLang="sk-SK" sz="2000" dirty="0" err="1">
                <a:latin typeface="Lora" pitchFamily="2" charset="-18"/>
              </a:rPr>
              <a:t>play</a:t>
            </a:r>
            <a:r>
              <a:rPr lang="sk-SK" altLang="sk-SK" sz="2000" dirty="0">
                <a:latin typeface="Lora" pitchFamily="2" charset="-18"/>
              </a:rPr>
              <a:t>, and </a:t>
            </a:r>
            <a:r>
              <a:rPr lang="sk-SK" altLang="sk-SK" sz="2000" dirty="0" err="1">
                <a:latin typeface="Lora" pitchFamily="2" charset="-18"/>
              </a:rPr>
              <a:t>real-world</a:t>
            </a:r>
            <a:r>
              <a:rPr lang="sk-SK" altLang="sk-SK" sz="2000" dirty="0">
                <a:latin typeface="Lora" pitchFamily="2" charset="-18"/>
              </a:rPr>
              <a:t> </a:t>
            </a:r>
            <a:r>
              <a:rPr lang="sk-SK" altLang="sk-SK" sz="2000" dirty="0" err="1">
                <a:latin typeface="Lora" pitchFamily="2" charset="-18"/>
              </a:rPr>
              <a:t>action</a:t>
            </a:r>
            <a:r>
              <a:rPr lang="sk-SK" altLang="sk-SK" sz="2000" dirty="0">
                <a:latin typeface="Lora" pitchFamily="2" charset="-18"/>
              </a:rPr>
              <a:t> 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08" y="1867990"/>
            <a:ext cx="4240123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sk-SK" sz="2000" dirty="0" smtClean="0">
                <a:latin typeface="Lora" pitchFamily="2" charset="-18"/>
              </a:rPr>
              <a:t>P</a:t>
            </a:r>
            <a:r>
              <a:rPr lang="en-GB" sz="2000" dirty="0" err="1" smtClean="0">
                <a:latin typeface="Lora" pitchFamily="2" charset="-18"/>
              </a:rPr>
              <a:t>roject's</a:t>
            </a:r>
            <a:r>
              <a:rPr lang="en-GB" sz="2000" dirty="0" smtClean="0">
                <a:latin typeface="Lora" pitchFamily="2" charset="-18"/>
              </a:rPr>
              <a:t> </a:t>
            </a:r>
            <a:r>
              <a:rPr lang="en-GB" sz="2000" dirty="0">
                <a:latin typeface="Lora" pitchFamily="2" charset="-18"/>
              </a:rPr>
              <a:t>methodology is structured around three core, interconnected work packages that systematically translate its theoretical framework into concrete </a:t>
            </a:r>
            <a:r>
              <a:rPr lang="en-GB" sz="2000" dirty="0" smtClean="0">
                <a:latin typeface="Lora" pitchFamily="2" charset="-18"/>
              </a:rPr>
              <a:t>deliverables</a:t>
            </a:r>
            <a:r>
              <a:rPr lang="sk-SK" sz="2000" dirty="0" smtClean="0">
                <a:latin typeface="Lora" pitchFamily="2" charset="-18"/>
              </a:rPr>
              <a:t>:</a:t>
            </a:r>
          </a:p>
          <a:p>
            <a:pPr marL="571500" indent="-342900"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Lora" pitchFamily="2" charset="-18"/>
              </a:rPr>
              <a:t>Gamification</a:t>
            </a:r>
            <a:endParaRPr lang="sk-SK" b="1" dirty="0" smtClean="0">
              <a:latin typeface="Lora" pitchFamily="2" charset="-18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Lora" pitchFamily="2" charset="-18"/>
              </a:rPr>
              <a:t>design and development of the </a:t>
            </a:r>
            <a:r>
              <a:rPr lang="en-GB" sz="1800" dirty="0" err="1" smtClean="0">
                <a:latin typeface="Lora" pitchFamily="2" charset="-18"/>
              </a:rPr>
              <a:t>CycleQuest</a:t>
            </a:r>
            <a:r>
              <a:rPr lang="en-GB" sz="1800" dirty="0">
                <a:latin typeface="Lora" pitchFamily="2" charset="-18"/>
              </a:rPr>
              <a:t>: Path to </a:t>
            </a:r>
            <a:r>
              <a:rPr lang="en-GB" sz="1800" dirty="0" smtClean="0">
                <a:latin typeface="Lora" pitchFamily="2" charset="-18"/>
              </a:rPr>
              <a:t>Sustainability </a:t>
            </a:r>
            <a:r>
              <a:rPr lang="en-GB" sz="1800" dirty="0">
                <a:latin typeface="Lora" pitchFamily="2" charset="-18"/>
              </a:rPr>
              <a:t>video game. </a:t>
            </a:r>
            <a:endParaRPr lang="sk-SK" sz="1800" dirty="0" smtClean="0">
              <a:latin typeface="Lora" pitchFamily="2" charset="-18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Lora" pitchFamily="2" charset="-18"/>
              </a:rPr>
              <a:t>the </a:t>
            </a:r>
            <a:r>
              <a:rPr lang="en-GB" sz="1800" dirty="0">
                <a:latin typeface="Lora" pitchFamily="2" charset="-18"/>
              </a:rPr>
              <a:t>central element of the project’s gamification strategy, designed to immerse players in circular economy principles through interactive, problem-solving scenarios</a:t>
            </a:r>
            <a:endParaRPr lang="sk-SK" sz="1800" b="1" dirty="0" smtClean="0">
              <a:latin typeface="Lora" pitchFamily="2" charset="-18"/>
            </a:endParaRPr>
          </a:p>
          <a:p>
            <a:pPr marL="571500" indent="-342900"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Lora" pitchFamily="2" charset="-18"/>
              </a:rPr>
              <a:t>Curriculum </a:t>
            </a:r>
            <a:r>
              <a:rPr lang="en-GB" b="1" dirty="0">
                <a:latin typeface="Lora" pitchFamily="2" charset="-18"/>
              </a:rPr>
              <a:t>and Syllabus </a:t>
            </a:r>
            <a:r>
              <a:rPr lang="en-GB" b="1" dirty="0" smtClean="0">
                <a:latin typeface="Lora" pitchFamily="2" charset="-18"/>
              </a:rPr>
              <a:t>Development</a:t>
            </a:r>
            <a:endParaRPr lang="sk-SK" b="1" dirty="0">
              <a:latin typeface="Lora" pitchFamily="2" charset="-18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Lora" pitchFamily="2" charset="-18"/>
              </a:rPr>
              <a:t>formal </a:t>
            </a:r>
            <a:r>
              <a:rPr lang="en-GB" sz="1800" dirty="0">
                <a:latin typeface="Lora" pitchFamily="2" charset="-18"/>
              </a:rPr>
              <a:t>and non-formal educational materials that will embed the project’s principles into existing learning systems</a:t>
            </a:r>
            <a:endParaRPr lang="sk-SK" sz="1800" b="1" dirty="0" smtClean="0">
              <a:latin typeface="Lora" pitchFamily="2" charset="-18"/>
            </a:endParaRPr>
          </a:p>
          <a:p>
            <a:pPr marL="571500" indent="-342900">
              <a:buFont typeface="Wingdings" panose="05000000000000000000" pitchFamily="2" charset="2"/>
              <a:buChar char="ü"/>
            </a:pPr>
            <a:r>
              <a:rPr lang="en-GB" b="1" dirty="0">
                <a:latin typeface="Lora" pitchFamily="2" charset="-18"/>
              </a:rPr>
              <a:t>Experiential </a:t>
            </a:r>
            <a:r>
              <a:rPr lang="en-GB" b="1" dirty="0" smtClean="0">
                <a:latin typeface="Lora" pitchFamily="2" charset="-18"/>
              </a:rPr>
              <a:t>Learning</a:t>
            </a:r>
            <a:r>
              <a:rPr lang="sk-SK" b="1" dirty="0" smtClean="0">
                <a:latin typeface="Lora" pitchFamily="2" charset="-18"/>
              </a:rPr>
              <a:t> </a:t>
            </a:r>
            <a:r>
              <a:rPr lang="sk-SK" b="1" dirty="0" err="1" smtClean="0">
                <a:latin typeface="Lora" pitchFamily="2" charset="-18"/>
              </a:rPr>
              <a:t>via</a:t>
            </a:r>
            <a:r>
              <a:rPr lang="sk-SK" b="1" dirty="0" smtClean="0">
                <a:latin typeface="Lora" pitchFamily="2" charset="-18"/>
              </a:rPr>
              <a:t> </a:t>
            </a:r>
            <a:r>
              <a:rPr lang="sk-SK" b="1" dirty="0" err="1" smtClean="0">
                <a:latin typeface="Lora" pitchFamily="2" charset="-18"/>
              </a:rPr>
              <a:t>Community</a:t>
            </a:r>
            <a:r>
              <a:rPr lang="sk-SK" b="1" dirty="0" smtClean="0">
                <a:latin typeface="Lora" pitchFamily="2" charset="-18"/>
              </a:rPr>
              <a:t> </a:t>
            </a:r>
            <a:r>
              <a:rPr lang="sk-SK" b="1" dirty="0" err="1" smtClean="0">
                <a:latin typeface="Lora" pitchFamily="2" charset="-18"/>
              </a:rPr>
              <a:t>Projects</a:t>
            </a:r>
            <a:endParaRPr lang="sk-SK" b="1" dirty="0" smtClean="0">
              <a:latin typeface="Lora" pitchFamily="2" charset="-18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Lora" pitchFamily="2" charset="-18"/>
              </a:rPr>
              <a:t>experiential learning, </a:t>
            </a:r>
            <a:r>
              <a:rPr lang="en-GB" sz="1800" dirty="0" smtClean="0">
                <a:latin typeface="Lora" pitchFamily="2" charset="-18"/>
              </a:rPr>
              <a:t>where </a:t>
            </a:r>
            <a:r>
              <a:rPr lang="en-GB" sz="1800" dirty="0">
                <a:latin typeface="Lora" pitchFamily="2" charset="-18"/>
              </a:rPr>
              <a:t>the project moves from theory to practice</a:t>
            </a:r>
            <a:endParaRPr lang="sk-SK" sz="1800" b="1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>
                <a:latin typeface="Lora" pitchFamily="2" charset="-18"/>
              </a:rPr>
              <a:t>CIRCLES </a:t>
            </a:r>
            <a:r>
              <a:rPr lang="sk-SK" dirty="0" err="1" smtClean="0">
                <a:latin typeface="Lora" pitchFamily="2" charset="-18"/>
              </a:rPr>
              <a:t>Methodology</a:t>
            </a:r>
            <a:endParaRPr lang="sk-SK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021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ora" pitchFamily="2" charset="-18"/>
              </a:rPr>
              <a:t>efficacy in increasing learner engagement, motivation and knowledge retention </a:t>
            </a:r>
            <a:endParaRPr lang="sk-SK" dirty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sk-SK" dirty="0">
                <a:latin typeface="Lora" pitchFamily="2" charset="-18"/>
              </a:rPr>
              <a:t>g</a:t>
            </a:r>
            <a:r>
              <a:rPr lang="en-GB" dirty="0" err="1">
                <a:latin typeface="Lora" pitchFamily="2" charset="-18"/>
              </a:rPr>
              <a:t>amification</a:t>
            </a:r>
            <a:r>
              <a:rPr lang="en-GB" dirty="0">
                <a:latin typeface="Lora" pitchFamily="2" charset="-18"/>
              </a:rPr>
              <a:t> </a:t>
            </a:r>
            <a:r>
              <a:rPr lang="en-GB" dirty="0">
                <a:latin typeface="Lora" pitchFamily="2" charset="-18"/>
              </a:rPr>
              <a:t>affects the engagement and learning </a:t>
            </a:r>
            <a:r>
              <a:rPr lang="en-GB" dirty="0" err="1">
                <a:latin typeface="Lora" pitchFamily="2" charset="-18"/>
              </a:rPr>
              <a:t>behavior</a:t>
            </a:r>
            <a:r>
              <a:rPr lang="en-GB" dirty="0">
                <a:latin typeface="Lora" pitchFamily="2" charset="-18"/>
              </a:rPr>
              <a:t> of </a:t>
            </a:r>
            <a:r>
              <a:rPr lang="en-GB" dirty="0">
                <a:latin typeface="Lora" pitchFamily="2" charset="-18"/>
              </a:rPr>
              <a:t>university</a:t>
            </a:r>
            <a:r>
              <a:rPr lang="sk-SK" dirty="0">
                <a:latin typeface="Lora" pitchFamily="2" charset="-18"/>
              </a:rPr>
              <a:t>  </a:t>
            </a:r>
            <a:r>
              <a:rPr lang="en-GB" dirty="0">
                <a:latin typeface="Lora" pitchFamily="2" charset="-18"/>
              </a:rPr>
              <a:t>students</a:t>
            </a:r>
            <a:endParaRPr lang="sk-SK" dirty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sk-SK" dirty="0">
                <a:latin typeface="Lora" pitchFamily="2" charset="-18"/>
              </a:rPr>
              <a:t>g</a:t>
            </a:r>
            <a:r>
              <a:rPr lang="en-GB" dirty="0" err="1">
                <a:latin typeface="Lora" pitchFamily="2" charset="-18"/>
              </a:rPr>
              <a:t>amification</a:t>
            </a:r>
            <a:r>
              <a:rPr lang="en-GB" dirty="0">
                <a:latin typeface="Lora" pitchFamily="2" charset="-18"/>
              </a:rPr>
              <a:t> </a:t>
            </a:r>
            <a:r>
              <a:rPr lang="en-GB" dirty="0">
                <a:latin typeface="Lora" pitchFamily="2" charset="-18"/>
              </a:rPr>
              <a:t>can enhance student engagement in online learning, similar to how games do, and improve their </a:t>
            </a:r>
            <a:r>
              <a:rPr lang="en-GB" dirty="0">
                <a:latin typeface="Lora" pitchFamily="2" charset="-18"/>
              </a:rPr>
              <a:t>skills</a:t>
            </a:r>
            <a:endParaRPr lang="sk-SK" dirty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sk-SK" dirty="0" err="1" smtClean="0">
                <a:latin typeface="Lora" pitchFamily="2" charset="-18"/>
              </a:rPr>
              <a:t>serious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en-GB" dirty="0">
                <a:latin typeface="Lora" pitchFamily="2" charset="-18"/>
              </a:rPr>
              <a:t>video </a:t>
            </a:r>
            <a:r>
              <a:rPr lang="en-GB" dirty="0">
                <a:latin typeface="Lora" pitchFamily="2" charset="-18"/>
              </a:rPr>
              <a:t>games as a viable pedagogical device to teach complex systems thinking and dynamic decision-making </a:t>
            </a:r>
            <a:r>
              <a:rPr lang="en-GB" dirty="0" smtClean="0">
                <a:latin typeface="Lora" pitchFamily="2" charset="-18"/>
              </a:rPr>
              <a:t>processes</a:t>
            </a:r>
            <a:endParaRPr lang="sk-SK" dirty="0" smtClean="0">
              <a:latin typeface="Lora" pitchFamily="2" charset="-1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sk-SK" dirty="0" err="1" smtClean="0">
                <a:latin typeface="Lora" pitchFamily="2" charset="-18"/>
              </a:rPr>
              <a:t>enhance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digital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literacy</a:t>
            </a:r>
            <a:r>
              <a:rPr lang="sk-SK" dirty="0" smtClean="0">
                <a:latin typeface="Lora" pitchFamily="2" charset="-18"/>
              </a:rPr>
              <a:t> and </a:t>
            </a:r>
            <a:r>
              <a:rPr lang="sk-SK" dirty="0" err="1" smtClean="0">
                <a:latin typeface="Lora" pitchFamily="2" charset="-18"/>
              </a:rPr>
              <a:t>active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citizenship</a:t>
            </a:r>
            <a:endParaRPr lang="sk-SK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>
                <a:latin typeface="Lora" pitchFamily="2" charset="-18"/>
              </a:rPr>
              <a:t>Gamification </a:t>
            </a:r>
            <a:r>
              <a:rPr lang="en-GB" dirty="0" smtClean="0">
                <a:latin typeface="Lora" pitchFamily="2" charset="-18"/>
              </a:rPr>
              <a:t>in </a:t>
            </a:r>
            <a:r>
              <a:rPr lang="en-GB" dirty="0">
                <a:latin typeface="Lora" pitchFamily="2" charset="-18"/>
              </a:rPr>
              <a:t>Circular Economy</a:t>
            </a:r>
            <a:endParaRPr lang="sk-SK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0554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3" y="104517"/>
            <a:ext cx="11768903" cy="66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9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Lora" pitchFamily="2" charset="-18"/>
              </a:rPr>
              <a:t>University Syllabus: </a:t>
            </a:r>
            <a:r>
              <a:rPr lang="en-US" dirty="0">
                <a:latin typeface="Lora" pitchFamily="2" charset="-18"/>
              </a:rPr>
              <a:t>Formal education for students in economics, social sciences, </a:t>
            </a:r>
            <a:r>
              <a:rPr lang="en-US" dirty="0" smtClean="0">
                <a:latin typeface="Lora" pitchFamily="2" charset="-18"/>
              </a:rPr>
              <a:t>humanities.</a:t>
            </a:r>
            <a:endParaRPr lang="sk-SK" dirty="0" smtClean="0">
              <a:latin typeface="Lora" pitchFamily="2" charset="-18"/>
            </a:endParaRP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err="1" smtClean="0">
                <a:latin typeface="Lora" pitchFamily="2" charset="-18"/>
              </a:rPr>
              <a:t>the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syllabus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outlines</a:t>
            </a:r>
            <a:r>
              <a:rPr lang="sk-SK" dirty="0">
                <a:latin typeface="Lora" pitchFamily="2" charset="-18"/>
              </a:rPr>
              <a:t> a </a:t>
            </a:r>
            <a:r>
              <a:rPr lang="sk-SK" dirty="0" err="1">
                <a:latin typeface="Lora" pitchFamily="2" charset="-18"/>
              </a:rPr>
              <a:t>prospective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academic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course</a:t>
            </a:r>
            <a:r>
              <a:rPr lang="sk-SK" dirty="0">
                <a:latin typeface="Lora" pitchFamily="2" charset="-18"/>
              </a:rPr>
              <a:t> on </a:t>
            </a:r>
            <a:r>
              <a:rPr lang="sk-SK" dirty="0" err="1">
                <a:latin typeface="Lora" pitchFamily="2" charset="-18"/>
              </a:rPr>
              <a:t>circular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economy</a:t>
            </a:r>
            <a:r>
              <a:rPr lang="sk-SK" dirty="0">
                <a:latin typeface="Lora" pitchFamily="2" charset="-18"/>
              </a:rPr>
              <a:t>, </a:t>
            </a:r>
            <a:r>
              <a:rPr lang="sk-SK" dirty="0" err="1">
                <a:latin typeface="Lora" pitchFamily="2" charset="-18"/>
              </a:rPr>
              <a:t>designed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for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theoretical</a:t>
            </a:r>
            <a:r>
              <a:rPr lang="sk-SK" dirty="0">
                <a:latin typeface="Lora" pitchFamily="2" charset="-18"/>
              </a:rPr>
              <a:t> and </a:t>
            </a:r>
            <a:r>
              <a:rPr lang="sk-SK" dirty="0" err="1">
                <a:latin typeface="Lora" pitchFamily="2" charset="-18"/>
              </a:rPr>
              <a:t>practical</a:t>
            </a:r>
            <a:r>
              <a:rPr lang="sk-SK" dirty="0">
                <a:latin typeface="Lora" pitchFamily="2" charset="-18"/>
              </a:rPr>
              <a:t> </a:t>
            </a:r>
            <a:r>
              <a:rPr lang="sk-SK" dirty="0" err="1">
                <a:latin typeface="Lora" pitchFamily="2" charset="-18"/>
              </a:rPr>
              <a:t>application</a:t>
            </a:r>
            <a:endParaRPr lang="sk-SK" dirty="0" smtClean="0">
              <a:latin typeface="Lora" pitchFamily="2" charset="-18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Lora" pitchFamily="2" charset="-18"/>
              </a:rPr>
              <a:t>Youth </a:t>
            </a:r>
            <a:r>
              <a:rPr lang="en-US" b="1" dirty="0">
                <a:latin typeface="Lora" pitchFamily="2" charset="-18"/>
              </a:rPr>
              <a:t>Worker Curriculum: </a:t>
            </a:r>
            <a:r>
              <a:rPr lang="en-US" dirty="0">
                <a:latin typeface="Lora" pitchFamily="2" charset="-18"/>
              </a:rPr>
              <a:t>Non-formal education for direct youth engagement</a:t>
            </a:r>
            <a:r>
              <a:rPr lang="en-US" dirty="0" smtClean="0">
                <a:latin typeface="Lora" pitchFamily="2" charset="-18"/>
              </a:rPr>
              <a:t>.</a:t>
            </a:r>
            <a:endParaRPr lang="sk-SK" dirty="0" smtClean="0">
              <a:latin typeface="Lora" pitchFamily="2" charset="-18"/>
            </a:endParaRP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Lora" pitchFamily="2" charset="-18"/>
              </a:rPr>
              <a:t>ensures </a:t>
            </a:r>
            <a:r>
              <a:rPr lang="en-GB" dirty="0" smtClean="0">
                <a:latin typeface="Lora" pitchFamily="2" charset="-18"/>
              </a:rPr>
              <a:t>the </a:t>
            </a:r>
            <a:r>
              <a:rPr lang="en-GB" dirty="0">
                <a:latin typeface="Lora" pitchFamily="2" charset="-18"/>
              </a:rPr>
              <a:t>principles can be applied in the space of non-formal education enabling youth workers to engage young people directly</a:t>
            </a:r>
            <a:endParaRPr lang="en-US" dirty="0">
              <a:latin typeface="Lora" pitchFamily="2" charset="-18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Lora" pitchFamily="2" charset="-18"/>
              </a:rPr>
              <a:t>Interconnect</a:t>
            </a:r>
            <a:r>
              <a:rPr lang="sk-SK" b="1" dirty="0" err="1" smtClean="0">
                <a:latin typeface="Lora" pitchFamily="2" charset="-18"/>
              </a:rPr>
              <a:t>ion</a:t>
            </a:r>
            <a:r>
              <a:rPr lang="en-US" b="1" dirty="0" smtClean="0">
                <a:latin typeface="Lora" pitchFamily="2" charset="-18"/>
              </a:rPr>
              <a:t>: </a:t>
            </a:r>
            <a:r>
              <a:rPr lang="en-US" dirty="0">
                <a:latin typeface="Lora" pitchFamily="2" charset="-18"/>
              </a:rPr>
              <a:t>Links academic rigor with practical, community-based learning.</a:t>
            </a:r>
          </a:p>
          <a:p>
            <a:endParaRPr lang="sk-SK" dirty="0">
              <a:latin typeface="Lora" pitchFamily="2" charset="-18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>
                <a:latin typeface="Lora" pitchFamily="2" charset="-18"/>
              </a:rPr>
              <a:t>Curriculum and </a:t>
            </a:r>
            <a:r>
              <a:rPr lang="sk-SK" dirty="0" err="1" smtClean="0">
                <a:latin typeface="Lora" pitchFamily="2" charset="-18"/>
              </a:rPr>
              <a:t>Syllabus</a:t>
            </a:r>
            <a:r>
              <a:rPr lang="sk-SK" dirty="0" smtClean="0">
                <a:latin typeface="Lora" pitchFamily="2" charset="-18"/>
              </a:rPr>
              <a:t> </a:t>
            </a:r>
            <a:r>
              <a:rPr lang="sk-SK" dirty="0" err="1" smtClean="0">
                <a:latin typeface="Lora" pitchFamily="2" charset="-18"/>
              </a:rPr>
              <a:t>Development</a:t>
            </a:r>
            <a:endParaRPr lang="sk-SK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8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12" y="0"/>
            <a:ext cx="832757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-191" r="-157" b="953"/>
          <a:stretch/>
        </p:blipFill>
        <p:spPr>
          <a:xfrm>
            <a:off x="-1" y="-45721"/>
            <a:ext cx="4232559" cy="690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754714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Širokouhlá</PresentationFormat>
  <Paragraphs>99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Lora</vt:lpstr>
      <vt:lpstr>Calibri</vt:lpstr>
      <vt:lpstr>Wingdings</vt:lpstr>
      <vt:lpstr>Arial</vt:lpstr>
      <vt:lpstr>UCM Sans</vt:lpstr>
      <vt:lpstr>Times New Roman</vt:lpstr>
      <vt:lpstr>MENDELU</vt:lpstr>
      <vt:lpstr>CIRCLES  A Framework for Youth Empowerment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 A Framework for Youth Empowerment</dc:title>
  <dc:creator>Uzivatel</dc:creator>
  <cp:lastModifiedBy>MIHÁLIK, Jaroslav</cp:lastModifiedBy>
  <cp:revision>20</cp:revision>
  <dcterms:created xsi:type="dcterms:W3CDTF">2025-09-19T08:47:43Z</dcterms:created>
  <dcterms:modified xsi:type="dcterms:W3CDTF">2025-09-25T08:43:06Z</dcterms:modified>
</cp:coreProperties>
</file>