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59" r:id="rId5"/>
    <p:sldId id="284" r:id="rId6"/>
    <p:sldId id="288" r:id="rId7"/>
    <p:sldId id="268" r:id="rId8"/>
    <p:sldId id="269" r:id="rId9"/>
    <p:sldId id="263" r:id="rId10"/>
    <p:sldId id="270" r:id="rId11"/>
    <p:sldId id="261" r:id="rId12"/>
    <p:sldId id="262" r:id="rId13"/>
    <p:sldId id="264" r:id="rId14"/>
    <p:sldId id="265" r:id="rId15"/>
    <p:sldId id="266" r:id="rId16"/>
    <p:sldId id="285" r:id="rId17"/>
    <p:sldId id="286" r:id="rId18"/>
    <p:sldId id="267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3" r:id="rId31"/>
    <p:sldId id="287" r:id="rId32"/>
  </p:sldIdLst>
  <p:sldSz cx="12192000" cy="6858000"/>
  <p:notesSz cx="6858000" cy="9144000"/>
  <p:defaultTextStyle>
    <a:defPPr rtl="0">
      <a:defRPr lang="cs-cz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302B"/>
    <a:srgbClr val="24322E"/>
    <a:srgbClr val="5F73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49" autoAdjust="0"/>
  </p:normalViewPr>
  <p:slideViewPr>
    <p:cSldViewPr snapToGrid="0">
      <p:cViewPr varScale="1">
        <p:scale>
          <a:sx n="59" d="100"/>
          <a:sy n="59" d="100"/>
        </p:scale>
        <p:origin x="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186F745-064D-42C9-B909-EE6638D9A19A}" type="datetime1">
              <a:rPr lang="cs-CZ" smtClean="0"/>
              <a:t>29.11.2024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71D633-9DD7-49CB-ADF7-75325D4C463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0742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3CB8C-AB4B-411A-9381-7542F37BD72F}" type="datetime1">
              <a:rPr lang="cs-CZ" smtClean="0"/>
              <a:pPr/>
              <a:t>29.11.2024</a:t>
            </a:fld>
            <a:endParaRPr lang="cs-CZ" dirty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/>
              <a:t>Kliknutím můžete 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C0D42F3-CDD5-4B19-B3DB-7C5223465AF0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81058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C0D42F3-CDD5-4B19-B3DB-7C5223465AF0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6972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Obdélník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rtlCol="0" anchor="t">
            <a:normAutofit/>
          </a:bodyPr>
          <a:lstStyle>
            <a:lvl1pPr algn="r">
              <a:defRPr sz="60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rtlCol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D902ED-1FF5-4A9F-AAE5-EA26363EE9EA}" type="datetime1">
              <a:rPr lang="cs-CZ" noProof="0" smtClean="0"/>
              <a:t>29.11.2024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Ins="45720"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13" name="Textové pole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cs-CZ" sz="2400" noProof="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cs-CZ" sz="2400" noProof="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Obdélník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ové pole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cs-CZ" sz="1800" noProof="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cs-CZ" sz="1000" noProof="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2902FE1-CDB9-4C65-97DB-2078C47130C3}" type="datetime1">
              <a:rPr lang="cs-CZ" noProof="0" smtClean="0"/>
              <a:t>29.11.2024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Obdélník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ové pole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cs-CZ" sz="1800" noProof="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cs-CZ" sz="1000" noProof="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B80598-28B5-435E-82FD-5EAEF837650A}" type="datetime1">
              <a:rPr lang="cs-CZ" noProof="0" smtClean="0"/>
              <a:t>29.11.2024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885823" y="1193099"/>
            <a:ext cx="10863265" cy="501491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2280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délník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Obdélník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93794" y="284086"/>
            <a:ext cx="9793727" cy="736846"/>
          </a:xfrm>
        </p:spPr>
        <p:txBody>
          <a:bodyPr rtlCol="0"/>
          <a:lstStyle/>
          <a:p>
            <a:pPr rtl="0"/>
            <a:r>
              <a:rPr lang="cs-CZ" noProof="0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93794" y="1279758"/>
            <a:ext cx="9793726" cy="5413649"/>
          </a:xfrm>
        </p:spPr>
        <p:txBody>
          <a:bodyPr rtlCol="0" anchor="t"/>
          <a:lstStyle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cs-CZ" noProof="0" dirty="0"/>
              <a:t>Po kliknutí můžete upravovat styly textu v předloze.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8B33E1-496A-4811-89A9-F328746EA4BC}" type="datetime1">
              <a:rPr lang="cs-CZ" noProof="0" smtClean="0"/>
              <a:t>29.11.2024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7" name="Textové pole 6"/>
          <p:cNvSpPr txBox="1"/>
          <p:nvPr/>
        </p:nvSpPr>
        <p:spPr>
          <a:xfrm>
            <a:off x="1094111" y="14135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cs-CZ" sz="1800" noProof="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cs-CZ" sz="1000" noProof="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délník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Obdélník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ové pole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cs-CZ" sz="1800" noProof="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cs-CZ" sz="1000" noProof="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rtlCol="0" anchor="t">
            <a:normAutofit/>
          </a:bodyPr>
          <a:lstStyle>
            <a:lvl1pPr algn="r">
              <a:defRPr sz="32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rtlCol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3909B4-41E0-4297-92B3-11D0EFBD78A8}" type="datetime1">
              <a:rPr lang="cs-CZ" noProof="0" smtClean="0"/>
              <a:t>29.11.2024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délník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Obdélník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8A4B10-3707-4697-97D8-3CCE0147414C}" type="datetime1">
              <a:rPr lang="cs-CZ" noProof="0" smtClean="0"/>
              <a:t>29.11.2024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10" name="Textové pole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cs-CZ" sz="1800" noProof="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cs-CZ" sz="1000" noProof="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Obdélník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ové pole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cs-CZ" sz="1800" noProof="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cs-CZ" sz="1000" noProof="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4E9F35C-F309-4327-ADBD-08AF18133FB4}" type="datetime1">
              <a:rPr lang="cs-CZ" noProof="0" smtClean="0"/>
              <a:t>29.11.2024</a:t>
            </a:fld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Obdélník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06790" y="343961"/>
            <a:ext cx="9880731" cy="623706"/>
          </a:xfr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BAC736-C28F-47F8-B994-27C68688E7B5}" type="datetime1">
              <a:rPr lang="cs-CZ" noProof="0" smtClean="0"/>
              <a:t>29.11.2024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8" name="Textové pole 7"/>
          <p:cNvSpPr txBox="1"/>
          <p:nvPr/>
        </p:nvSpPr>
        <p:spPr>
          <a:xfrm>
            <a:off x="1003946" y="11811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cs-CZ" sz="1800" noProof="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cs-CZ" sz="1000" noProof="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Obdélník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93976E-D31F-4777-8445-C778722E8257}" type="datetime1">
              <a:rPr lang="cs-CZ" noProof="0" smtClean="0"/>
              <a:t>29.11.2024</a:t>
            </a:fld>
            <a:endParaRPr lang="cs-CZ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délník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Obdélník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ové pole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cs-CZ" sz="1800" noProof="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cs-CZ" sz="1000" noProof="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rtlCol="0" anchor="ctr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B1C0A9-0708-41ED-AC27-A42FB3A76E99}" type="datetime1">
              <a:rPr lang="cs-CZ" noProof="0" smtClean="0"/>
              <a:t>29.11.2024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Obdélník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10" name="Textové pole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cs-CZ" sz="1800" noProof="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cs-CZ" sz="1000" noProof="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rtlCol="0" anchor="b">
            <a:normAutofit/>
          </a:bodyPr>
          <a:lstStyle>
            <a:lvl1pPr algn="l">
              <a:defRPr sz="32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 rtlCol="0"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7F4A69-FB11-447B-BDAD-B5EEC7997362}" type="datetime1">
              <a:rPr lang="cs-CZ" noProof="0" smtClean="0"/>
              <a:t>29.11.2024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/>
              <a:t>Kliknutím můžete 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/>
            <a:fld id="{62EFEA71-0E90-45A2-BBF8-89E38E358A0A}" type="datetime1">
              <a:rPr lang="cs-CZ" noProof="0" smtClean="0"/>
              <a:t>29.11.2024</a:t>
            </a:fld>
            <a:endParaRPr lang="cs-CZ" noProof="0" dirty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sp>
        <p:nvSpPr>
          <p:cNvPr id="57" name="Obdélník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Obdélník 45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pic>
        <p:nvPicPr>
          <p:cNvPr id="48" name="Obrázek 47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50" name="Volný tvar: Obrazec 49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52" name="Obrázek 51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" y="-5487"/>
            <a:ext cx="12189867" cy="6858000"/>
          </a:xfrm>
          <a:prstGeom prst="rect">
            <a:avLst/>
          </a:prstGeom>
        </p:spPr>
      </p:pic>
      <p:sp>
        <p:nvSpPr>
          <p:cNvPr id="54" name="Obdélník 53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56" name="Volný tvar: Obrazec 55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9910" y="0"/>
            <a:ext cx="7869544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996">
                <a:srgbClr val="1F2D29">
                  <a:alpha val="4000"/>
                </a:srgbClr>
              </a:gs>
              <a:gs pos="20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58" name="Ovál 57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2282700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5138C4F-5ED7-4B74-B0C6-2DF6DC04F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9080" y="331214"/>
            <a:ext cx="10637106" cy="1198001"/>
          </a:xfr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46000">
                <a:srgbClr val="5F7362"/>
              </a:gs>
              <a:gs pos="100000">
                <a:srgbClr val="24322E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rtlCol="0">
            <a:normAutofit/>
          </a:bodyPr>
          <a:lstStyle/>
          <a:p>
            <a:pPr algn="l" rtl="0"/>
            <a:r>
              <a:rPr lang="cs-CZ" sz="3200" b="1" dirty="0"/>
              <a:t>Role a management opomíjených typů sídelní zeleně pro udržitelný rozvoj sídel v době klimatické změny</a:t>
            </a:r>
          </a:p>
        </p:txBody>
      </p:sp>
      <p:pic>
        <p:nvPicPr>
          <p:cNvPr id="1026" name="Picture 2" descr="Obsah obrázku text&#10;&#10;Popis byl vytvořen automaticky">
            <a:extLst>
              <a:ext uri="{FF2B5EF4-FFF2-40B4-BE49-F238E27FC236}">
                <a16:creationId xmlns:a16="http://schemas.microsoft.com/office/drawing/2014/main" id="{E69340CD-99B1-4F2B-BB2E-905D2ACFC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29" y="5492423"/>
            <a:ext cx="4619584" cy="126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 descr="Obsah obrázku kresba, klipart, Grafika, design&#10;&#10;Popis byl vytvořen automaticky">
            <a:extLst>
              <a:ext uri="{FF2B5EF4-FFF2-40B4-BE49-F238E27FC236}">
                <a16:creationId xmlns:a16="http://schemas.microsoft.com/office/drawing/2014/main" id="{9BCC0941-1369-A99E-B0F9-74BB072E93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459" y="2646624"/>
            <a:ext cx="2561888" cy="256188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45B6710-DE25-BA41-0984-BE203144FADA}"/>
              </a:ext>
            </a:extLst>
          </p:cNvPr>
          <p:cNvSpPr txBox="1"/>
          <p:nvPr/>
        </p:nvSpPr>
        <p:spPr>
          <a:xfrm>
            <a:off x="5467" y="1701288"/>
            <a:ext cx="5976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Seminář pro stakeholdery, představení projektu</a:t>
            </a:r>
          </a:p>
          <a:p>
            <a:r>
              <a:rPr lang="cs-CZ" sz="2000" b="1" dirty="0"/>
              <a:t>Velká </a:t>
            </a:r>
            <a:r>
              <a:rPr lang="cs-CZ" sz="2000" b="1" dirty="0" err="1"/>
              <a:t>Klajdovka</a:t>
            </a:r>
            <a:r>
              <a:rPr lang="cs-CZ" sz="2000" b="1" dirty="0"/>
              <a:t>, Brno, 29.11. 2024</a:t>
            </a:r>
          </a:p>
        </p:txBody>
      </p:sp>
      <p:pic>
        <p:nvPicPr>
          <p:cNvPr id="7" name="Obrázek 6" descr="Obsah obrázku venku, obloha, tráva, budova&#10;&#10;Popis byl vytvořen automaticky">
            <a:extLst>
              <a:ext uri="{FF2B5EF4-FFF2-40B4-BE49-F238E27FC236}">
                <a16:creationId xmlns:a16="http://schemas.microsoft.com/office/drawing/2014/main" id="{BFE25D2F-6018-A336-37BC-17F3BECBCC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8118" y="2396962"/>
            <a:ext cx="6176575" cy="412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24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3E37D7-5253-999D-4477-AC6E50483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Harmonogram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639A90-8A0D-43CB-9740-5D737BCFE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/>
              <a:t>0 Management a administrativa 05/2024 – 12/2026</a:t>
            </a:r>
          </a:p>
          <a:p>
            <a:pPr marL="0" indent="0">
              <a:buNone/>
            </a:pPr>
            <a:r>
              <a:rPr lang="cs-CZ" sz="1800" dirty="0"/>
              <a:t>1.1 Definování opomíjené městské zeleně (OMZ) 05/2024 – 10/2024</a:t>
            </a:r>
          </a:p>
          <a:p>
            <a:pPr marL="0" indent="0">
              <a:buNone/>
            </a:pPr>
            <a:r>
              <a:rPr lang="cs-CZ" sz="1800" dirty="0"/>
              <a:t>1.2 Mapování ploch OMZ v modelových městech ČR 10/2024 – 03/2026</a:t>
            </a:r>
          </a:p>
          <a:p>
            <a:pPr marL="0" indent="0">
              <a:buNone/>
            </a:pPr>
            <a:r>
              <a:rPr lang="cs-CZ" sz="1800" dirty="0"/>
              <a:t>1.3 Vyhodnocení plošného podílu ploch OMZ na systému zeleně měst 03/2025-05/2025</a:t>
            </a:r>
          </a:p>
          <a:p>
            <a:pPr marL="0" indent="0">
              <a:buNone/>
            </a:pPr>
            <a:r>
              <a:rPr lang="cs-CZ" sz="1800" dirty="0"/>
              <a:t>1.4 Identifikace a kvantifikace ekosystémových služeb a </a:t>
            </a:r>
            <a:r>
              <a:rPr lang="cs-CZ" sz="1800" dirty="0" err="1"/>
              <a:t>ecosystem</a:t>
            </a:r>
            <a:r>
              <a:rPr lang="cs-CZ" sz="1800" dirty="0"/>
              <a:t> </a:t>
            </a:r>
            <a:r>
              <a:rPr lang="cs-CZ" sz="1800" dirty="0" err="1"/>
              <a:t>disservices</a:t>
            </a:r>
            <a:r>
              <a:rPr lang="cs-CZ" sz="1800" dirty="0"/>
              <a:t> ploch OMZ 09/2024 – 06/2025 </a:t>
            </a:r>
          </a:p>
          <a:p>
            <a:pPr marL="0" indent="0">
              <a:buNone/>
            </a:pPr>
            <a:r>
              <a:rPr lang="cs-CZ" sz="1800" dirty="0"/>
              <a:t>2.1 Botanická, entomologická a ornitologická inventarizace modelových ploch 03/2025 – 10/2026</a:t>
            </a:r>
          </a:p>
          <a:p>
            <a:pPr marL="0" indent="0">
              <a:buNone/>
            </a:pPr>
            <a:r>
              <a:rPr lang="cs-CZ" sz="1800" dirty="0"/>
              <a:t>2.2 Analýza role ploch OMZ v šíření nepůvodních druhů 03/2025 – 10/2026</a:t>
            </a:r>
          </a:p>
          <a:p>
            <a:pPr marL="0" indent="0">
              <a:buNone/>
            </a:pPr>
            <a:r>
              <a:rPr lang="cs-CZ" sz="1800" dirty="0"/>
              <a:t>3.1 Identifikace klíčových témat a skupin aktérů/respondentů 05/2024 – 10/2024</a:t>
            </a:r>
          </a:p>
        </p:txBody>
      </p:sp>
    </p:spTree>
    <p:extLst>
      <p:ext uri="{BB962C8B-B14F-4D97-AF65-F5344CB8AC3E}">
        <p14:creationId xmlns:p14="http://schemas.microsoft.com/office/powerpoint/2010/main" val="820176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3E37D7-5253-999D-4477-AC6E50483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Harmonogram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639A90-8A0D-43CB-9740-5D737BCFE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794" y="1279759"/>
            <a:ext cx="9793726" cy="21492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/>
              <a:t>3.2 Dotazníkové šetření, ankety a </a:t>
            </a:r>
            <a:r>
              <a:rPr lang="cs-CZ" sz="1800" dirty="0" err="1"/>
              <a:t>focus</a:t>
            </a:r>
            <a:r>
              <a:rPr lang="cs-CZ" sz="1800" dirty="0"/>
              <a:t> </a:t>
            </a:r>
            <a:r>
              <a:rPr lang="cs-CZ" sz="1800" dirty="0" err="1"/>
              <a:t>groups</a:t>
            </a:r>
            <a:r>
              <a:rPr lang="cs-CZ" sz="1800" dirty="0"/>
              <a:t> mezi obyvateli a návštěvníky sídel 09/2024 – 10/2026</a:t>
            </a:r>
          </a:p>
          <a:p>
            <a:pPr marL="0" indent="0">
              <a:buNone/>
            </a:pPr>
            <a:r>
              <a:rPr lang="cs-CZ" sz="1800" dirty="0"/>
              <a:t>3.3 Polostrukturované rozhovory se zástupci veřejné správy a pracovníky péče o městskou zeleň 09/2024 – 10/2026</a:t>
            </a:r>
          </a:p>
          <a:p>
            <a:pPr marL="0" indent="0">
              <a:buNone/>
            </a:pPr>
            <a:r>
              <a:rPr lang="cs-CZ" sz="1800" dirty="0"/>
              <a:t>4.1 Ošetření ploch OMZ v koncepční dokumentech měst 06/2024 – 08/2026</a:t>
            </a:r>
          </a:p>
          <a:p>
            <a:pPr marL="0" indent="0">
              <a:buNone/>
            </a:pPr>
            <a:r>
              <a:rPr lang="cs-CZ" sz="1800" dirty="0"/>
              <a:t>5.1 Řešení nákladovosti údržby ploch OMZ 09/2024 – 03/2026</a:t>
            </a:r>
          </a:p>
          <a:p>
            <a:pPr marL="0" indent="0">
              <a:buNone/>
            </a:pPr>
            <a:r>
              <a:rPr lang="cs-CZ" sz="1800" dirty="0"/>
              <a:t>5.2 Vyjádření ekonomické hodnoty </a:t>
            </a:r>
            <a:r>
              <a:rPr lang="cs-CZ" sz="1800" dirty="0" err="1"/>
              <a:t>ekosytémových</a:t>
            </a:r>
            <a:r>
              <a:rPr lang="cs-CZ" sz="1800" dirty="0"/>
              <a:t> služeb OMZ 09/2024 – 05/2026</a:t>
            </a:r>
          </a:p>
          <a:p>
            <a:pPr marL="0" indent="0">
              <a:buNone/>
            </a:pPr>
            <a:r>
              <a:rPr lang="cs-CZ" sz="1800" dirty="0"/>
              <a:t>5.3 Metodická doporučení pro management a strategii přístupu k OMZ na úrovni měst 09/2025 – 12/2026</a:t>
            </a:r>
          </a:p>
        </p:txBody>
      </p:sp>
    </p:spTree>
    <p:extLst>
      <p:ext uri="{BB962C8B-B14F-4D97-AF65-F5344CB8AC3E}">
        <p14:creationId xmlns:p14="http://schemas.microsoft.com/office/powerpoint/2010/main" val="2661314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173CE6-8F74-9B73-E87D-0225F111A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Závazné výsledky projektu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7E648E36-D173-DD84-3693-6221832015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576289"/>
              </p:ext>
            </p:extLst>
          </p:nvPr>
        </p:nvGraphicFramePr>
        <p:xfrm>
          <a:off x="0" y="967667"/>
          <a:ext cx="12192000" cy="5890331"/>
        </p:xfrm>
        <a:graphic>
          <a:graphicData uri="http://schemas.openxmlformats.org/drawingml/2006/table">
            <a:tbl>
              <a:tblPr/>
              <a:tblGrid>
                <a:gridCol w="1604211">
                  <a:extLst>
                    <a:ext uri="{9D8B030D-6E8A-4147-A177-3AD203B41FA5}">
                      <a16:colId xmlns:a16="http://schemas.microsoft.com/office/drawing/2014/main" val="1978265053"/>
                    </a:ext>
                  </a:extLst>
                </a:gridCol>
                <a:gridCol w="4700336">
                  <a:extLst>
                    <a:ext uri="{9D8B030D-6E8A-4147-A177-3AD203B41FA5}">
                      <a16:colId xmlns:a16="http://schemas.microsoft.com/office/drawing/2014/main" val="856258968"/>
                    </a:ext>
                  </a:extLst>
                </a:gridCol>
                <a:gridCol w="4644190">
                  <a:extLst>
                    <a:ext uri="{9D8B030D-6E8A-4147-A177-3AD203B41FA5}">
                      <a16:colId xmlns:a16="http://schemas.microsoft.com/office/drawing/2014/main" val="3815141957"/>
                    </a:ext>
                  </a:extLst>
                </a:gridCol>
                <a:gridCol w="1243263">
                  <a:extLst>
                    <a:ext uri="{9D8B030D-6E8A-4147-A177-3AD203B41FA5}">
                      <a16:colId xmlns:a16="http://schemas.microsoft.com/office/drawing/2014/main" val="1014249074"/>
                    </a:ext>
                  </a:extLst>
                </a:gridCol>
              </a:tblGrid>
              <a:tr h="455159">
                <a:tc>
                  <a:txBody>
                    <a:bodyPr/>
                    <a:lstStyle/>
                    <a:p>
                      <a:pPr algn="l"/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Identifikační číslo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Název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Druh výstupu/výsledku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Plánovaný termín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3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468184"/>
                  </a:ext>
                </a:extLst>
              </a:tr>
              <a:tr h="531742"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SS07010206-V1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Identifikace a mapování ploch opomíjené městské zeleně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NmetS</a:t>
                      </a:r>
                      <a:r>
                        <a:rPr lang="cs-CZ" sz="14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 - Metodiky schválené příslušným orgánem státní správy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09/2025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498862"/>
                  </a:ext>
                </a:extLst>
              </a:tr>
              <a:tr h="455159"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SS07010206-V2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Role ploch opomíjené městské zeleně v koncepčních dokumentech měst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O - Ostatní výsledky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12/2025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9358183"/>
                  </a:ext>
                </a:extLst>
              </a:tr>
              <a:tr h="455159"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SS07010206-V3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Veřejná databáze obsahující informace z inventarizačních průzkumů lokalit OMZ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S - Specializovaná veřejná databáze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06/2026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112665"/>
                  </a:ext>
                </a:extLst>
              </a:tr>
              <a:tr h="689321"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SS07010206-V4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Ekonomické aspekty obhospodařování ploch opomíjené městské zeleně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Jimp</a:t>
                      </a:r>
                      <a:r>
                        <a:rPr lang="cs-CZ" sz="14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 - Původní/přehledový článek v recenzovaném odborném periodiku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12/2026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206365"/>
                  </a:ext>
                </a:extLst>
              </a:tr>
              <a:tr h="622736"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SS07010206-V5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Biodiverzita ploch opomíjené městské zeleně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Jimp</a:t>
                      </a:r>
                      <a:r>
                        <a:rPr lang="cs-CZ" sz="14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 - Původní/přehledový článek v recenzovaném odborném periodiku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12/2026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981793"/>
                  </a:ext>
                </a:extLst>
              </a:tr>
              <a:tr h="673230"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SS07010206-V6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Vnímání ploch opomíjené městské zeleně veřejností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Jimp</a:t>
                      </a:r>
                      <a:r>
                        <a:rPr lang="cs-CZ" sz="14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 - Původní/přehledový článek v recenzovaném odborném periodiku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12/2026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743365"/>
                  </a:ext>
                </a:extLst>
              </a:tr>
              <a:tr h="531742"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SS07010206-V7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Management ploch opomíjené městské zeleně (OMZ)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NmetS</a:t>
                      </a:r>
                      <a:r>
                        <a:rPr lang="cs-CZ" sz="14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 - Metodiky schválené příslušným orgánem státní správy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12/2026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033850"/>
                  </a:ext>
                </a:extLst>
              </a:tr>
              <a:tr h="455159"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SS07010206-V8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Opomíjené plochy městské zeleně a jejich role v organismu města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B - Odborná kniha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12/2026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103987"/>
                  </a:ext>
                </a:extLst>
              </a:tr>
              <a:tr h="1020924"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SS07010206-V9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Typologie, význam a management ploch opomíjené městské zeleně (OMZ)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Vsouhrn - Souhrnná výzkumná zpráva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</a:rPr>
                        <a:t>12/2026</a:t>
                      </a:r>
                    </a:p>
                  </a:txBody>
                  <a:tcPr marL="7113" marR="7113" marT="3556" marB="35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6364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1844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8B8B4C02-7EAA-33EA-EC1F-A5DF59C9766B}"/>
              </a:ext>
            </a:extLst>
          </p:cNvPr>
          <p:cNvSpPr/>
          <p:nvPr/>
        </p:nvSpPr>
        <p:spPr>
          <a:xfrm>
            <a:off x="1013012" y="1264024"/>
            <a:ext cx="10354235" cy="5558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7173CE6-8F74-9B73-E87D-0225F111A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Závazné výsledky projektu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ED3F213-8251-AD57-DDF4-E267365DF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400" b="1" dirty="0" err="1">
                <a:solidFill>
                  <a:srgbClr val="24322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NmetS</a:t>
            </a:r>
            <a:r>
              <a:rPr lang="cs-CZ" sz="2400" b="1" dirty="0">
                <a:solidFill>
                  <a:srgbClr val="24322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- Identifikace a mapování ploch opomíjené městské zeleně</a:t>
            </a:r>
          </a:p>
          <a:p>
            <a:pPr algn="just"/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Metodika bude poskytovat zásady identifikace ploch opomíjené městské zeleně a její vymezení oproti systematicky a dlouhodobě obhospodařovaným plochám. </a:t>
            </a:r>
          </a:p>
          <a:p>
            <a:pPr algn="just"/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Současně stanoví základní charakteristiky a indikátory pro sledování změn biodiverzity a postup jak je monitorovat. </a:t>
            </a:r>
          </a:p>
          <a:p>
            <a:pPr algn="just"/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Třetí částí metodiky bude postup identifikace společenských zájmů, vedoucích k zajištění jejich udržitelné, společensky žádoucí existence. </a:t>
            </a:r>
          </a:p>
          <a:p>
            <a:pPr algn="just"/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Metodika rovněž umožní kategorizaci těchto ploch, postavenou na propojení charakteru biodiverzity a společenského přístupu jako základu pro rozhodování o managementu těchto ploch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4894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4032BF15-8012-45C0-4AAE-05249D914196}"/>
              </a:ext>
            </a:extLst>
          </p:cNvPr>
          <p:cNvSpPr/>
          <p:nvPr/>
        </p:nvSpPr>
        <p:spPr>
          <a:xfrm>
            <a:off x="1013012" y="1264024"/>
            <a:ext cx="10354235" cy="5558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7173CE6-8F74-9B73-E87D-0225F111A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Závazné výsledky projektu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ED3F213-8251-AD57-DDF4-E267365DF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400" b="1" dirty="0" err="1">
                <a:solidFill>
                  <a:srgbClr val="24322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NmetS</a:t>
            </a:r>
            <a:r>
              <a:rPr lang="cs-CZ" sz="2400" b="1" dirty="0">
                <a:solidFill>
                  <a:srgbClr val="24322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- </a:t>
            </a:r>
            <a:r>
              <a:rPr lang="nl-NL" sz="2400" b="1" dirty="0">
                <a:solidFill>
                  <a:srgbClr val="24322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Management ploch opomíjené městské zeleně</a:t>
            </a:r>
            <a:endParaRPr lang="cs-CZ" sz="2400" b="1" dirty="0">
              <a:solidFill>
                <a:srgbClr val="24322E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Metodika navrhne rozhodovací proces pro volbu udržitelné péče a využívání ploch opomíjené městské zeleně na základě pochopení  jejich environmentálních a společenských vazeb. Tato péče bude směřovat udržitelnému mixu poskytování ekosystémových služeb (včetně zachování a podpory biodiverzity), eliminace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ecosystem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disservices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(včetně invazních druhů organismů) na základě společenských požadavků, efektivně vynaložených finančních nákladů, charakteru stávajících společenstev i predikce budoucího vývoje.</a:t>
            </a:r>
          </a:p>
          <a:p>
            <a:pPr algn="just"/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Zásady péče budou specificky členěny podle kategorizace lokalit, uplatněné dle metodiky jedna Projektu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5914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6B4A76-FADC-D4DB-9073-06C43C9BD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Vedlejší výsledky projektu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99B2F5-AEF7-769C-3DBC-82A17835E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W – workshop pro stakeholdery - 04/2026 - Cílem workshopu je komplexně představit problematiku významu a péče o plochy OMZ a vytvořit prostor pro prezentaci postojů různých skupin stakeholderů a zapracování relevantních připomínek do finálních výsledků projektu</a:t>
            </a:r>
          </a:p>
          <a:p>
            <a:r>
              <a:rPr lang="cs-CZ" dirty="0"/>
              <a:t>O – popularizační článek určený široké veřejnosti informující o výstupech biologické části, monitoringu OMZ a jejich roli v krajině</a:t>
            </a:r>
          </a:p>
        </p:txBody>
      </p:sp>
      <p:pic>
        <p:nvPicPr>
          <p:cNvPr id="5" name="Obrázek 4" descr="Obsah obrázku venku, území, obloha, strom&#10;&#10;Popis byl vytvořen automaticky">
            <a:extLst>
              <a:ext uri="{FF2B5EF4-FFF2-40B4-BE49-F238E27FC236}">
                <a16:creationId xmlns:a16="http://schemas.microsoft.com/office/drawing/2014/main" id="{8738696D-02D9-F657-8DF8-EAB8BFD21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852" y="3831374"/>
            <a:ext cx="5369668" cy="286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97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7EAFD7-2E3A-E209-6DC7-11D042BE9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WP 1  - Definování a identifikace opomíjené městské zeleně (OMZ)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68F462-0C42-0FED-8BF4-0ED80FEDF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/>
              <a:t>Řešitelé: </a:t>
            </a:r>
          </a:p>
          <a:p>
            <a:pPr marL="0" indent="0">
              <a:buNone/>
            </a:pPr>
            <a:r>
              <a:rPr lang="cs-CZ" sz="1800" dirty="0"/>
              <a:t>Luis Inostroza (MENDELU), </a:t>
            </a:r>
            <a:r>
              <a:rPr lang="cs-CZ" sz="1800" u="sng" dirty="0"/>
              <a:t>Jiří Schneider (MENDELU), </a:t>
            </a:r>
            <a:r>
              <a:rPr lang="cs-CZ" sz="1800" dirty="0"/>
              <a:t>Davina Vačkářová (Czech Globe), Martin Ander (</a:t>
            </a:r>
            <a:r>
              <a:rPr lang="cs-CZ" sz="1800" dirty="0" err="1"/>
              <a:t>NaP</a:t>
            </a:r>
            <a:r>
              <a:rPr lang="cs-CZ" sz="1800" dirty="0"/>
              <a:t>)</a:t>
            </a:r>
          </a:p>
          <a:p>
            <a:pPr marL="0" indent="0">
              <a:buNone/>
            </a:pPr>
            <a:r>
              <a:rPr lang="cs-CZ" sz="1800" b="1" dirty="0"/>
              <a:t>Aktivity WP 1:</a:t>
            </a:r>
          </a:p>
          <a:p>
            <a:pPr marL="0" indent="0">
              <a:buNone/>
            </a:pPr>
            <a:r>
              <a:rPr lang="cs-CZ" sz="1800" dirty="0"/>
              <a:t>1.1 Definování opomíjené městské zeleně (OMZ) na základě literárního </a:t>
            </a:r>
            <a:r>
              <a:rPr lang="cs-CZ" sz="1800" dirty="0" err="1"/>
              <a:t>review</a:t>
            </a:r>
            <a:r>
              <a:rPr lang="cs-CZ" sz="1800" dirty="0"/>
              <a:t> domácí i zahraniční literatury i praktických zkušeností s managementem modro-zelené infrastruktury v sídlech. Jedním z klíčů bude i absence dlouhodobé a systematické péče, podporované z veřejných prostředků. Kategorizace ploch OMZ dle jejich charakteru a účelu</a:t>
            </a:r>
          </a:p>
          <a:p>
            <a:pPr marL="0" indent="0">
              <a:buNone/>
            </a:pPr>
            <a:r>
              <a:rPr lang="cs-CZ" sz="1800" dirty="0"/>
              <a:t>1.2 Mapování ploch OMZ v modelových městech ČR – Brno, České Budějovice, Ostrava, Plzeň, Žďár nad Sázavou, Hodonín. Kromě mapování v terénu budou využity i generely městské zeleně a územně-plánovací dokumentace. Jednak proběhne samotná lokalizace ploch OMZ, jednak budou ověřeny jednotky Konsolidované vrstvy ekosystémů (KVES).</a:t>
            </a:r>
          </a:p>
        </p:txBody>
      </p:sp>
    </p:spTree>
    <p:extLst>
      <p:ext uri="{BB962C8B-B14F-4D97-AF65-F5344CB8AC3E}">
        <p14:creationId xmlns:p14="http://schemas.microsoft.com/office/powerpoint/2010/main" val="1977152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7EAFD7-2E3A-E209-6DC7-11D042BE9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WP 1  - Definování a identifikace opomíjené městské zeleně (OMZ)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68F462-0C42-0FED-8BF4-0ED80FEDF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/>
              <a:t>Aktivity WP 1:</a:t>
            </a:r>
          </a:p>
          <a:p>
            <a:pPr marL="0" indent="0">
              <a:buNone/>
            </a:pPr>
            <a:r>
              <a:rPr lang="cs-CZ" sz="1800" dirty="0"/>
              <a:t>1.3 Vyhodnocení plošného podílu ploch OMZ na systému zeleně měst s využitím </a:t>
            </a:r>
            <a:r>
              <a:rPr lang="cs-CZ" sz="1800" dirty="0" err="1"/>
              <a:t>ArcPro</a:t>
            </a:r>
            <a:r>
              <a:rPr lang="cs-CZ" sz="1800" dirty="0"/>
              <a:t>, Analýza jejich lokalizace z hlediska urbanistického prostoru a struktury města</a:t>
            </a:r>
          </a:p>
          <a:p>
            <a:pPr marL="0" indent="0">
              <a:buNone/>
            </a:pPr>
            <a:r>
              <a:rPr lang="cs-CZ" sz="1800" dirty="0"/>
              <a:t>1.4 Identifikace a kvantifikace ekosystémových služeb a </a:t>
            </a:r>
            <a:r>
              <a:rPr lang="cs-CZ" sz="1800" dirty="0" err="1"/>
              <a:t>ecosystem</a:t>
            </a:r>
            <a:r>
              <a:rPr lang="cs-CZ" sz="1800" dirty="0"/>
              <a:t> </a:t>
            </a:r>
            <a:r>
              <a:rPr lang="cs-CZ" sz="1800" dirty="0" err="1"/>
              <a:t>disservices</a:t>
            </a:r>
            <a:r>
              <a:rPr lang="cs-CZ" sz="1800" dirty="0"/>
              <a:t> ploch OMZ s využitím GIS a DPZ. Z mezinárodní klasifikace CICES budou vybrány nejrelevantnější ekosystémové služby a určeny měřitelné biofyzikální indikátory hodnoty ekosystémových služeb.</a:t>
            </a:r>
          </a:p>
          <a:p>
            <a:pPr marL="0" indent="0">
              <a:buNone/>
            </a:pPr>
            <a:r>
              <a:rPr lang="cs-CZ" sz="1800" b="1" dirty="0"/>
              <a:t>Výstupy:</a:t>
            </a:r>
          </a:p>
          <a:p>
            <a:pPr marL="0" indent="0">
              <a:buNone/>
            </a:pPr>
            <a:r>
              <a:rPr lang="cs-CZ" sz="1800" dirty="0" err="1"/>
              <a:t>Nmets</a:t>
            </a:r>
            <a:r>
              <a:rPr lang="cs-CZ" sz="1800" dirty="0"/>
              <a:t> – Identifikace a mapování ploch opomíjené městské zeleně</a:t>
            </a:r>
          </a:p>
        </p:txBody>
      </p:sp>
    </p:spTree>
    <p:extLst>
      <p:ext uri="{BB962C8B-B14F-4D97-AF65-F5344CB8AC3E}">
        <p14:creationId xmlns:p14="http://schemas.microsoft.com/office/powerpoint/2010/main" val="3858669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A47CED-0595-31EC-B5C1-A7A140415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WP 2 – Mapování biodiverzity na modelových lokalitách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D768DE-9F8E-0DFA-1BA7-0909E14BB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/>
              <a:t>Řešitelé: </a:t>
            </a:r>
          </a:p>
          <a:p>
            <a:pPr marL="0" indent="0">
              <a:buNone/>
            </a:pPr>
            <a:r>
              <a:rPr lang="cs-CZ" sz="1800" dirty="0"/>
              <a:t>Boleslav Jelínek – botanika (MENDELU), </a:t>
            </a:r>
            <a:r>
              <a:rPr lang="cs-CZ" sz="1800" u="sng" dirty="0"/>
              <a:t>Stanislav Ožana (OU) </a:t>
            </a:r>
            <a:r>
              <a:rPr lang="cs-CZ" sz="1800" dirty="0"/>
              <a:t>– entomologie (</a:t>
            </a:r>
            <a:r>
              <a:rPr lang="cs-CZ" sz="1800" dirty="0" err="1"/>
              <a:t>bioindikačně</a:t>
            </a:r>
            <a:r>
              <a:rPr lang="cs-CZ" sz="1800" dirty="0"/>
              <a:t> významné skupiny hmyzu, drobní savci), Petr Pyszko (OU) - entomologie (herbivorní hmyz a jeho </a:t>
            </a:r>
            <a:r>
              <a:rPr lang="cs-CZ" sz="1800" dirty="0" err="1"/>
              <a:t>bioindikačně</a:t>
            </a:r>
            <a:r>
              <a:rPr lang="cs-CZ" sz="1800" dirty="0"/>
              <a:t> významní predátoři) , Gabriela Špalková, Jiří Stehno (MENDELU) – ornitologie </a:t>
            </a:r>
          </a:p>
          <a:p>
            <a:pPr marL="0" indent="0">
              <a:buNone/>
            </a:pPr>
            <a:r>
              <a:rPr lang="cs-CZ" sz="1800" b="1" dirty="0"/>
              <a:t>Aktivity WP2:</a:t>
            </a:r>
          </a:p>
          <a:p>
            <a:pPr marL="0" indent="0">
              <a:buNone/>
            </a:pPr>
            <a:r>
              <a:rPr lang="cs-CZ" sz="1800" dirty="0"/>
              <a:t>2.1 Botanická, entomologická a ornitologická inventarizace modelových ploch. Plochy budou vybrány na základě svého charakteru, tj. způsobu využívání a předběžného stavu biocenózy. Jejich celkový počet a výměra budou vybrány tak, aby odpovídaly reprezentativnímu zastoupení v rámci všech mapovaných ploch. Pozorování budou konfrontována se způsoby managementu, případně využívání ploch, tak aby dávala informaci o potenciálních vlivech těchto lidských aktivit na stav biodiverzity. Detailní metodiky jednotlivých inventarizací viz závěr dokumentu.</a:t>
            </a:r>
          </a:p>
        </p:txBody>
      </p:sp>
    </p:spTree>
    <p:extLst>
      <p:ext uri="{BB962C8B-B14F-4D97-AF65-F5344CB8AC3E}">
        <p14:creationId xmlns:p14="http://schemas.microsoft.com/office/powerpoint/2010/main" val="1827827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A47CED-0595-31EC-B5C1-A7A140415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WP 2 – Mapování biodiverzity na modelových lokalitách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D768DE-9F8E-0DFA-1BA7-0909E14BB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/>
              <a:t>Aktivity WP2:</a:t>
            </a:r>
          </a:p>
          <a:p>
            <a:pPr marL="0" indent="0">
              <a:buNone/>
            </a:pPr>
            <a:r>
              <a:rPr lang="cs-CZ" sz="1800" dirty="0"/>
              <a:t>2.2 Analýza role ploch OMZ v šíření nepůvodních druhů – pozornost bude věnována nepůvodním druhům a jejich podmínkám, které plochy OMZ poskytují pro jejich šíření. Budou analyzovány nejen stanovištní poměry, ale rovněž bude konfrontována intenzita managementu s rozšířením a stavem populací těchto druhů. </a:t>
            </a:r>
          </a:p>
          <a:p>
            <a:pPr marL="0" indent="0">
              <a:buNone/>
            </a:pPr>
            <a:r>
              <a:rPr lang="cs-CZ" sz="1800" dirty="0"/>
              <a:t> </a:t>
            </a:r>
          </a:p>
          <a:p>
            <a:pPr marL="0" indent="0">
              <a:buNone/>
            </a:pPr>
            <a:r>
              <a:rPr lang="cs-CZ" sz="1800" b="1" dirty="0"/>
              <a:t>Výstupy: </a:t>
            </a:r>
          </a:p>
          <a:p>
            <a:pPr marL="0" indent="0">
              <a:buNone/>
            </a:pPr>
            <a:r>
              <a:rPr lang="cs-CZ" sz="1800" dirty="0" err="1"/>
              <a:t>Jimp</a:t>
            </a:r>
            <a:r>
              <a:rPr lang="cs-CZ" sz="1800" dirty="0"/>
              <a:t> – Biodiverzita ploch opomíjené městské zeleně </a:t>
            </a:r>
          </a:p>
          <a:p>
            <a:pPr marL="0" indent="0">
              <a:buNone/>
            </a:pPr>
            <a:r>
              <a:rPr lang="cs-CZ" sz="1800" dirty="0"/>
              <a:t>S - Veřejná databáze obsahující informace z inventarizačních průzkumů lokalit OMZ </a:t>
            </a:r>
          </a:p>
          <a:p>
            <a:pPr marL="0" indent="0">
              <a:buNone/>
            </a:pPr>
            <a:r>
              <a:rPr lang="cs-CZ" sz="1800" dirty="0"/>
              <a:t> </a:t>
            </a:r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902520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2B85FB-28FB-7078-827E-866B41A1A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Řešitelská pracoviště</a:t>
            </a:r>
          </a:p>
        </p:txBody>
      </p:sp>
      <p:pic>
        <p:nvPicPr>
          <p:cNvPr id="6" name="Obrázek 5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587EAE14-2A00-B769-67DE-79DD31D24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724" y="1184629"/>
            <a:ext cx="4151366" cy="175395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4A5545C-709A-3821-4FB4-406ADDE0B47A}"/>
              </a:ext>
            </a:extLst>
          </p:cNvPr>
          <p:cNvSpPr txBox="1"/>
          <p:nvPr/>
        </p:nvSpPr>
        <p:spPr>
          <a:xfrm>
            <a:off x="5678203" y="967667"/>
            <a:ext cx="5412073" cy="146649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cs-CZ" sz="2000" b="1" i="0" u="none" strike="noStrike" baseline="0" dirty="0">
                <a:latin typeface="Cambria-Bold"/>
              </a:rPr>
              <a:t>Mendelova univerzita v Brně</a:t>
            </a:r>
          </a:p>
          <a:p>
            <a:pPr algn="l">
              <a:lnSpc>
                <a:spcPct val="114000"/>
              </a:lnSpc>
            </a:pPr>
            <a:r>
              <a:rPr lang="cs-CZ" sz="2000" b="1" i="0" u="none" strike="noStrike" baseline="0" dirty="0">
                <a:latin typeface="Cambria-Bold"/>
              </a:rPr>
              <a:t>Nadace Partnerství</a:t>
            </a:r>
          </a:p>
          <a:p>
            <a:pPr algn="l">
              <a:lnSpc>
                <a:spcPct val="114000"/>
              </a:lnSpc>
            </a:pPr>
            <a:r>
              <a:rPr lang="cs-CZ" sz="2000" b="1" i="0" u="none" strike="noStrike" baseline="0" dirty="0">
                <a:latin typeface="Cambria-Bold"/>
              </a:rPr>
              <a:t>Ústav výzkumu globální změny AV ČR, v. v. i.</a:t>
            </a:r>
            <a:endParaRPr lang="cs-CZ" sz="2000" b="1" dirty="0">
              <a:latin typeface="Cambria-Bold"/>
            </a:endParaRPr>
          </a:p>
          <a:p>
            <a:pPr algn="l">
              <a:lnSpc>
                <a:spcPct val="114000"/>
              </a:lnSpc>
            </a:pPr>
            <a:r>
              <a:rPr lang="cs-CZ" sz="2000" b="1" i="0" u="none" strike="noStrike" baseline="0" dirty="0">
                <a:latin typeface="Cambria-Bold"/>
              </a:rPr>
              <a:t>Ostravská univerzita</a:t>
            </a:r>
            <a:endParaRPr lang="cs-CZ" sz="2000" dirty="0"/>
          </a:p>
        </p:txBody>
      </p:sp>
      <p:pic>
        <p:nvPicPr>
          <p:cNvPr id="5" name="Obrázek 4" descr="Obsah obrázku Grafika, Písmo, logo, text&#10;&#10;Popis byl vytvořen automaticky">
            <a:extLst>
              <a:ext uri="{FF2B5EF4-FFF2-40B4-BE49-F238E27FC236}">
                <a16:creationId xmlns:a16="http://schemas.microsoft.com/office/drawing/2014/main" id="{E17BD3FC-5BD6-CF6B-D401-70F526FC1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281" y="3601212"/>
            <a:ext cx="2833994" cy="3105747"/>
          </a:xfrm>
          <a:prstGeom prst="rect">
            <a:avLst/>
          </a:prstGeom>
        </p:spPr>
      </p:pic>
      <p:pic>
        <p:nvPicPr>
          <p:cNvPr id="7" name="Obrázek 6" descr="Obsah obrázku text, Písmo, design&#10;&#10;Popis byl vytvořen automaticky">
            <a:extLst>
              <a:ext uri="{FF2B5EF4-FFF2-40B4-BE49-F238E27FC236}">
                <a16:creationId xmlns:a16="http://schemas.microsoft.com/office/drawing/2014/main" id="{1DCC1130-92BE-90CF-C7CA-891499A02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993" y="4961095"/>
            <a:ext cx="4114210" cy="1626779"/>
          </a:xfrm>
          <a:prstGeom prst="rect">
            <a:avLst/>
          </a:prstGeom>
        </p:spPr>
      </p:pic>
      <p:pic>
        <p:nvPicPr>
          <p:cNvPr id="9" name="Obrázek 8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5B672B24-2135-4C49-D5F4-7148B12FC0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098" y="3359480"/>
            <a:ext cx="4153027" cy="108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71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B51037-852C-63C4-CD47-B91A13DD1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WP 3  - Společenské aspekty existence ploch OMZ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7E0E70-8BA9-B0F8-8CD4-983B78D9F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/>
              <a:t>Řešitelé: </a:t>
            </a:r>
          </a:p>
          <a:p>
            <a:pPr marL="0" indent="0">
              <a:buNone/>
            </a:pPr>
            <a:r>
              <a:rPr lang="cs-CZ" sz="1800" dirty="0"/>
              <a:t>Luis Inostroza (MENDELU), Jiří Schneider (MENDELU), </a:t>
            </a:r>
            <a:r>
              <a:rPr lang="cs-CZ" sz="1800" u="sng" dirty="0"/>
              <a:t>Davina Vačkářová </a:t>
            </a:r>
            <a:r>
              <a:rPr lang="cs-CZ" sz="1800" dirty="0"/>
              <a:t>(Czech Globe) </a:t>
            </a:r>
          </a:p>
          <a:p>
            <a:pPr marL="0" indent="0">
              <a:buNone/>
            </a:pPr>
            <a:r>
              <a:rPr lang="cs-CZ" sz="1800" b="1" dirty="0"/>
              <a:t>Aktivity WP 3: </a:t>
            </a:r>
          </a:p>
          <a:p>
            <a:pPr marL="0" indent="0">
              <a:buNone/>
            </a:pPr>
            <a:r>
              <a:rPr lang="cs-CZ" sz="1800" dirty="0"/>
              <a:t>3.1 Identifikace klíčových témat a skupin aktérů/respondentů </a:t>
            </a:r>
          </a:p>
          <a:p>
            <a:pPr marL="0" indent="0">
              <a:buNone/>
            </a:pPr>
            <a:r>
              <a:rPr lang="cs-CZ" sz="1800" dirty="0"/>
              <a:t>3.2  Testování dotazníku v podobě polostrukturovaných rozhovorů a </a:t>
            </a:r>
            <a:r>
              <a:rPr lang="cs-CZ" sz="1800" dirty="0" err="1"/>
              <a:t>fokusních</a:t>
            </a:r>
            <a:r>
              <a:rPr lang="cs-CZ" sz="1800" dirty="0"/>
              <a:t> skupin </a:t>
            </a:r>
          </a:p>
          <a:p>
            <a:pPr marL="0" indent="0">
              <a:buNone/>
            </a:pPr>
            <a:r>
              <a:rPr lang="cs-CZ" sz="1800" dirty="0"/>
              <a:t>3.3 Dotazníkové šetření mezi obyvateli a návštěvníky sídel – vnímání, preference a využívání ploch OMZ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b="1" dirty="0"/>
              <a:t>Výstupy: </a:t>
            </a:r>
          </a:p>
          <a:p>
            <a:pPr marL="0" indent="0">
              <a:buNone/>
            </a:pPr>
            <a:r>
              <a:rPr lang="cs-CZ" sz="1800" dirty="0" err="1"/>
              <a:t>Jimp</a:t>
            </a:r>
            <a:r>
              <a:rPr lang="cs-CZ" sz="1800" dirty="0"/>
              <a:t> – Vnímání ploch opomíjené městské zeleně veřejností </a:t>
            </a:r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01993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734250-658B-F650-6314-3764C6783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WP 4 Ošetření ploch OMZ v koncepční dokumentech měst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C99B7C-62D2-AB3F-7F70-C1BD8918C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/>
              <a:t>Řešitelé: </a:t>
            </a:r>
          </a:p>
          <a:p>
            <a:pPr marL="0" indent="0">
              <a:buNone/>
            </a:pPr>
            <a:r>
              <a:rPr lang="cs-CZ" sz="1800" dirty="0"/>
              <a:t>Martin Ander (</a:t>
            </a:r>
            <a:r>
              <a:rPr lang="cs-CZ" sz="1800" dirty="0" err="1"/>
              <a:t>NaP</a:t>
            </a:r>
            <a:r>
              <a:rPr lang="cs-CZ" sz="1800" dirty="0"/>
              <a:t>), </a:t>
            </a:r>
            <a:r>
              <a:rPr lang="cs-CZ" sz="1800" u="sng" dirty="0"/>
              <a:t>Jitka Fialová </a:t>
            </a:r>
            <a:r>
              <a:rPr lang="cs-CZ" sz="1800" dirty="0"/>
              <a:t>(MENDELU), Jiří Schneider (MENDELU)</a:t>
            </a:r>
          </a:p>
          <a:p>
            <a:pPr marL="0" indent="0">
              <a:buNone/>
            </a:pPr>
            <a:r>
              <a:rPr lang="cs-CZ" sz="1800" b="1" dirty="0"/>
              <a:t>Aktivity WP 4: </a:t>
            </a:r>
          </a:p>
          <a:p>
            <a:pPr marL="0" indent="0">
              <a:buNone/>
            </a:pPr>
            <a:r>
              <a:rPr lang="cs-CZ" sz="1800" dirty="0"/>
              <a:t>4.1 V rámci WP4 bude na příkladu spolupracujících měst i dalších českých měst a obcí identifikován a kategorizován průmět ploch OMZ do těchto typů koncepčních dokumentů měst: </a:t>
            </a:r>
          </a:p>
          <a:p>
            <a:pPr marL="450850" lvl="1" indent="0">
              <a:buNone/>
            </a:pPr>
            <a:r>
              <a:rPr lang="cs-CZ" sz="1800" dirty="0"/>
              <a:t>• Strategie rozvoje města/obce </a:t>
            </a:r>
          </a:p>
          <a:p>
            <a:pPr marL="450850" lvl="1" indent="0">
              <a:buNone/>
            </a:pPr>
            <a:r>
              <a:rPr lang="cs-CZ" sz="1800" dirty="0"/>
              <a:t>• Územní plán města/obce </a:t>
            </a:r>
          </a:p>
          <a:p>
            <a:pPr marL="450850" lvl="1" indent="0">
              <a:buNone/>
            </a:pPr>
            <a:r>
              <a:rPr lang="cs-CZ" sz="1800" dirty="0"/>
              <a:t>• Oborové koncepce (Adaptační strategie, Krajinný plán, Koncepce hospodaření s dešťovou vodou, Generel veřejných prostranství, Plán rozvoje veřejné zeleně apod.) </a:t>
            </a:r>
          </a:p>
          <a:p>
            <a:pPr marL="450850" lvl="1" indent="0">
              <a:buNone/>
            </a:pPr>
            <a:r>
              <a:rPr lang="cs-CZ" sz="1800" dirty="0"/>
              <a:t>• Řídící dokumenty města definující kompetence jednotlivých organizačních složek v oblasti údržby a péče o městskou zeleň (Statut města, Organizační řád, Stanovy či Zakládací listiny organizací správců městské zeleně apod.)</a:t>
            </a:r>
          </a:p>
        </p:txBody>
      </p:sp>
    </p:spTree>
    <p:extLst>
      <p:ext uri="{BB962C8B-B14F-4D97-AF65-F5344CB8AC3E}">
        <p14:creationId xmlns:p14="http://schemas.microsoft.com/office/powerpoint/2010/main" val="1867170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734250-658B-F650-6314-3764C6783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WP 4 Ošetření ploch OMZ v koncepční dokumentech měst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C99B7C-62D2-AB3F-7F70-C1BD8918C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/>
              <a:t>Aktivity WP 4: </a:t>
            </a:r>
          </a:p>
          <a:p>
            <a:pPr marL="0" indent="0">
              <a:buNone/>
            </a:pPr>
            <a:r>
              <a:rPr lang="cs-CZ" sz="1800" dirty="0"/>
              <a:t>Dále bude analyzováno, zda a jak s fenoménem ploch OMZ pracují metodické dokumenty tvorby městských koncepcí a strategií (např. Vyhlášky v oblasti územního plánování, Metodiky zpracování adaptačních strategií, apod.) </a:t>
            </a:r>
          </a:p>
          <a:p>
            <a:pPr marL="0" indent="0">
              <a:buNone/>
            </a:pPr>
            <a:r>
              <a:rPr lang="cs-CZ" sz="1800" dirty="0"/>
              <a:t>Na základě výše uvedených analýz s přihlédnutím k výsledkům WP3 budou projektovým týmem formulovány dílčí doporučení pro průmět ploch OMZ do různých typů městských koncepčních dokumentů. Formulace návrhů doporučení budou konzultovány s externími aplikačními garanty (zástupci spolupracujících měst). </a:t>
            </a:r>
          </a:p>
          <a:p>
            <a:pPr marL="0" indent="0">
              <a:buNone/>
            </a:pPr>
            <a:r>
              <a:rPr lang="cs-CZ" sz="1800" b="1" dirty="0"/>
              <a:t>Výstupy: </a:t>
            </a:r>
          </a:p>
          <a:p>
            <a:pPr marL="0" indent="0">
              <a:buNone/>
            </a:pPr>
            <a:r>
              <a:rPr lang="cs-CZ" sz="1800" dirty="0"/>
              <a:t>O – Role ploch opomíjené městské zeleně v koncepčních dokumentech měst</a:t>
            </a:r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320200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7F258-A106-8177-6F8C-224F0A7EA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WP 5 – Ekonomika a management zachování a obhospodařování ploch OMZ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D8A1FA-4C21-275F-5075-48B4A8B6B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/>
              <a:t>Řešitelé: </a:t>
            </a:r>
          </a:p>
          <a:p>
            <a:pPr marL="0" indent="0">
              <a:buNone/>
            </a:pPr>
            <a:r>
              <a:rPr lang="cs-CZ" sz="1800" dirty="0"/>
              <a:t>Eva Horváthová (</a:t>
            </a:r>
            <a:r>
              <a:rPr lang="cs-CZ" sz="1800" dirty="0" err="1"/>
              <a:t>CzechGlobe</a:t>
            </a:r>
            <a:r>
              <a:rPr lang="cs-CZ" sz="1800" dirty="0"/>
              <a:t>), </a:t>
            </a:r>
            <a:r>
              <a:rPr lang="cs-CZ" sz="1800" u="sng" dirty="0"/>
              <a:t>Radka Redlichová </a:t>
            </a:r>
            <a:r>
              <a:rPr lang="cs-CZ" sz="1800" dirty="0"/>
              <a:t>(MENDELU), Jiří Schneider (MENDELU), Luis Inostroza (MENDELU), Ivana Karberová (MENDELU)</a:t>
            </a:r>
          </a:p>
          <a:p>
            <a:pPr marL="0" indent="0">
              <a:buNone/>
            </a:pPr>
            <a:r>
              <a:rPr lang="cs-CZ" sz="1800" b="1" dirty="0"/>
              <a:t>Aktivity WP 5:</a:t>
            </a:r>
          </a:p>
          <a:p>
            <a:pPr marL="0" indent="0">
              <a:buNone/>
            </a:pPr>
            <a:r>
              <a:rPr lang="cs-CZ" sz="1800" dirty="0"/>
              <a:t>5.1. Ve vybraných městech budou, ve spolupráci s organizačními jednotkami úřadů zodpovědnými za správu a údržbu zeleně, popř. přímo se správci zeleně vyčísleny náklady na údržbu a správu OMZ nacházejících se na území těchto měst. </a:t>
            </a:r>
          </a:p>
          <a:p>
            <a:pPr marL="0" indent="0">
              <a:buNone/>
            </a:pPr>
            <a:r>
              <a:rPr lang="cs-CZ" sz="1800" dirty="0"/>
              <a:t>Předjednána je spolupráce magistráty či městskými úřady v Ostravě, Brně, Hradci Králové, Hodoníně a Žďáru nad Sázavou. </a:t>
            </a:r>
          </a:p>
          <a:p>
            <a:pPr marL="0" indent="0">
              <a:buNone/>
            </a:pPr>
            <a:r>
              <a:rPr lang="cs-CZ" sz="1800" dirty="0"/>
              <a:t>Dále budou porovnány tyto náklady s náklady na údržbu a založení cíleně využívaných ploch, které mají potenciál OMZ plochy nahradit. Budou tedy porovnány investiční a provozní náklady na různé varianty změn využití OMZ ve vybraných městech. Zároveň budou vyhodnocena možná rizika a příležitosti změn OMZ na cíleně využívané plochy. </a:t>
            </a:r>
          </a:p>
        </p:txBody>
      </p:sp>
    </p:spTree>
    <p:extLst>
      <p:ext uri="{BB962C8B-B14F-4D97-AF65-F5344CB8AC3E}">
        <p14:creationId xmlns:p14="http://schemas.microsoft.com/office/powerpoint/2010/main" val="544976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7F258-A106-8177-6F8C-224F0A7EA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WP 5 – Ekonomika a management zachování a obhospodařování ploch OMZ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D8A1FA-4C21-275F-5075-48B4A8B6B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/>
              <a:t>Aktivity WP 5:</a:t>
            </a:r>
          </a:p>
          <a:p>
            <a:pPr marL="0" indent="0">
              <a:buNone/>
            </a:pPr>
            <a:r>
              <a:rPr lang="cs-CZ" sz="1800" dirty="0"/>
              <a:t>5.2. V rámci WP 5 bude rovněž vyjádřena ekonomická hodnota ekosystémových služeb, které tyto plochy ve vybraných městech poskytují. K ekonomickému hodnocení budou použity zejména nákladové metody oceňování ekosystémových služeb např. metoda náhradních výdajů. V dalším kroku bude provedeno porovnání nákladů a hodnoty ekosystémových služeb OMZ. </a:t>
            </a:r>
          </a:p>
          <a:p>
            <a:pPr marL="0" indent="0">
              <a:buNone/>
            </a:pPr>
            <a:r>
              <a:rPr lang="cs-CZ" sz="1800" dirty="0"/>
              <a:t>5.3.V návaznosti na porovnání nákladů na OMZ, investičních a provozních nákladů OMZ a cíleně využívaných ploch budou navržena doporučení pro management a strategii přístupu k OMZ na úrovni měst.  </a:t>
            </a:r>
          </a:p>
          <a:p>
            <a:pPr marL="0" indent="0">
              <a:buNone/>
            </a:pPr>
            <a:r>
              <a:rPr lang="cs-CZ" sz="1800" b="1" dirty="0"/>
              <a:t>Výstupy: </a:t>
            </a:r>
          </a:p>
          <a:p>
            <a:pPr marL="0" indent="0">
              <a:buNone/>
            </a:pPr>
            <a:r>
              <a:rPr lang="cs-CZ" sz="1800" dirty="0" err="1"/>
              <a:t>Nmets</a:t>
            </a:r>
            <a:r>
              <a:rPr lang="cs-CZ" sz="1800" dirty="0"/>
              <a:t> - Management ploch opomíjené městské zeleně (OMZ)</a:t>
            </a:r>
          </a:p>
          <a:p>
            <a:pPr marL="0" indent="0">
              <a:buNone/>
            </a:pPr>
            <a:r>
              <a:rPr lang="cs-CZ" sz="1800" dirty="0" err="1"/>
              <a:t>Jimp</a:t>
            </a:r>
            <a:r>
              <a:rPr lang="cs-CZ" sz="1800" dirty="0"/>
              <a:t> – Ekonomické aspekty obhospodařování ploch opomíjené městské zeleně</a:t>
            </a:r>
          </a:p>
        </p:txBody>
      </p:sp>
    </p:spTree>
    <p:extLst>
      <p:ext uri="{BB962C8B-B14F-4D97-AF65-F5344CB8AC3E}">
        <p14:creationId xmlns:p14="http://schemas.microsoft.com/office/powerpoint/2010/main" val="864180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73FC3E-2BC0-7632-85B3-0331D0BB9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WP6 PR a Diseminace  výsledků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E5DE61-DEB2-D24E-E702-FE3E3E158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/>
              <a:t>Řešitelé: </a:t>
            </a:r>
          </a:p>
          <a:p>
            <a:pPr marL="0" indent="0">
              <a:buNone/>
            </a:pPr>
            <a:r>
              <a:rPr lang="cs-CZ" sz="1800" dirty="0"/>
              <a:t>Jan Krist (MENDELU), Jitka Fialová (MENDELU), </a:t>
            </a:r>
            <a:r>
              <a:rPr lang="cs-CZ" sz="1800" u="sng" dirty="0"/>
              <a:t>Martin Ander </a:t>
            </a:r>
            <a:r>
              <a:rPr lang="cs-CZ" sz="1800" dirty="0"/>
              <a:t>(</a:t>
            </a:r>
            <a:r>
              <a:rPr lang="cs-CZ" sz="1800" dirty="0" err="1"/>
              <a:t>NaP</a:t>
            </a:r>
            <a:r>
              <a:rPr lang="cs-CZ" sz="1800" dirty="0"/>
              <a:t>), Helena Lorencová (MENDELU)</a:t>
            </a:r>
          </a:p>
          <a:p>
            <a:pPr marL="0" indent="0">
              <a:buNone/>
            </a:pPr>
            <a:r>
              <a:rPr lang="cs-CZ" sz="1800" b="1" dirty="0"/>
              <a:t>Aktivity:</a:t>
            </a:r>
          </a:p>
          <a:p>
            <a:pPr marL="0" indent="0">
              <a:buNone/>
            </a:pPr>
            <a:r>
              <a:rPr lang="cs-CZ" sz="1800" dirty="0"/>
              <a:t>V rámci diseminace výsledků projektu se zaměříme na aktivní komunikaci se zástupci měst a obcí, zvláště těch, které disponují velkými plochami OMZ. Pro ně připravíme: </a:t>
            </a:r>
          </a:p>
          <a:p>
            <a:pPr marL="0" indent="0">
              <a:buNone/>
            </a:pPr>
            <a:r>
              <a:rPr lang="cs-CZ" sz="1800" dirty="0"/>
              <a:t>• 2 workshopy (jeden v Čechách, druhý na Moravě), kde projektový tým představí předběžné výstupy projektu a v diskusi s účastníky získá zpětnou vazbu na návrh sady doporučení. </a:t>
            </a:r>
          </a:p>
          <a:p>
            <a:pPr marL="0" indent="0">
              <a:buNone/>
            </a:pPr>
            <a:r>
              <a:rPr lang="cs-CZ" sz="1800" dirty="0"/>
              <a:t>• Webinář pro zástupce města a obcí, kde budou prezentovány projektovým týmem finální výstupy projektu, včetně souboru doporučení. Z webináře budou pořízen audiovizuální záznam, který bude trvale k dispozici zájemcům na YT kanálu. </a:t>
            </a:r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680065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73FC3E-2BC0-7632-85B3-0331D0BB9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WP6 PR a Diseminace  výsledků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E5DE61-DEB2-D24E-E702-FE3E3E158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/>
              <a:t>Aktivity:</a:t>
            </a:r>
          </a:p>
          <a:p>
            <a:pPr marL="0" indent="0">
              <a:buNone/>
            </a:pPr>
            <a:r>
              <a:rPr lang="cs-CZ" sz="1800" dirty="0"/>
              <a:t>• Sérii informativní postů na sociálních sítích </a:t>
            </a:r>
            <a:r>
              <a:rPr lang="cs-CZ" sz="1800" dirty="0" err="1"/>
              <a:t>Adapterra</a:t>
            </a:r>
            <a:r>
              <a:rPr lang="cs-CZ" sz="1800" dirty="0"/>
              <a:t> (FB, </a:t>
            </a:r>
            <a:r>
              <a:rPr lang="cs-CZ" sz="1800" dirty="0" err="1"/>
              <a:t>Inst</a:t>
            </a:r>
            <a:r>
              <a:rPr lang="cs-CZ" sz="1800" dirty="0"/>
              <a:t>, </a:t>
            </a:r>
            <a:r>
              <a:rPr lang="cs-CZ" sz="1800" dirty="0" err="1"/>
              <a:t>LIn</a:t>
            </a:r>
            <a:r>
              <a:rPr lang="cs-CZ" sz="1800" dirty="0"/>
              <a:t>) a v pravidelných Newsletterech </a:t>
            </a:r>
            <a:r>
              <a:rPr lang="cs-CZ" sz="1800" dirty="0" err="1"/>
              <a:t>Adapterra</a:t>
            </a:r>
            <a:r>
              <a:rPr lang="cs-CZ" sz="1800" dirty="0"/>
              <a:t>, jejichž cílovou skupinou je odborná veřejnost, včetně zástupců měst a obcí (databáze dobré praxe: www.adapterraawards.cz).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b="1" dirty="0"/>
              <a:t>Výstupy: </a:t>
            </a:r>
          </a:p>
          <a:p>
            <a:pPr marL="0" indent="0">
              <a:buNone/>
            </a:pPr>
            <a:r>
              <a:rPr lang="cs-CZ" sz="1800" dirty="0"/>
              <a:t>W – 2 x </a:t>
            </a:r>
            <a:r>
              <a:rPr lang="cs-CZ" sz="1800" dirty="0" err="1"/>
              <a:t>worskhop</a:t>
            </a:r>
            <a:r>
              <a:rPr lang="cs-CZ" sz="1800" dirty="0"/>
              <a:t> pro stakeholdery, 1 x webinář pro zástupce měst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0186315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41F4E851-FD3D-7463-35F4-5CE7BD6DF6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5137" y="419101"/>
            <a:ext cx="10625388" cy="619125"/>
          </a:xfrm>
        </p:spPr>
        <p:txBody>
          <a:bodyPr/>
          <a:lstStyle/>
          <a:p>
            <a:r>
              <a:rPr lang="cs-CZ" dirty="0"/>
              <a:t>Očekávání řešitelů od dnešního semináře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71F28D9-08B3-F533-5039-F4F67357DE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93470" y="1423987"/>
            <a:ext cx="5594838" cy="5014912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spcAft>
                <a:spcPts val="600"/>
              </a:spcAft>
              <a:buAutoNum type="arabicParenR"/>
            </a:pPr>
            <a:r>
              <a:rPr lang="cs-CZ" sz="2400" dirty="0">
                <a:solidFill>
                  <a:schemeClr val="tx2">
                    <a:lumMod val="25000"/>
                  </a:schemeClr>
                </a:solidFill>
                <a:sym typeface="Wingdings" panose="05000000000000000000" pitchFamily="2" charset="2"/>
              </a:rPr>
              <a:t>Podpořit zájem o řešení a výsledky projektu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AutoNum type="arabicParenR"/>
            </a:pPr>
            <a:r>
              <a:rPr lang="cs-CZ" sz="2400" dirty="0">
                <a:solidFill>
                  <a:schemeClr val="tx2">
                    <a:lumMod val="25000"/>
                  </a:schemeClr>
                </a:solidFill>
                <a:sym typeface="Wingdings" panose="05000000000000000000" pitchFamily="2" charset="2"/>
              </a:rPr>
              <a:t>Načerpat inspiraci a zjistit potřeby ze strany hlavních stakeholderů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AutoNum type="arabicParenR"/>
            </a:pPr>
            <a:r>
              <a:rPr lang="cs-CZ" sz="2400" dirty="0">
                <a:solidFill>
                  <a:schemeClr val="tx2">
                    <a:lumMod val="25000"/>
                  </a:schemeClr>
                </a:solidFill>
                <a:sym typeface="Wingdings" panose="05000000000000000000" pitchFamily="2" charset="2"/>
              </a:rPr>
              <a:t>Inspirovat pro definování modelových ploch v dalších městech a městských částech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43C21F6-FC28-B07C-4D40-A63D7BA508A9}"/>
              </a:ext>
            </a:extLst>
          </p:cNvPr>
          <p:cNvSpPr>
            <a:spLocks/>
          </p:cNvSpPr>
          <p:nvPr/>
        </p:nvSpPr>
        <p:spPr bwMode="auto">
          <a:xfrm>
            <a:off x="1653195" y="1284032"/>
            <a:ext cx="1847373" cy="5382427"/>
          </a:xfrm>
          <a:custGeom>
            <a:avLst/>
            <a:gdLst>
              <a:gd name="T0" fmla="*/ 205 w 227"/>
              <a:gd name="T1" fmla="*/ 629 h 661"/>
              <a:gd name="T2" fmla="*/ 186 w 227"/>
              <a:gd name="T3" fmla="*/ 596 h 661"/>
              <a:gd name="T4" fmla="*/ 178 w 227"/>
              <a:gd name="T5" fmla="*/ 550 h 661"/>
              <a:gd name="T6" fmla="*/ 163 w 227"/>
              <a:gd name="T7" fmla="*/ 396 h 661"/>
              <a:gd name="T8" fmla="*/ 163 w 227"/>
              <a:gd name="T9" fmla="*/ 318 h 661"/>
              <a:gd name="T10" fmla="*/ 154 w 227"/>
              <a:gd name="T11" fmla="*/ 269 h 661"/>
              <a:gd name="T12" fmla="*/ 153 w 227"/>
              <a:gd name="T13" fmla="*/ 257 h 661"/>
              <a:gd name="T14" fmla="*/ 163 w 227"/>
              <a:gd name="T15" fmla="*/ 226 h 661"/>
              <a:gd name="T16" fmla="*/ 168 w 227"/>
              <a:gd name="T17" fmla="*/ 204 h 661"/>
              <a:gd name="T18" fmla="*/ 160 w 227"/>
              <a:gd name="T19" fmla="*/ 149 h 661"/>
              <a:gd name="T20" fmla="*/ 156 w 227"/>
              <a:gd name="T21" fmla="*/ 134 h 661"/>
              <a:gd name="T22" fmla="*/ 146 w 227"/>
              <a:gd name="T23" fmla="*/ 112 h 661"/>
              <a:gd name="T24" fmla="*/ 111 w 227"/>
              <a:gd name="T25" fmla="*/ 99 h 661"/>
              <a:gd name="T26" fmla="*/ 101 w 227"/>
              <a:gd name="T27" fmla="*/ 90 h 661"/>
              <a:gd name="T28" fmla="*/ 100 w 227"/>
              <a:gd name="T29" fmla="*/ 89 h 661"/>
              <a:gd name="T30" fmla="*/ 99 w 227"/>
              <a:gd name="T31" fmla="*/ 88 h 661"/>
              <a:gd name="T32" fmla="*/ 99 w 227"/>
              <a:gd name="T33" fmla="*/ 87 h 661"/>
              <a:gd name="T34" fmla="*/ 98 w 227"/>
              <a:gd name="T35" fmla="*/ 81 h 661"/>
              <a:gd name="T36" fmla="*/ 101 w 227"/>
              <a:gd name="T37" fmla="*/ 65 h 661"/>
              <a:gd name="T38" fmla="*/ 107 w 227"/>
              <a:gd name="T39" fmla="*/ 57 h 661"/>
              <a:gd name="T40" fmla="*/ 105 w 227"/>
              <a:gd name="T41" fmla="*/ 44 h 661"/>
              <a:gd name="T42" fmla="*/ 102 w 227"/>
              <a:gd name="T43" fmla="*/ 11 h 661"/>
              <a:gd name="T44" fmla="*/ 59 w 227"/>
              <a:gd name="T45" fmla="*/ 7 h 661"/>
              <a:gd name="T46" fmla="*/ 48 w 227"/>
              <a:gd name="T47" fmla="*/ 21 h 661"/>
              <a:gd name="T48" fmla="*/ 47 w 227"/>
              <a:gd name="T49" fmla="*/ 47 h 661"/>
              <a:gd name="T50" fmla="*/ 50 w 227"/>
              <a:gd name="T51" fmla="*/ 65 h 661"/>
              <a:gd name="T52" fmla="*/ 54 w 227"/>
              <a:gd name="T53" fmla="*/ 72 h 661"/>
              <a:gd name="T54" fmla="*/ 58 w 227"/>
              <a:gd name="T55" fmla="*/ 82 h 661"/>
              <a:gd name="T56" fmla="*/ 58 w 227"/>
              <a:gd name="T57" fmla="*/ 83 h 661"/>
              <a:gd name="T58" fmla="*/ 58 w 227"/>
              <a:gd name="T59" fmla="*/ 83 h 661"/>
              <a:gd name="T60" fmla="*/ 57 w 227"/>
              <a:gd name="T61" fmla="*/ 83 h 661"/>
              <a:gd name="T62" fmla="*/ 50 w 227"/>
              <a:gd name="T63" fmla="*/ 90 h 661"/>
              <a:gd name="T64" fmla="*/ 43 w 227"/>
              <a:gd name="T65" fmla="*/ 97 h 661"/>
              <a:gd name="T66" fmla="*/ 2 w 227"/>
              <a:gd name="T67" fmla="*/ 113 h 661"/>
              <a:gd name="T68" fmla="*/ 2 w 227"/>
              <a:gd name="T69" fmla="*/ 140 h 661"/>
              <a:gd name="T70" fmla="*/ 7 w 227"/>
              <a:gd name="T71" fmla="*/ 186 h 661"/>
              <a:gd name="T72" fmla="*/ 21 w 227"/>
              <a:gd name="T73" fmla="*/ 236 h 661"/>
              <a:gd name="T74" fmla="*/ 22 w 227"/>
              <a:gd name="T75" fmla="*/ 260 h 661"/>
              <a:gd name="T76" fmla="*/ 1 w 227"/>
              <a:gd name="T77" fmla="*/ 328 h 661"/>
              <a:gd name="T78" fmla="*/ 18 w 227"/>
              <a:gd name="T79" fmla="*/ 332 h 661"/>
              <a:gd name="T80" fmla="*/ 16 w 227"/>
              <a:gd name="T81" fmla="*/ 398 h 661"/>
              <a:gd name="T82" fmla="*/ 23 w 227"/>
              <a:gd name="T83" fmla="*/ 477 h 661"/>
              <a:gd name="T84" fmla="*/ 23 w 227"/>
              <a:gd name="T85" fmla="*/ 504 h 661"/>
              <a:gd name="T86" fmla="*/ 27 w 227"/>
              <a:gd name="T87" fmla="*/ 572 h 661"/>
              <a:gd name="T88" fmla="*/ 36 w 227"/>
              <a:gd name="T89" fmla="*/ 627 h 661"/>
              <a:gd name="T90" fmla="*/ 36 w 227"/>
              <a:gd name="T91" fmla="*/ 653 h 661"/>
              <a:gd name="T92" fmla="*/ 58 w 227"/>
              <a:gd name="T93" fmla="*/ 661 h 661"/>
              <a:gd name="T94" fmla="*/ 72 w 227"/>
              <a:gd name="T95" fmla="*/ 652 h 661"/>
              <a:gd name="T96" fmla="*/ 70 w 227"/>
              <a:gd name="T97" fmla="*/ 636 h 661"/>
              <a:gd name="T98" fmla="*/ 72 w 227"/>
              <a:gd name="T99" fmla="*/ 611 h 661"/>
              <a:gd name="T100" fmla="*/ 73 w 227"/>
              <a:gd name="T101" fmla="*/ 579 h 661"/>
              <a:gd name="T102" fmla="*/ 64 w 227"/>
              <a:gd name="T103" fmla="*/ 512 h 661"/>
              <a:gd name="T104" fmla="*/ 68 w 227"/>
              <a:gd name="T105" fmla="*/ 465 h 661"/>
              <a:gd name="T106" fmla="*/ 91 w 227"/>
              <a:gd name="T107" fmla="*/ 387 h 661"/>
              <a:gd name="T108" fmla="*/ 113 w 227"/>
              <a:gd name="T109" fmla="*/ 471 h 661"/>
              <a:gd name="T110" fmla="*/ 127 w 227"/>
              <a:gd name="T111" fmla="*/ 513 h 661"/>
              <a:gd name="T112" fmla="*/ 132 w 227"/>
              <a:gd name="T113" fmla="*/ 573 h 661"/>
              <a:gd name="T114" fmla="*/ 134 w 227"/>
              <a:gd name="T115" fmla="*/ 607 h 661"/>
              <a:gd name="T116" fmla="*/ 136 w 227"/>
              <a:gd name="T117" fmla="*/ 628 h 661"/>
              <a:gd name="T118" fmla="*/ 139 w 227"/>
              <a:gd name="T119" fmla="*/ 638 h 661"/>
              <a:gd name="T120" fmla="*/ 165 w 227"/>
              <a:gd name="T121" fmla="*/ 638 h 661"/>
              <a:gd name="T122" fmla="*/ 217 w 227"/>
              <a:gd name="T123" fmla="*/ 645 h 661"/>
              <a:gd name="T124" fmla="*/ 226 w 227"/>
              <a:gd name="T125" fmla="*/ 637 h 6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27" h="661">
                <a:moveTo>
                  <a:pt x="224" y="634"/>
                </a:moveTo>
                <a:cubicBezTo>
                  <a:pt x="223" y="633"/>
                  <a:pt x="211" y="632"/>
                  <a:pt x="205" y="629"/>
                </a:cubicBezTo>
                <a:cubicBezTo>
                  <a:pt x="198" y="626"/>
                  <a:pt x="182" y="609"/>
                  <a:pt x="182" y="609"/>
                </a:cubicBezTo>
                <a:cubicBezTo>
                  <a:pt x="182" y="609"/>
                  <a:pt x="185" y="598"/>
                  <a:pt x="186" y="596"/>
                </a:cubicBezTo>
                <a:cubicBezTo>
                  <a:pt x="187" y="594"/>
                  <a:pt x="184" y="587"/>
                  <a:pt x="182" y="578"/>
                </a:cubicBezTo>
                <a:cubicBezTo>
                  <a:pt x="180" y="569"/>
                  <a:pt x="176" y="563"/>
                  <a:pt x="178" y="550"/>
                </a:cubicBezTo>
                <a:cubicBezTo>
                  <a:pt x="179" y="537"/>
                  <a:pt x="173" y="468"/>
                  <a:pt x="173" y="465"/>
                </a:cubicBezTo>
                <a:cubicBezTo>
                  <a:pt x="173" y="462"/>
                  <a:pt x="164" y="401"/>
                  <a:pt x="163" y="396"/>
                </a:cubicBezTo>
                <a:cubicBezTo>
                  <a:pt x="163" y="390"/>
                  <a:pt x="146" y="329"/>
                  <a:pt x="146" y="329"/>
                </a:cubicBezTo>
                <a:cubicBezTo>
                  <a:pt x="146" y="329"/>
                  <a:pt x="162" y="320"/>
                  <a:pt x="163" y="318"/>
                </a:cubicBezTo>
                <a:cubicBezTo>
                  <a:pt x="164" y="317"/>
                  <a:pt x="161" y="311"/>
                  <a:pt x="158" y="302"/>
                </a:cubicBezTo>
                <a:cubicBezTo>
                  <a:pt x="154" y="292"/>
                  <a:pt x="154" y="269"/>
                  <a:pt x="154" y="269"/>
                </a:cubicBezTo>
                <a:cubicBezTo>
                  <a:pt x="154" y="269"/>
                  <a:pt x="155" y="267"/>
                  <a:pt x="156" y="266"/>
                </a:cubicBezTo>
                <a:cubicBezTo>
                  <a:pt x="156" y="265"/>
                  <a:pt x="153" y="261"/>
                  <a:pt x="153" y="257"/>
                </a:cubicBezTo>
                <a:cubicBezTo>
                  <a:pt x="152" y="253"/>
                  <a:pt x="145" y="232"/>
                  <a:pt x="145" y="232"/>
                </a:cubicBezTo>
                <a:cubicBezTo>
                  <a:pt x="145" y="232"/>
                  <a:pt x="159" y="229"/>
                  <a:pt x="163" y="226"/>
                </a:cubicBezTo>
                <a:cubicBezTo>
                  <a:pt x="167" y="223"/>
                  <a:pt x="169" y="219"/>
                  <a:pt x="169" y="217"/>
                </a:cubicBezTo>
                <a:cubicBezTo>
                  <a:pt x="169" y="215"/>
                  <a:pt x="169" y="209"/>
                  <a:pt x="168" y="204"/>
                </a:cubicBezTo>
                <a:cubicBezTo>
                  <a:pt x="166" y="198"/>
                  <a:pt x="161" y="162"/>
                  <a:pt x="160" y="158"/>
                </a:cubicBezTo>
                <a:cubicBezTo>
                  <a:pt x="160" y="153"/>
                  <a:pt x="160" y="151"/>
                  <a:pt x="160" y="149"/>
                </a:cubicBezTo>
                <a:cubicBezTo>
                  <a:pt x="159" y="147"/>
                  <a:pt x="159" y="145"/>
                  <a:pt x="158" y="142"/>
                </a:cubicBezTo>
                <a:cubicBezTo>
                  <a:pt x="156" y="139"/>
                  <a:pt x="156" y="138"/>
                  <a:pt x="156" y="134"/>
                </a:cubicBezTo>
                <a:cubicBezTo>
                  <a:pt x="156" y="129"/>
                  <a:pt x="153" y="116"/>
                  <a:pt x="153" y="116"/>
                </a:cubicBezTo>
                <a:cubicBezTo>
                  <a:pt x="153" y="116"/>
                  <a:pt x="151" y="113"/>
                  <a:pt x="146" y="112"/>
                </a:cubicBezTo>
                <a:cubicBezTo>
                  <a:pt x="140" y="111"/>
                  <a:pt x="114" y="102"/>
                  <a:pt x="114" y="102"/>
                </a:cubicBezTo>
                <a:cubicBezTo>
                  <a:pt x="114" y="102"/>
                  <a:pt x="112" y="100"/>
                  <a:pt x="111" y="99"/>
                </a:cubicBezTo>
                <a:cubicBezTo>
                  <a:pt x="111" y="98"/>
                  <a:pt x="109" y="97"/>
                  <a:pt x="106" y="95"/>
                </a:cubicBezTo>
                <a:cubicBezTo>
                  <a:pt x="104" y="94"/>
                  <a:pt x="103" y="92"/>
                  <a:pt x="101" y="90"/>
                </a:cubicBezTo>
                <a:cubicBezTo>
                  <a:pt x="101" y="90"/>
                  <a:pt x="101" y="90"/>
                  <a:pt x="100" y="89"/>
                </a:cubicBezTo>
                <a:cubicBezTo>
                  <a:pt x="100" y="89"/>
                  <a:pt x="100" y="89"/>
                  <a:pt x="100" y="89"/>
                </a:cubicBezTo>
                <a:cubicBezTo>
                  <a:pt x="100" y="89"/>
                  <a:pt x="100" y="88"/>
                  <a:pt x="100" y="88"/>
                </a:cubicBezTo>
                <a:cubicBezTo>
                  <a:pt x="99" y="88"/>
                  <a:pt x="99" y="88"/>
                  <a:pt x="99" y="88"/>
                </a:cubicBezTo>
                <a:cubicBezTo>
                  <a:pt x="99" y="87"/>
                  <a:pt x="99" y="87"/>
                  <a:pt x="99" y="87"/>
                </a:cubicBezTo>
                <a:cubicBezTo>
                  <a:pt x="99" y="87"/>
                  <a:pt x="99" y="87"/>
                  <a:pt x="99" y="87"/>
                </a:cubicBezTo>
                <a:cubicBezTo>
                  <a:pt x="99" y="87"/>
                  <a:pt x="99" y="87"/>
                  <a:pt x="99" y="87"/>
                </a:cubicBezTo>
                <a:cubicBezTo>
                  <a:pt x="98" y="81"/>
                  <a:pt x="98" y="81"/>
                  <a:pt x="98" y="81"/>
                </a:cubicBezTo>
                <a:cubicBezTo>
                  <a:pt x="98" y="81"/>
                  <a:pt x="99" y="80"/>
                  <a:pt x="100" y="77"/>
                </a:cubicBezTo>
                <a:cubicBezTo>
                  <a:pt x="101" y="74"/>
                  <a:pt x="101" y="65"/>
                  <a:pt x="101" y="65"/>
                </a:cubicBezTo>
                <a:cubicBezTo>
                  <a:pt x="101" y="65"/>
                  <a:pt x="103" y="65"/>
                  <a:pt x="105" y="63"/>
                </a:cubicBezTo>
                <a:cubicBezTo>
                  <a:pt x="106" y="61"/>
                  <a:pt x="106" y="59"/>
                  <a:pt x="107" y="57"/>
                </a:cubicBezTo>
                <a:cubicBezTo>
                  <a:pt x="107" y="55"/>
                  <a:pt x="108" y="49"/>
                  <a:pt x="107" y="46"/>
                </a:cubicBezTo>
                <a:cubicBezTo>
                  <a:pt x="106" y="43"/>
                  <a:pt x="105" y="44"/>
                  <a:pt x="105" y="44"/>
                </a:cubicBezTo>
                <a:cubicBezTo>
                  <a:pt x="105" y="44"/>
                  <a:pt x="107" y="33"/>
                  <a:pt x="107" y="29"/>
                </a:cubicBezTo>
                <a:cubicBezTo>
                  <a:pt x="108" y="26"/>
                  <a:pt x="103" y="14"/>
                  <a:pt x="102" y="11"/>
                </a:cubicBezTo>
                <a:cubicBezTo>
                  <a:pt x="101" y="7"/>
                  <a:pt x="88" y="2"/>
                  <a:pt x="79" y="1"/>
                </a:cubicBezTo>
                <a:cubicBezTo>
                  <a:pt x="70" y="0"/>
                  <a:pt x="61" y="6"/>
                  <a:pt x="59" y="7"/>
                </a:cubicBezTo>
                <a:cubicBezTo>
                  <a:pt x="56" y="9"/>
                  <a:pt x="53" y="14"/>
                  <a:pt x="53" y="14"/>
                </a:cubicBezTo>
                <a:cubicBezTo>
                  <a:pt x="53" y="14"/>
                  <a:pt x="50" y="17"/>
                  <a:pt x="48" y="21"/>
                </a:cubicBezTo>
                <a:cubicBezTo>
                  <a:pt x="47" y="25"/>
                  <a:pt x="48" y="46"/>
                  <a:pt x="48" y="47"/>
                </a:cubicBezTo>
                <a:cubicBezTo>
                  <a:pt x="48" y="47"/>
                  <a:pt x="47" y="46"/>
                  <a:pt x="47" y="47"/>
                </a:cubicBezTo>
                <a:cubicBezTo>
                  <a:pt x="46" y="47"/>
                  <a:pt x="45" y="48"/>
                  <a:pt x="46" y="53"/>
                </a:cubicBezTo>
                <a:cubicBezTo>
                  <a:pt x="46" y="58"/>
                  <a:pt x="48" y="64"/>
                  <a:pt x="50" y="65"/>
                </a:cubicBezTo>
                <a:cubicBezTo>
                  <a:pt x="52" y="67"/>
                  <a:pt x="54" y="67"/>
                  <a:pt x="54" y="67"/>
                </a:cubicBezTo>
                <a:cubicBezTo>
                  <a:pt x="54" y="67"/>
                  <a:pt x="54" y="67"/>
                  <a:pt x="54" y="72"/>
                </a:cubicBezTo>
                <a:cubicBezTo>
                  <a:pt x="54" y="76"/>
                  <a:pt x="58" y="80"/>
                  <a:pt x="58" y="80"/>
                </a:cubicBezTo>
                <a:cubicBezTo>
                  <a:pt x="58" y="82"/>
                  <a:pt x="58" y="82"/>
                  <a:pt x="58" y="82"/>
                </a:cubicBezTo>
                <a:cubicBezTo>
                  <a:pt x="58" y="82"/>
                  <a:pt x="58" y="83"/>
                  <a:pt x="58" y="83"/>
                </a:cubicBezTo>
                <a:cubicBezTo>
                  <a:pt x="58" y="83"/>
                  <a:pt x="58" y="83"/>
                  <a:pt x="58" y="83"/>
                </a:cubicBezTo>
                <a:cubicBezTo>
                  <a:pt x="58" y="83"/>
                  <a:pt x="58" y="83"/>
                  <a:pt x="58" y="83"/>
                </a:cubicBezTo>
                <a:cubicBezTo>
                  <a:pt x="58" y="83"/>
                  <a:pt x="58" y="83"/>
                  <a:pt x="58" y="83"/>
                </a:cubicBezTo>
                <a:cubicBezTo>
                  <a:pt x="57" y="83"/>
                  <a:pt x="57" y="83"/>
                  <a:pt x="57" y="83"/>
                </a:cubicBezTo>
                <a:cubicBezTo>
                  <a:pt x="57" y="83"/>
                  <a:pt x="57" y="83"/>
                  <a:pt x="57" y="83"/>
                </a:cubicBezTo>
                <a:cubicBezTo>
                  <a:pt x="57" y="84"/>
                  <a:pt x="57" y="84"/>
                  <a:pt x="56" y="85"/>
                </a:cubicBezTo>
                <a:cubicBezTo>
                  <a:pt x="55" y="86"/>
                  <a:pt x="52" y="89"/>
                  <a:pt x="50" y="90"/>
                </a:cubicBezTo>
                <a:cubicBezTo>
                  <a:pt x="49" y="91"/>
                  <a:pt x="47" y="92"/>
                  <a:pt x="47" y="95"/>
                </a:cubicBezTo>
                <a:cubicBezTo>
                  <a:pt x="47" y="97"/>
                  <a:pt x="46" y="96"/>
                  <a:pt x="43" y="97"/>
                </a:cubicBezTo>
                <a:cubicBezTo>
                  <a:pt x="40" y="99"/>
                  <a:pt x="26" y="103"/>
                  <a:pt x="23" y="104"/>
                </a:cubicBezTo>
                <a:cubicBezTo>
                  <a:pt x="21" y="106"/>
                  <a:pt x="5" y="110"/>
                  <a:pt x="2" y="113"/>
                </a:cubicBezTo>
                <a:cubicBezTo>
                  <a:pt x="0" y="116"/>
                  <a:pt x="3" y="125"/>
                  <a:pt x="4" y="129"/>
                </a:cubicBezTo>
                <a:cubicBezTo>
                  <a:pt x="5" y="134"/>
                  <a:pt x="3" y="136"/>
                  <a:pt x="2" y="140"/>
                </a:cubicBezTo>
                <a:cubicBezTo>
                  <a:pt x="1" y="145"/>
                  <a:pt x="1" y="158"/>
                  <a:pt x="3" y="165"/>
                </a:cubicBezTo>
                <a:cubicBezTo>
                  <a:pt x="5" y="172"/>
                  <a:pt x="6" y="175"/>
                  <a:pt x="7" y="186"/>
                </a:cubicBezTo>
                <a:cubicBezTo>
                  <a:pt x="9" y="196"/>
                  <a:pt x="15" y="227"/>
                  <a:pt x="15" y="227"/>
                </a:cubicBezTo>
                <a:cubicBezTo>
                  <a:pt x="21" y="236"/>
                  <a:pt x="21" y="236"/>
                  <a:pt x="21" y="236"/>
                </a:cubicBezTo>
                <a:cubicBezTo>
                  <a:pt x="21" y="236"/>
                  <a:pt x="19" y="255"/>
                  <a:pt x="19" y="257"/>
                </a:cubicBezTo>
                <a:cubicBezTo>
                  <a:pt x="19" y="259"/>
                  <a:pt x="22" y="260"/>
                  <a:pt x="22" y="260"/>
                </a:cubicBezTo>
                <a:cubicBezTo>
                  <a:pt x="22" y="260"/>
                  <a:pt x="17" y="274"/>
                  <a:pt x="17" y="278"/>
                </a:cubicBezTo>
                <a:cubicBezTo>
                  <a:pt x="16" y="283"/>
                  <a:pt x="1" y="328"/>
                  <a:pt x="1" y="328"/>
                </a:cubicBezTo>
                <a:cubicBezTo>
                  <a:pt x="1" y="328"/>
                  <a:pt x="2" y="328"/>
                  <a:pt x="8" y="331"/>
                </a:cubicBezTo>
                <a:cubicBezTo>
                  <a:pt x="14" y="334"/>
                  <a:pt x="18" y="332"/>
                  <a:pt x="18" y="332"/>
                </a:cubicBezTo>
                <a:cubicBezTo>
                  <a:pt x="18" y="332"/>
                  <a:pt x="17" y="346"/>
                  <a:pt x="18" y="354"/>
                </a:cubicBezTo>
                <a:cubicBezTo>
                  <a:pt x="18" y="363"/>
                  <a:pt x="17" y="386"/>
                  <a:pt x="16" y="398"/>
                </a:cubicBezTo>
                <a:cubicBezTo>
                  <a:pt x="14" y="411"/>
                  <a:pt x="16" y="410"/>
                  <a:pt x="17" y="419"/>
                </a:cubicBezTo>
                <a:cubicBezTo>
                  <a:pt x="18" y="427"/>
                  <a:pt x="23" y="477"/>
                  <a:pt x="23" y="477"/>
                </a:cubicBezTo>
                <a:cubicBezTo>
                  <a:pt x="24" y="494"/>
                  <a:pt x="24" y="494"/>
                  <a:pt x="24" y="494"/>
                </a:cubicBezTo>
                <a:cubicBezTo>
                  <a:pt x="24" y="494"/>
                  <a:pt x="24" y="499"/>
                  <a:pt x="23" y="504"/>
                </a:cubicBezTo>
                <a:cubicBezTo>
                  <a:pt x="22" y="509"/>
                  <a:pt x="22" y="511"/>
                  <a:pt x="22" y="525"/>
                </a:cubicBezTo>
                <a:cubicBezTo>
                  <a:pt x="22" y="538"/>
                  <a:pt x="28" y="567"/>
                  <a:pt x="27" y="572"/>
                </a:cubicBezTo>
                <a:cubicBezTo>
                  <a:pt x="26" y="577"/>
                  <a:pt x="26" y="588"/>
                  <a:pt x="27" y="599"/>
                </a:cubicBezTo>
                <a:cubicBezTo>
                  <a:pt x="28" y="609"/>
                  <a:pt x="36" y="627"/>
                  <a:pt x="36" y="627"/>
                </a:cubicBezTo>
                <a:cubicBezTo>
                  <a:pt x="36" y="627"/>
                  <a:pt x="34" y="642"/>
                  <a:pt x="34" y="645"/>
                </a:cubicBezTo>
                <a:cubicBezTo>
                  <a:pt x="34" y="648"/>
                  <a:pt x="36" y="652"/>
                  <a:pt x="36" y="653"/>
                </a:cubicBezTo>
                <a:cubicBezTo>
                  <a:pt x="36" y="654"/>
                  <a:pt x="36" y="654"/>
                  <a:pt x="40" y="657"/>
                </a:cubicBezTo>
                <a:cubicBezTo>
                  <a:pt x="43" y="660"/>
                  <a:pt x="52" y="661"/>
                  <a:pt x="58" y="661"/>
                </a:cubicBezTo>
                <a:cubicBezTo>
                  <a:pt x="65" y="661"/>
                  <a:pt x="71" y="658"/>
                  <a:pt x="72" y="656"/>
                </a:cubicBezTo>
                <a:cubicBezTo>
                  <a:pt x="73" y="655"/>
                  <a:pt x="73" y="653"/>
                  <a:pt x="72" y="652"/>
                </a:cubicBezTo>
                <a:cubicBezTo>
                  <a:pt x="72" y="652"/>
                  <a:pt x="73" y="652"/>
                  <a:pt x="74" y="649"/>
                </a:cubicBezTo>
                <a:cubicBezTo>
                  <a:pt x="74" y="646"/>
                  <a:pt x="71" y="639"/>
                  <a:pt x="70" y="636"/>
                </a:cubicBezTo>
                <a:cubicBezTo>
                  <a:pt x="69" y="633"/>
                  <a:pt x="67" y="624"/>
                  <a:pt x="67" y="624"/>
                </a:cubicBezTo>
                <a:cubicBezTo>
                  <a:pt x="67" y="624"/>
                  <a:pt x="72" y="617"/>
                  <a:pt x="72" y="611"/>
                </a:cubicBezTo>
                <a:cubicBezTo>
                  <a:pt x="71" y="606"/>
                  <a:pt x="70" y="600"/>
                  <a:pt x="68" y="596"/>
                </a:cubicBezTo>
                <a:cubicBezTo>
                  <a:pt x="67" y="592"/>
                  <a:pt x="70" y="587"/>
                  <a:pt x="73" y="579"/>
                </a:cubicBezTo>
                <a:cubicBezTo>
                  <a:pt x="76" y="570"/>
                  <a:pt x="74" y="567"/>
                  <a:pt x="72" y="561"/>
                </a:cubicBezTo>
                <a:cubicBezTo>
                  <a:pt x="70" y="554"/>
                  <a:pt x="64" y="512"/>
                  <a:pt x="64" y="512"/>
                </a:cubicBezTo>
                <a:cubicBezTo>
                  <a:pt x="64" y="512"/>
                  <a:pt x="66" y="495"/>
                  <a:pt x="67" y="486"/>
                </a:cubicBezTo>
                <a:cubicBezTo>
                  <a:pt x="69" y="478"/>
                  <a:pt x="67" y="470"/>
                  <a:pt x="68" y="465"/>
                </a:cubicBezTo>
                <a:cubicBezTo>
                  <a:pt x="69" y="460"/>
                  <a:pt x="76" y="453"/>
                  <a:pt x="77" y="442"/>
                </a:cubicBezTo>
                <a:cubicBezTo>
                  <a:pt x="77" y="431"/>
                  <a:pt x="91" y="387"/>
                  <a:pt x="91" y="387"/>
                </a:cubicBezTo>
                <a:cubicBezTo>
                  <a:pt x="91" y="387"/>
                  <a:pt x="93" y="390"/>
                  <a:pt x="98" y="406"/>
                </a:cubicBezTo>
                <a:cubicBezTo>
                  <a:pt x="103" y="422"/>
                  <a:pt x="111" y="461"/>
                  <a:pt x="113" y="471"/>
                </a:cubicBezTo>
                <a:cubicBezTo>
                  <a:pt x="115" y="480"/>
                  <a:pt x="118" y="486"/>
                  <a:pt x="122" y="491"/>
                </a:cubicBezTo>
                <a:cubicBezTo>
                  <a:pt x="125" y="497"/>
                  <a:pt x="125" y="504"/>
                  <a:pt x="127" y="513"/>
                </a:cubicBezTo>
                <a:cubicBezTo>
                  <a:pt x="128" y="522"/>
                  <a:pt x="129" y="553"/>
                  <a:pt x="129" y="553"/>
                </a:cubicBezTo>
                <a:cubicBezTo>
                  <a:pt x="132" y="573"/>
                  <a:pt x="132" y="573"/>
                  <a:pt x="132" y="573"/>
                </a:cubicBezTo>
                <a:cubicBezTo>
                  <a:pt x="132" y="573"/>
                  <a:pt x="129" y="584"/>
                  <a:pt x="129" y="587"/>
                </a:cubicBezTo>
                <a:cubicBezTo>
                  <a:pt x="128" y="591"/>
                  <a:pt x="134" y="607"/>
                  <a:pt x="134" y="607"/>
                </a:cubicBezTo>
                <a:cubicBezTo>
                  <a:pt x="134" y="607"/>
                  <a:pt x="133" y="614"/>
                  <a:pt x="133" y="617"/>
                </a:cubicBezTo>
                <a:cubicBezTo>
                  <a:pt x="133" y="619"/>
                  <a:pt x="136" y="628"/>
                  <a:pt x="136" y="628"/>
                </a:cubicBezTo>
                <a:cubicBezTo>
                  <a:pt x="136" y="628"/>
                  <a:pt x="136" y="635"/>
                  <a:pt x="136" y="636"/>
                </a:cubicBezTo>
                <a:cubicBezTo>
                  <a:pt x="136" y="638"/>
                  <a:pt x="136" y="638"/>
                  <a:pt x="139" y="638"/>
                </a:cubicBezTo>
                <a:cubicBezTo>
                  <a:pt x="141" y="639"/>
                  <a:pt x="157" y="640"/>
                  <a:pt x="158" y="641"/>
                </a:cubicBezTo>
                <a:cubicBezTo>
                  <a:pt x="158" y="641"/>
                  <a:pt x="165" y="638"/>
                  <a:pt x="165" y="638"/>
                </a:cubicBezTo>
                <a:cubicBezTo>
                  <a:pt x="166" y="638"/>
                  <a:pt x="169" y="641"/>
                  <a:pt x="186" y="645"/>
                </a:cubicBezTo>
                <a:cubicBezTo>
                  <a:pt x="202" y="649"/>
                  <a:pt x="214" y="646"/>
                  <a:pt x="217" y="645"/>
                </a:cubicBezTo>
                <a:cubicBezTo>
                  <a:pt x="220" y="644"/>
                  <a:pt x="226" y="642"/>
                  <a:pt x="226" y="641"/>
                </a:cubicBezTo>
                <a:cubicBezTo>
                  <a:pt x="227" y="640"/>
                  <a:pt x="226" y="638"/>
                  <a:pt x="226" y="637"/>
                </a:cubicBezTo>
                <a:cubicBezTo>
                  <a:pt x="226" y="637"/>
                  <a:pt x="225" y="636"/>
                  <a:pt x="224" y="634"/>
                </a:cubicBez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th-TH" sz="1800"/>
          </a:p>
        </p:txBody>
      </p:sp>
    </p:spTree>
    <p:extLst>
      <p:ext uri="{BB962C8B-B14F-4D97-AF65-F5344CB8AC3E}">
        <p14:creationId xmlns:p14="http://schemas.microsoft.com/office/powerpoint/2010/main" val="2960687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70A7736-69DB-76C8-10A5-366F2CBC1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2625" y="792803"/>
            <a:ext cx="5518066" cy="1687750"/>
          </a:xfrm>
        </p:spPr>
        <p:txBody>
          <a:bodyPr>
            <a:normAutofit fontScale="90000"/>
          </a:bodyPr>
          <a:lstStyle/>
          <a:p>
            <a:r>
              <a:rPr lang="cs-CZ" dirty="0"/>
              <a:t>DĚKUJI VÁM ZA POZORNOST</a:t>
            </a:r>
          </a:p>
        </p:txBody>
      </p:sp>
      <p:pic>
        <p:nvPicPr>
          <p:cNvPr id="7" name="Obrázek 6" descr="Obsah obrázku venku, obloha, panoráma, Pozemek&#10;&#10;Popis byl vytvořen automaticky">
            <a:extLst>
              <a:ext uri="{FF2B5EF4-FFF2-40B4-BE49-F238E27FC236}">
                <a16:creationId xmlns:a16="http://schemas.microsoft.com/office/drawing/2014/main" id="{8C031C51-ABAD-A69A-C0C0-41C32E6A4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9311"/>
            <a:ext cx="12192000" cy="3618689"/>
          </a:xfrm>
          <a:prstGeom prst="rect">
            <a:avLst/>
          </a:prstGeom>
        </p:spPr>
      </p:pic>
      <p:pic>
        <p:nvPicPr>
          <p:cNvPr id="8" name="Obrázek 7" descr="Obsah obrázku kresba, klipart, Grafika, design&#10;&#10;Popis byl vytvořen automaticky">
            <a:extLst>
              <a:ext uri="{FF2B5EF4-FFF2-40B4-BE49-F238E27FC236}">
                <a16:creationId xmlns:a16="http://schemas.microsoft.com/office/drawing/2014/main" id="{E39F6355-76C8-B0BB-BAD8-C07BDD057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237" y="298044"/>
            <a:ext cx="2561888" cy="25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7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614FE8-A542-5ADC-7460-9AFC4582C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FD43607-CF37-12E8-60C8-286072ECAD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938" t="31712" r="34216" b="12652"/>
          <a:stretch/>
        </p:blipFill>
        <p:spPr>
          <a:xfrm>
            <a:off x="2612571" y="-8044"/>
            <a:ext cx="7206343" cy="686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22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A372E4FE-5F82-ED71-F11C-BD5EC2DF984C}"/>
              </a:ext>
            </a:extLst>
          </p:cNvPr>
          <p:cNvSpPr/>
          <p:nvPr/>
        </p:nvSpPr>
        <p:spPr>
          <a:xfrm>
            <a:off x="1299882" y="1183341"/>
            <a:ext cx="7772400" cy="25549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639F74B-907B-4B5B-8F44-03AE964D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Odborný garant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AB15EB-BAFD-5CFC-F963-80F3A00AC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794" y="1279759"/>
            <a:ext cx="7490230" cy="2279230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rgbClr val="21302B"/>
                </a:solidFill>
              </a:rPr>
              <a:t>Ministerstvo životního prostředí</a:t>
            </a:r>
          </a:p>
          <a:p>
            <a:r>
              <a:rPr lang="cs-CZ" sz="1800" b="1" kern="0" dirty="0">
                <a:solidFill>
                  <a:srgbClr val="21302B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RNDr. Jana </a:t>
            </a:r>
            <a:r>
              <a:rPr lang="cs-CZ" sz="1800" b="1" kern="0" dirty="0" err="1">
                <a:solidFill>
                  <a:srgbClr val="21302B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Fuglíková</a:t>
            </a:r>
            <a:r>
              <a:rPr lang="cs-CZ" sz="1800" b="1" kern="0" dirty="0">
                <a:solidFill>
                  <a:srgbClr val="21302B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br>
              <a:rPr lang="cs-CZ" sz="1800" kern="0" dirty="0">
                <a:solidFill>
                  <a:srgbClr val="21302B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cs-CZ" sz="1800" kern="0" dirty="0">
                <a:solidFill>
                  <a:srgbClr val="21302B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vedoucí oddělení druhové ochrany  </a:t>
            </a:r>
            <a:r>
              <a:rPr lang="cs-CZ" sz="1800" kern="0" dirty="0">
                <a:solidFill>
                  <a:srgbClr val="21302B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br>
              <a:rPr lang="cs-CZ" sz="1800" kern="0" dirty="0">
                <a:solidFill>
                  <a:srgbClr val="21302B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cs-CZ" sz="1800" kern="0" dirty="0">
                <a:solidFill>
                  <a:srgbClr val="21302B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odbor druhové ochrany a implementace mezinárodních závazků</a:t>
            </a:r>
            <a:r>
              <a:rPr lang="cs-CZ" sz="1800" kern="0" dirty="0">
                <a:solidFill>
                  <a:srgbClr val="21302B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br>
              <a:rPr lang="cs-CZ" sz="1800" kern="0" dirty="0">
                <a:solidFill>
                  <a:srgbClr val="21302B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cs-CZ" sz="1800" b="1" kern="0" dirty="0">
                <a:solidFill>
                  <a:srgbClr val="21302B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Ministerstvo životního prostředí</a:t>
            </a:r>
            <a:endParaRPr lang="cs-CZ" dirty="0">
              <a:solidFill>
                <a:srgbClr val="21302B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64C62CF-96BD-34AF-A1DF-269D15F504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419"/>
          <a:stretch/>
        </p:blipFill>
        <p:spPr>
          <a:xfrm>
            <a:off x="6297649" y="4081727"/>
            <a:ext cx="4262667" cy="249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0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8FAFBBD0-EDA8-DEEF-C453-CA7FBFCC4F8B}"/>
              </a:ext>
            </a:extLst>
          </p:cNvPr>
          <p:cNvSpPr/>
          <p:nvPr/>
        </p:nvSpPr>
        <p:spPr>
          <a:xfrm>
            <a:off x="1393794" y="1020932"/>
            <a:ext cx="4024512" cy="543823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21302B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6F003D6-C3F1-5F28-8CCC-1BFE5161D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Externí zájemci o výsledky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3C2B24-9185-643E-BDB6-8357A97A0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1503" y="1160265"/>
            <a:ext cx="4565848" cy="5413649"/>
          </a:xfrm>
        </p:spPr>
        <p:txBody>
          <a:bodyPr>
            <a:normAutofit lnSpcReduction="10000"/>
          </a:bodyPr>
          <a:lstStyle/>
          <a:p>
            <a:r>
              <a:rPr lang="cs-CZ" sz="2400" dirty="0">
                <a:solidFill>
                  <a:srgbClr val="21302B"/>
                </a:solidFill>
              </a:rPr>
              <a:t>Ostrava</a:t>
            </a:r>
          </a:p>
          <a:p>
            <a:r>
              <a:rPr lang="cs-CZ" sz="2400" dirty="0">
                <a:solidFill>
                  <a:srgbClr val="21302B"/>
                </a:solidFill>
              </a:rPr>
              <a:t>Plzeň</a:t>
            </a:r>
          </a:p>
          <a:p>
            <a:r>
              <a:rPr lang="cs-CZ" sz="2400" dirty="0">
                <a:solidFill>
                  <a:srgbClr val="21302B"/>
                </a:solidFill>
              </a:rPr>
              <a:t>České Budějovice</a:t>
            </a:r>
          </a:p>
          <a:p>
            <a:r>
              <a:rPr lang="cs-CZ" sz="2400" dirty="0">
                <a:solidFill>
                  <a:srgbClr val="21302B"/>
                </a:solidFill>
              </a:rPr>
              <a:t>Brno – městské části </a:t>
            </a:r>
          </a:p>
          <a:p>
            <a:pPr lvl="1"/>
            <a:r>
              <a:rPr lang="cs-CZ" sz="2400" dirty="0">
                <a:solidFill>
                  <a:srgbClr val="21302B"/>
                </a:solidFill>
              </a:rPr>
              <a:t>Komín</a:t>
            </a:r>
          </a:p>
          <a:p>
            <a:pPr lvl="1"/>
            <a:r>
              <a:rPr lang="cs-CZ" sz="2400" dirty="0">
                <a:solidFill>
                  <a:srgbClr val="21302B"/>
                </a:solidFill>
              </a:rPr>
              <a:t>Nový Lískovec</a:t>
            </a:r>
          </a:p>
          <a:p>
            <a:pPr lvl="1"/>
            <a:r>
              <a:rPr lang="cs-CZ" sz="2400" dirty="0">
                <a:solidFill>
                  <a:srgbClr val="21302B"/>
                </a:solidFill>
              </a:rPr>
              <a:t>Židenice</a:t>
            </a:r>
          </a:p>
          <a:p>
            <a:r>
              <a:rPr lang="cs-CZ" sz="2400" dirty="0">
                <a:solidFill>
                  <a:srgbClr val="21302B"/>
                </a:solidFill>
              </a:rPr>
              <a:t>Žďár nad Sázavou</a:t>
            </a:r>
          </a:p>
          <a:p>
            <a:r>
              <a:rPr lang="cs-CZ" sz="2400" dirty="0">
                <a:solidFill>
                  <a:srgbClr val="21302B"/>
                </a:solidFill>
              </a:rPr>
              <a:t>Hodonín</a:t>
            </a:r>
          </a:p>
        </p:txBody>
      </p:sp>
      <p:pic>
        <p:nvPicPr>
          <p:cNvPr id="5" name="Obrázek 4" descr="Obsah obrázku tráva, venku, obloha, krajina&#10;&#10;Popis byl vytvořen automaticky">
            <a:extLst>
              <a:ext uri="{FF2B5EF4-FFF2-40B4-BE49-F238E27FC236}">
                <a16:creationId xmlns:a16="http://schemas.microsoft.com/office/drawing/2014/main" id="{B367464C-7255-7A9E-2628-5EB29EBA8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592" y="1614791"/>
            <a:ext cx="3229583" cy="484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24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12676449-AA1F-4D95-4C88-32C6B5DA3F46}"/>
              </a:ext>
            </a:extLst>
          </p:cNvPr>
          <p:cNvSpPr/>
          <p:nvPr/>
        </p:nvSpPr>
        <p:spPr>
          <a:xfrm>
            <a:off x="1291389" y="1179095"/>
            <a:ext cx="9986211" cy="17646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3FA257A-D00F-40E2-551C-384FB703E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 projektu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782736-D53E-98A1-FBE9-F9418307B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b="1" i="0" u="none" strike="noStrike" baseline="0" dirty="0">
                <a:solidFill>
                  <a:schemeClr val="bg1"/>
                </a:solidFill>
              </a:rPr>
              <a:t>Hlavní cíl projektu </a:t>
            </a:r>
          </a:p>
          <a:p>
            <a:pPr algn="l"/>
            <a:r>
              <a:rPr lang="cs-CZ" sz="1800" b="0" i="0" u="none" strike="noStrike" baseline="0" dirty="0">
                <a:solidFill>
                  <a:schemeClr val="bg1"/>
                </a:solidFill>
              </a:rPr>
              <a:t>identifikovat a kvantifikovat význam ploch opomíjené městské zeleně (OMZ) pro udržitelný rozvoj měst a navrhnout jejich odpovídající využívání a management.</a:t>
            </a:r>
          </a:p>
          <a:p>
            <a:pPr marL="0" indent="0" algn="l">
              <a:buNone/>
            </a:pPr>
            <a:endParaRPr lang="cs-CZ" b="1" i="0" u="none" strike="noStrike" baseline="0" dirty="0"/>
          </a:p>
          <a:p>
            <a:pPr marL="0" indent="0" algn="l">
              <a:buNone/>
            </a:pPr>
            <a:r>
              <a:rPr lang="cs-CZ" b="1" i="0" u="none" strike="noStrike" baseline="0" dirty="0"/>
              <a:t>Dílčí cíle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1) Definování ploch OMZ a jejich významu v systému modrozelené infrastruktury sídel, včetně socio-ekonomických aspektů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2) Vymezení ploch OMZ ve vybraných modelových městech ČR a inventarizace biodiverzity na charakteristických plochách OMZ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3) Návrh zásad péče pro plochy opomíjené městské zeleně s cílem udržet či podpořit poskytování ekosystémových služeb těmito plochami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3840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DE65A5-CE95-AA88-71EE-28AF3952F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Pracovní kroky k dosažení cílů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D84F23-2965-E0BF-50DF-53DC2F381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1) Definování a vymezení ploch OMZ</a:t>
            </a:r>
          </a:p>
          <a:p>
            <a:pPr marL="0" indent="0">
              <a:buNone/>
            </a:pPr>
            <a:r>
              <a:rPr lang="cs-CZ" dirty="0"/>
              <a:t>2) Mapování ploch OMZ v modelových městech ČR</a:t>
            </a:r>
          </a:p>
          <a:p>
            <a:pPr marL="0" indent="0">
              <a:buNone/>
            </a:pPr>
            <a:r>
              <a:rPr lang="cs-CZ" dirty="0"/>
              <a:t>3) Mapování a analýza biodiverzity na plochách OMZ, včetně invazivních druhů</a:t>
            </a:r>
          </a:p>
          <a:p>
            <a:pPr marL="0" indent="0">
              <a:buNone/>
            </a:pPr>
            <a:r>
              <a:rPr lang="cs-CZ" dirty="0"/>
              <a:t>4) Hodnocení a interpretace společenských aspektů ploch OMZ – především uživatelsky podmíněná existence, diskuze s zástupci městských úřadů a firem o jejich názoru na tyto plochy, obecné vnímání těchto ploch veřejností (residenty i návštěvníky), ekonomické aspekty</a:t>
            </a:r>
          </a:p>
          <a:p>
            <a:pPr marL="0" indent="0">
              <a:buNone/>
            </a:pPr>
            <a:r>
              <a:rPr lang="cs-CZ" dirty="0"/>
              <a:t>5) Návrh vhodné péče (nemusí to nutně být intenzivní management, teoreticky by údržba mohla vyplývat z podstaty jejich využívání). Návrh rozhodovací proces při volbě managementu</a:t>
            </a:r>
          </a:p>
        </p:txBody>
      </p:sp>
    </p:spTree>
    <p:extLst>
      <p:ext uri="{BB962C8B-B14F-4D97-AF65-F5344CB8AC3E}">
        <p14:creationId xmlns:p14="http://schemas.microsoft.com/office/powerpoint/2010/main" val="2896996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9FF3A7-1391-7503-6852-7F7E93D61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Pracovní skupiny – personální obsazení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A9EE8E-9A27-7C71-2137-E6A9344E9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020932"/>
            <a:ext cx="10183906" cy="5672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/>
              <a:t>WP 0 – Management a administrativa projektu</a:t>
            </a:r>
          </a:p>
          <a:p>
            <a:r>
              <a:rPr lang="cs-CZ" sz="1600" dirty="0"/>
              <a:t>Řešitelky: </a:t>
            </a:r>
            <a:r>
              <a:rPr lang="cs-CZ" sz="1600" i="1" dirty="0"/>
              <a:t>Eliška Matějová</a:t>
            </a:r>
            <a:r>
              <a:rPr lang="cs-CZ" sz="1600" dirty="0"/>
              <a:t>(MENDELU), Hana </a:t>
            </a:r>
            <a:r>
              <a:rPr lang="cs-CZ" sz="1600" dirty="0" err="1"/>
              <a:t>Šoltésová</a:t>
            </a:r>
            <a:r>
              <a:rPr lang="cs-CZ" sz="1600" dirty="0"/>
              <a:t> (OU), Pavla </a:t>
            </a:r>
            <a:r>
              <a:rPr lang="cs-CZ" sz="1600" dirty="0" err="1"/>
              <a:t>Glocová</a:t>
            </a:r>
            <a:r>
              <a:rPr lang="cs-CZ" sz="1600" dirty="0"/>
              <a:t> (</a:t>
            </a:r>
            <a:r>
              <a:rPr lang="cs-CZ" sz="1600" dirty="0" err="1"/>
              <a:t>CzechGlobe</a:t>
            </a:r>
            <a:r>
              <a:rPr lang="cs-CZ" sz="1600" dirty="0"/>
              <a:t>), Monika Hlávková (</a:t>
            </a:r>
            <a:r>
              <a:rPr lang="cs-CZ" sz="1600" dirty="0" err="1"/>
              <a:t>NaP</a:t>
            </a:r>
            <a:r>
              <a:rPr lang="cs-CZ" sz="1600" dirty="0"/>
              <a:t>)</a:t>
            </a:r>
          </a:p>
          <a:p>
            <a:pPr marL="0" indent="0">
              <a:buNone/>
            </a:pPr>
            <a:r>
              <a:rPr lang="cs-CZ" sz="1800" b="1" dirty="0"/>
              <a:t>WP 1 - Definování a identifikace opomíjené městské zeleně (OMZ)</a:t>
            </a:r>
          </a:p>
          <a:p>
            <a:r>
              <a:rPr lang="cs-CZ" sz="1600" dirty="0"/>
              <a:t>Řešitelé: Luis Inostroza (MENDELU), Jiří Schneider (MENDELU), Davina Vačkářová (Czech Globe), Martin Ander (</a:t>
            </a:r>
            <a:r>
              <a:rPr lang="cs-CZ" sz="1600" dirty="0" err="1"/>
              <a:t>NaP</a:t>
            </a:r>
            <a:r>
              <a:rPr lang="cs-CZ" sz="1600" dirty="0"/>
              <a:t>)</a:t>
            </a:r>
          </a:p>
          <a:p>
            <a:pPr marL="0" indent="0">
              <a:buNone/>
            </a:pPr>
            <a:r>
              <a:rPr lang="cs-CZ" sz="1800" b="1" dirty="0"/>
              <a:t>WP 2 – Mapování biodiverzity na modelových lokalitách</a:t>
            </a:r>
          </a:p>
          <a:p>
            <a:r>
              <a:rPr lang="cs-CZ" sz="1600" dirty="0"/>
              <a:t>Řešitelé: Boleslav Jelínek – botanika (MENDELU), Stanislav Ožana (OU) – entomologie (</a:t>
            </a:r>
            <a:r>
              <a:rPr lang="cs-CZ" sz="1600" dirty="0" err="1"/>
              <a:t>bioindikačně</a:t>
            </a:r>
            <a:r>
              <a:rPr lang="cs-CZ" sz="1600" dirty="0"/>
              <a:t> významné skupiny hmyzu, drobní savci), Petr Pyszko (OU) - entomologie (herbivorní hmyz a jeho </a:t>
            </a:r>
            <a:r>
              <a:rPr lang="cs-CZ" sz="1600" dirty="0" err="1"/>
              <a:t>bioindikačně</a:t>
            </a:r>
            <a:r>
              <a:rPr lang="cs-CZ" sz="1600" dirty="0"/>
              <a:t> významní predátoři) , </a:t>
            </a:r>
            <a:r>
              <a:rPr lang="cs-CZ" sz="1600" i="1" dirty="0"/>
              <a:t>Gabriela Štětková</a:t>
            </a:r>
            <a:r>
              <a:rPr lang="cs-CZ" sz="1600" dirty="0"/>
              <a:t>, Jiří Stehno (MENDELU) – ornitologie</a:t>
            </a:r>
          </a:p>
          <a:p>
            <a:pPr marL="0" indent="0">
              <a:buNone/>
            </a:pPr>
            <a:r>
              <a:rPr lang="cs-CZ" sz="1800" b="1" dirty="0"/>
              <a:t>WP 3 - Společenské aspekty existence ploch OMZ</a:t>
            </a:r>
          </a:p>
          <a:p>
            <a:r>
              <a:rPr lang="cs-CZ" sz="1600" dirty="0"/>
              <a:t>Řešitelé: Luis Inostroza (MENDELU), Jiří Schneider (MENDELU), Davina Vačkářová (Czech Globe)</a:t>
            </a:r>
          </a:p>
        </p:txBody>
      </p:sp>
    </p:spTree>
    <p:extLst>
      <p:ext uri="{BB962C8B-B14F-4D97-AF65-F5344CB8AC3E}">
        <p14:creationId xmlns:p14="http://schemas.microsoft.com/office/powerpoint/2010/main" val="1456132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9FF3A7-1391-7503-6852-7F7E93D61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Pracovní skupiny – personální obsazení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A9EE8E-9A27-7C71-2137-E6A9344E9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020932"/>
            <a:ext cx="10183906" cy="5672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/>
              <a:t>WP 4 - Ošetření ploch OMZ v koncepční dokumentech měst</a:t>
            </a:r>
          </a:p>
          <a:p>
            <a:r>
              <a:rPr lang="cs-CZ" sz="1600" dirty="0"/>
              <a:t>Řešitelé: Martin Ander (</a:t>
            </a:r>
            <a:r>
              <a:rPr lang="cs-CZ" sz="1600" dirty="0" err="1"/>
              <a:t>NaP</a:t>
            </a:r>
            <a:r>
              <a:rPr lang="cs-CZ" sz="1600" dirty="0"/>
              <a:t>), Jitka Fialová (MENDELU), Jiří Schneider (MENDELU)</a:t>
            </a:r>
          </a:p>
          <a:p>
            <a:pPr marL="0" indent="0">
              <a:buNone/>
            </a:pPr>
            <a:r>
              <a:rPr lang="cs-CZ" sz="1800" b="1" dirty="0"/>
              <a:t>WP 5 – Ekonomika a management zachování a obhospodařování ploch OMZ</a:t>
            </a:r>
          </a:p>
          <a:p>
            <a:r>
              <a:rPr lang="cs-CZ" sz="1600" dirty="0"/>
              <a:t>Řešitelé: Eva Horváthová (</a:t>
            </a:r>
            <a:r>
              <a:rPr lang="cs-CZ" sz="1600" dirty="0" err="1"/>
              <a:t>CzechGlobe</a:t>
            </a:r>
            <a:r>
              <a:rPr lang="cs-CZ" sz="1600" dirty="0"/>
              <a:t>), Radka Redlichová (MENDELU), Jiří Schneider (MENDELU), Luis Inostroza (MENDELU), Ivana Karberová (MENDELU)</a:t>
            </a:r>
          </a:p>
          <a:p>
            <a:pPr marL="0" indent="0">
              <a:buNone/>
            </a:pPr>
            <a:r>
              <a:rPr lang="cs-CZ" sz="1900" b="1" dirty="0"/>
              <a:t>WP6 - PR a Diseminace výsledků</a:t>
            </a:r>
          </a:p>
          <a:p>
            <a:r>
              <a:rPr lang="cs-CZ" sz="1600" dirty="0"/>
              <a:t>Řešitelé: </a:t>
            </a:r>
            <a:r>
              <a:rPr lang="cs-CZ" sz="1600" i="1" dirty="0"/>
              <a:t>Jan Krist </a:t>
            </a:r>
            <a:r>
              <a:rPr lang="cs-CZ" sz="1600" dirty="0"/>
              <a:t>(MENDELU), Jitka Fialová (MENDELU), Martin Ander (</a:t>
            </a:r>
            <a:r>
              <a:rPr lang="cs-CZ" sz="1600" dirty="0" err="1"/>
              <a:t>NaP</a:t>
            </a:r>
            <a:r>
              <a:rPr lang="cs-CZ" sz="1600" dirty="0"/>
              <a:t>), Helena Lorencová (MENDELU)</a:t>
            </a:r>
          </a:p>
        </p:txBody>
      </p:sp>
    </p:spTree>
    <p:extLst>
      <p:ext uri="{BB962C8B-B14F-4D97-AF65-F5344CB8AC3E}">
        <p14:creationId xmlns:p14="http://schemas.microsoft.com/office/powerpoint/2010/main" val="41913494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4445_TF45439525.potx" id="{97E2683E-0EA3-4B9D-828A-152D51E78EFA}" vid="{071CCCED-E689-47E8-8052-1230FD9B246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8a9ca1b-03ae-4481-9912-fee83d7a8540">
      <Terms xmlns="http://schemas.microsoft.com/office/infopath/2007/PartnerControls"/>
    </lcf76f155ced4ddcb4097134ff3c332f>
    <TaxCatchAll xmlns="8a66da0c-88cb-4b83-b995-8b3d2d1bef5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2E8F01FA76912458DCA2B4A762D24EE" ma:contentTypeVersion="14" ma:contentTypeDescription="Vytvoří nový dokument" ma:contentTypeScope="" ma:versionID="dc4949572a829d4e09e41a674f3cdab5">
  <xsd:schema xmlns:xsd="http://www.w3.org/2001/XMLSchema" xmlns:xs="http://www.w3.org/2001/XMLSchema" xmlns:p="http://schemas.microsoft.com/office/2006/metadata/properties" xmlns:ns2="28a9ca1b-03ae-4481-9912-fee83d7a8540" xmlns:ns3="8a66da0c-88cb-4b83-b995-8b3d2d1bef51" targetNamespace="http://schemas.microsoft.com/office/2006/metadata/properties" ma:root="true" ma:fieldsID="df9f1d9ded72a6c4f6ddc6b57932cd9e" ns2:_="" ns3:_="">
    <xsd:import namespace="28a9ca1b-03ae-4481-9912-fee83d7a8540"/>
    <xsd:import namespace="8a66da0c-88cb-4b83-b995-8b3d2d1bef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a9ca1b-03ae-4481-9912-fee83d7a85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Značky obrázků" ma:readOnly="false" ma:fieldId="{5cf76f15-5ced-4ddc-b409-7134ff3c332f}" ma:taxonomyMulti="true" ma:sspId="09e14e92-8d04-4d6d-b0a4-942c3653fa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66da0c-88cb-4b83-b995-8b3d2d1bef51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d50f175-cb02-4c0a-8f85-db2ecf52bb16}" ma:internalName="TaxCatchAll" ma:showField="CatchAllData" ma:web="8a66da0c-88cb-4b83-b995-8b3d2d1bef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9D4EA3-187B-4130-8E4D-A4F81F9678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38766F-4A4C-4A97-A586-D473DB73896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E628552A-7BF9-4625-A8FC-FAEBE91233F0}"/>
</file>

<file path=docProps/app.xml><?xml version="1.0" encoding="utf-8"?>
<Properties xmlns="http://schemas.openxmlformats.org/officeDocument/2006/extended-properties" xmlns:vt="http://schemas.openxmlformats.org/officeDocument/2006/docPropsVTypes">
  <Template>Návrh Madison</Template>
  <TotalTime>255</TotalTime>
  <Words>2379</Words>
  <Application>Microsoft Office PowerPoint</Application>
  <PresentationFormat>Širokoúhlá obrazovka</PresentationFormat>
  <Paragraphs>206</Paragraphs>
  <Slides>28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6" baseType="lpstr">
      <vt:lpstr>Aptos</vt:lpstr>
      <vt:lpstr>Arial</vt:lpstr>
      <vt:lpstr>Calibri</vt:lpstr>
      <vt:lpstr>Cambria-Bold</vt:lpstr>
      <vt:lpstr>MS Shell Dlg 2</vt:lpstr>
      <vt:lpstr>Wingdings</vt:lpstr>
      <vt:lpstr>Wingdings 3</vt:lpstr>
      <vt:lpstr>Madison</vt:lpstr>
      <vt:lpstr>Prezentace aplikace PowerPoint</vt:lpstr>
      <vt:lpstr>Řešitelská pracoviště</vt:lpstr>
      <vt:lpstr>Prezentace aplikace PowerPoint</vt:lpstr>
      <vt:lpstr>Odborný garant</vt:lpstr>
      <vt:lpstr>Externí zájemci o výsledky</vt:lpstr>
      <vt:lpstr>Cíle projektu</vt:lpstr>
      <vt:lpstr>Pracovní kroky k dosažení cílů</vt:lpstr>
      <vt:lpstr>Pracovní skupiny – personální obsazení</vt:lpstr>
      <vt:lpstr>Pracovní skupiny – personální obsazení</vt:lpstr>
      <vt:lpstr>Harmonogram</vt:lpstr>
      <vt:lpstr>Harmonogram</vt:lpstr>
      <vt:lpstr>Závazné výsledky projektu</vt:lpstr>
      <vt:lpstr>Závazné výsledky projektu</vt:lpstr>
      <vt:lpstr>Závazné výsledky projektu</vt:lpstr>
      <vt:lpstr>Vedlejší výsledky projektu</vt:lpstr>
      <vt:lpstr>WP 1  - Definování a identifikace opomíjené městské zeleně (OMZ)</vt:lpstr>
      <vt:lpstr>WP 1  - Definování a identifikace opomíjené městské zeleně (OMZ)</vt:lpstr>
      <vt:lpstr>WP 2 – Mapování biodiverzity na modelových lokalitách </vt:lpstr>
      <vt:lpstr>WP 2 – Mapování biodiverzity na modelových lokalitách </vt:lpstr>
      <vt:lpstr>WP 3  - Společenské aspekty existence ploch OMZ </vt:lpstr>
      <vt:lpstr>WP 4 Ošetření ploch OMZ v koncepční dokumentech měst </vt:lpstr>
      <vt:lpstr>WP 4 Ošetření ploch OMZ v koncepční dokumentech měst </vt:lpstr>
      <vt:lpstr>WP 5 – Ekonomika a management zachování a obhospodařování ploch OMZ </vt:lpstr>
      <vt:lpstr>WP 5 – Ekonomika a management zachování a obhospodařování ploch OMZ </vt:lpstr>
      <vt:lpstr>WP6 PR a Diseminace  výsledků</vt:lpstr>
      <vt:lpstr>WP6 PR a Diseminace  výsledků</vt:lpstr>
      <vt:lpstr>Prezentace aplikace PowerPoint</vt:lpstr>
      <vt:lpstr>DĚKUJI VÁM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Nadpis Lorem Ipsum</dc:title>
  <dc:creator>Jiří Schneider</dc:creator>
  <cp:lastModifiedBy>Jan Krist</cp:lastModifiedBy>
  <cp:revision>36</cp:revision>
  <dcterms:created xsi:type="dcterms:W3CDTF">2024-04-09T19:30:32Z</dcterms:created>
  <dcterms:modified xsi:type="dcterms:W3CDTF">2024-11-29T08:48:27Z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0x01010052E8F01FA76912458DCA2B4A762D24EE</vt:lpwstr>
  </property>
</Properties>
</file>