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34804172" r:id="rId5"/>
    <p:sldId id="257" r:id="rId6"/>
    <p:sldId id="272" r:id="rId7"/>
    <p:sldId id="274" r:id="rId8"/>
    <p:sldId id="275" r:id="rId9"/>
    <p:sldId id="276" r:id="rId10"/>
    <p:sldId id="277" r:id="rId11"/>
    <p:sldId id="278" r:id="rId12"/>
    <p:sldId id="259" r:id="rId13"/>
    <p:sldId id="279" r:id="rId14"/>
    <p:sldId id="2134804169" r:id="rId15"/>
  </p:sldIdLst>
  <p:sldSz cx="12192000" cy="6858000"/>
  <p:notesSz cx="9874250" cy="6797675"/>
  <p:embeddedFontLst>
    <p:embeddedFont>
      <p:font typeface="Sweco Sans" panose="00000500000000000000" charset="-18"/>
      <p:regular r:id="rId18"/>
      <p:bold r:id="rId19"/>
      <p:italic r:id="rId20"/>
      <p:boldItalic r:id="rId21"/>
    </p:embeddedFont>
    <p:embeddedFont>
      <p:font typeface="Sweco Sans Medium" panose="00000600000000000000" charset="-18"/>
      <p:regular r:id="rId22"/>
      <p:bold r:id="rId23"/>
      <p:italic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1AE32B18-7DC6-4608-91D0-E355147B9740}">
          <p14:sldIdLst>
            <p14:sldId id="2134804172"/>
            <p14:sldId id="257"/>
            <p14:sldId id="272"/>
            <p14:sldId id="274"/>
            <p14:sldId id="275"/>
            <p14:sldId id="276"/>
            <p14:sldId id="277"/>
            <p14:sldId id="278"/>
            <p14:sldId id="259"/>
            <p14:sldId id="279"/>
            <p14:sldId id="2134804169"/>
          </p14:sldIdLst>
        </p14:section>
        <p14:section name="Alternative Slides" id="{0B0338D3-92E7-4F9E-B24D-B487A1B6E8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4974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6743" userDrawn="1">
          <p15:clr>
            <a:srgbClr val="A4A3A4"/>
          </p15:clr>
        </p15:guide>
        <p15:guide id="9" orient="horz" pos="4178" userDrawn="1">
          <p15:clr>
            <a:srgbClr val="A4A3A4"/>
          </p15:clr>
        </p15:guide>
        <p15:guide id="10" orient="horz" pos="2205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56"/>
    <a:srgbClr val="808086"/>
    <a:srgbClr val="CDE4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834"/>
      </p:cViewPr>
      <p:guideLst>
        <p:guide orient="horz" pos="4020"/>
        <p:guide pos="4974"/>
        <p:guide pos="7514"/>
        <p:guide orient="horz" pos="3793"/>
        <p:guide orient="horz" pos="1321"/>
        <p:guide orient="horz" pos="414"/>
        <p:guide orient="horz" pos="164"/>
        <p:guide pos="6743"/>
        <p:guide orient="horz" pos="4178"/>
        <p:guide orient="horz" pos="2205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2389939"/>
          </a:xfrm>
          <a:prstGeom prst="rect">
            <a:avLst/>
          </a:prstGeom>
        </p:spPr>
        <p:txBody>
          <a:bodyPr vert="horz" lIns="186748" tIns="93374" rIns="186748" bIns="93374" rtlCol="0"/>
          <a:lstStyle>
            <a:lvl1pPr algn="l">
              <a:defRPr sz="25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2389939"/>
          </a:xfrm>
          <a:prstGeom prst="rect">
            <a:avLst/>
          </a:prstGeom>
        </p:spPr>
        <p:txBody>
          <a:bodyPr vert="horz" lIns="186748" tIns="93374" rIns="186748" bIns="93374" rtlCol="0"/>
          <a:lstStyle>
            <a:lvl1pPr algn="r">
              <a:defRPr sz="2500"/>
            </a:lvl1pPr>
          </a:lstStyle>
          <a:p>
            <a:fld id="{46966789-7B4A-4F00-9286-DDD8ED65D568}" type="datetimeFigureOut">
              <a:rPr lang="sv-SE" smtClean="0">
                <a:latin typeface="Arial" panose="020B0604020202020204" pitchFamily="34" charset="0"/>
              </a:rPr>
              <a:t>2024-11-26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45243412"/>
            <a:ext cx="4278842" cy="2389934"/>
          </a:xfrm>
          <a:prstGeom prst="rect">
            <a:avLst/>
          </a:prstGeom>
        </p:spPr>
        <p:txBody>
          <a:bodyPr vert="horz" lIns="186748" tIns="93374" rIns="186748" bIns="93374" rtlCol="0" anchor="b"/>
          <a:lstStyle>
            <a:lvl1pPr algn="l">
              <a:defRPr sz="25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3123" y="45243412"/>
            <a:ext cx="4278842" cy="2389934"/>
          </a:xfrm>
          <a:prstGeom prst="rect">
            <a:avLst/>
          </a:prstGeom>
        </p:spPr>
        <p:txBody>
          <a:bodyPr vert="horz" lIns="186748" tIns="93374" rIns="186748" bIns="93374" rtlCol="0" anchor="b"/>
          <a:lstStyle>
            <a:lvl1pPr algn="r">
              <a:defRPr sz="2500"/>
            </a:lvl1pPr>
          </a:lstStyle>
          <a:p>
            <a:fld id="{45B7E181-C03F-4811-9B36-CB7788F180BA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2389939"/>
          </a:xfrm>
          <a:prstGeom prst="rect">
            <a:avLst/>
          </a:prstGeom>
        </p:spPr>
        <p:txBody>
          <a:bodyPr vert="horz" lIns="186748" tIns="93374" rIns="186748" bIns="93374" rtlCol="0"/>
          <a:lstStyle>
            <a:lvl1pPr algn="l">
              <a:defRPr sz="250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2389939"/>
          </a:xfrm>
          <a:prstGeom prst="rect">
            <a:avLst/>
          </a:prstGeom>
        </p:spPr>
        <p:txBody>
          <a:bodyPr vert="horz" lIns="186748" tIns="93374" rIns="186748" bIns="93374" rtlCol="0"/>
          <a:lstStyle>
            <a:lvl1pPr algn="r">
              <a:defRPr sz="2500">
                <a:latin typeface="Arial" panose="020B0604020202020204" pitchFamily="34" charset="0"/>
              </a:defRPr>
            </a:lvl1pPr>
          </a:lstStyle>
          <a:p>
            <a:fld id="{7F3F61B6-EEAE-45CF-BC26-93497CBA11EE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9350375" y="5954713"/>
            <a:ext cx="28575000" cy="160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6748" tIns="93374" rIns="186748" bIns="9337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5" y="22923546"/>
            <a:ext cx="7899400" cy="18755629"/>
          </a:xfrm>
          <a:prstGeom prst="rect">
            <a:avLst/>
          </a:prstGeom>
        </p:spPr>
        <p:txBody>
          <a:bodyPr vert="horz" lIns="186748" tIns="93374" rIns="186748" bIns="9337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45243412"/>
            <a:ext cx="4278842" cy="2389934"/>
          </a:xfrm>
          <a:prstGeom prst="rect">
            <a:avLst/>
          </a:prstGeom>
        </p:spPr>
        <p:txBody>
          <a:bodyPr vert="horz" lIns="186748" tIns="93374" rIns="186748" bIns="93374" rtlCol="0" anchor="b"/>
          <a:lstStyle>
            <a:lvl1pPr algn="l">
              <a:defRPr sz="250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3123" y="45243412"/>
            <a:ext cx="4278842" cy="2389934"/>
          </a:xfrm>
          <a:prstGeom prst="rect">
            <a:avLst/>
          </a:prstGeom>
        </p:spPr>
        <p:txBody>
          <a:bodyPr vert="horz" lIns="186748" tIns="93374" rIns="186748" bIns="93374" rtlCol="0" anchor="b"/>
          <a:lstStyle>
            <a:lvl1pPr algn="r">
              <a:defRPr sz="2500">
                <a:latin typeface="Arial" panose="020B0604020202020204" pitchFamily="34" charset="0"/>
              </a:defRPr>
            </a:lvl1pPr>
          </a:lstStyle>
          <a:p>
            <a:fld id="{7850F7A7-DA63-4A74-9242-8131DBB6E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17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23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05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1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6F014-7D51-48F3-9915-51EA24F52A10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976FF3-B83A-4258-B1BC-F17BC81BE5F5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3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D2B6B-06C2-4C6F-9883-2EB4DF4E89CE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ith ima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DAD04B-2A3F-4AE3-97D1-4BC8C977BAD5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383A-4B74-48E7-B685-4F78C9A74AF1}" type="datetime1">
              <a:rPr lang="sv-SE" smtClean="0"/>
              <a:t>2024-11-26</a:t>
            </a:fld>
            <a:endParaRPr lang="en-GB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A5BD73-117F-4C23-8626-AB3221A1E29A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3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20B0C-8025-41B7-A0BA-41D4DDE7B9DB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16125"/>
            <a:ext cx="3978275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D648C-CCE2-4928-969B-4F4629D04D95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E4C-330A-450F-A001-DF807E62A088}" type="datetime1">
              <a:rPr lang="sv-SE" smtClean="0"/>
              <a:t>2024-11-26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2024-11-26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04" y="266700"/>
            <a:ext cx="11664407" cy="6372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D5E3-B503-469C-AC8B-A5A83772A74C}" type="datetime1">
              <a:rPr lang="sv-SE" smtClean="0"/>
              <a:t>2024-11-26</a:t>
            </a:fld>
            <a:endParaRPr lang="en-GB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816600" cy="4307418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D94-5231-4234-B42F-99688D217CA4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9D92-AF17-47C7-914E-D40784C4E9B1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7"/>
            <a:ext cx="5783292" cy="4284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oc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8"/>
            <a:ext cx="5783292" cy="4284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B36E-FB9E-4E6C-9497-D5A08C17CB72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97146" y="2109572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9184776" y="2109572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5997146" y="4300344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9184776" y="4300344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819210" y="2109572"/>
            <a:ext cx="4856661" cy="409877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361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8E68-26D1-423A-ADDE-7A62164022A9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10969975" cy="430741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5173-2601-4DE1-86F4-BD176390A14F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err="1"/>
              <a:t>Klicka här för att ändra </a:t>
            </a:r>
            <a:r>
              <a:rPr lang="en-GB"/>
              <a:t>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Klicka här för att ändra </a:t>
            </a:r>
            <a:r>
              <a:rPr lang="en-GB"/>
              <a:t>format </a:t>
            </a:r>
            <a:r>
              <a:rPr lang="en-GB" err="1"/>
              <a:t>på bakgrundstexten</a:t>
            </a:r>
            <a:endParaRPr lang="en-GB"/>
          </a:p>
          <a:p>
            <a:pPr lvl="1"/>
            <a:r>
              <a:rPr lang="en-GB" err="1"/>
              <a:t>Nivå två</a:t>
            </a:r>
            <a:endParaRPr lang="en-GB"/>
          </a:p>
          <a:p>
            <a:pPr lvl="2"/>
            <a:r>
              <a:rPr lang="en-GB" err="1"/>
              <a:t>Nivå tre</a:t>
            </a:r>
            <a:endParaRPr lang="en-GB"/>
          </a:p>
          <a:p>
            <a:pPr lvl="3"/>
            <a:r>
              <a:rPr lang="en-GB" err="1"/>
              <a:t>Nivå fyra</a:t>
            </a:r>
            <a:endParaRPr lang="en-GB"/>
          </a:p>
          <a:p>
            <a:pPr lvl="4"/>
            <a:r>
              <a:rPr lang="en-GB" err="1"/>
              <a:t>Nivå </a:t>
            </a:r>
            <a:r>
              <a:rPr lang="en-GB"/>
              <a:t>fem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D7DF68D-2E8D-4626-9123-9D37319D05D6}" type="datetime1">
              <a:rPr lang="sv-SE" smtClean="0"/>
              <a:t>2024-11-26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00800"/>
            <a:ext cx="1924051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70" r:id="rId3"/>
    <p:sldLayoutId id="2147483671" r:id="rId4"/>
    <p:sldLayoutId id="2147483675" r:id="rId5"/>
    <p:sldLayoutId id="2147483685" r:id="rId6"/>
    <p:sldLayoutId id="2147483672" r:id="rId7"/>
    <p:sldLayoutId id="2147483673" r:id="rId8"/>
    <p:sldLayoutId id="2147483674" r:id="rId9"/>
    <p:sldLayoutId id="2147483664" r:id="rId10"/>
    <p:sldLayoutId id="2147483681" r:id="rId11"/>
    <p:sldLayoutId id="2147483665" r:id="rId12"/>
    <p:sldLayoutId id="2147483649" r:id="rId13"/>
    <p:sldLayoutId id="2147483666" r:id="rId14"/>
    <p:sldLayoutId id="2147483682" r:id="rId15"/>
    <p:sldLayoutId id="2147483668" r:id="rId16"/>
    <p:sldLayoutId id="2147483654" r:id="rId17"/>
    <p:sldLayoutId id="2147483655" r:id="rId18"/>
    <p:sldLayoutId id="2147483676" r:id="rId19"/>
    <p:sldLayoutId id="2147483679" r:id="rId20"/>
    <p:sldLayoutId id="2147483684" r:id="rId21"/>
    <p:sldLayoutId id="2147483678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38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objekt 18">
            <a:extLst>
              <a:ext uri="{FF2B5EF4-FFF2-40B4-BE49-F238E27FC236}">
                <a16:creationId xmlns:a16="http://schemas.microsoft.com/office/drawing/2014/main" id="{DF07A08F-7C7E-8256-B1D6-0CB78DCEB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32F54-2199-B04B-84EA-6B5EAC65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cs-CZ" smtClean="0">
                <a:solidFill>
                  <a:schemeClr val="tx1">
                    <a:lumMod val="100000"/>
                  </a:schemeClr>
                </a:solidFill>
              </a:rPr>
              <a:t>1</a:t>
            </a:fld>
            <a:endParaRPr lang="cs-CZ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82875A-584D-6D34-EE85-32F00CF8E13C}"/>
              </a:ext>
            </a:extLst>
          </p:cNvPr>
          <p:cNvSpPr txBox="1"/>
          <p:nvPr/>
        </p:nvSpPr>
        <p:spPr>
          <a:xfrm>
            <a:off x="0" y="210920"/>
            <a:ext cx="1219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000000"/>
                </a:solidFill>
              </a:rPr>
              <a:t>TAČR, SS07010080, Zapracování konceptu hodnocení ekosystémových služeb do budoucích plánů povodí - WAMPES </a:t>
            </a:r>
            <a:endParaRPr lang="cs-CZ" sz="1800" dirty="0"/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88C23DD-146E-6DA3-5F72-79DFD5CF3C88}"/>
              </a:ext>
            </a:extLst>
          </p:cNvPr>
          <p:cNvGrpSpPr/>
          <p:nvPr/>
        </p:nvGrpSpPr>
        <p:grpSpPr>
          <a:xfrm>
            <a:off x="0" y="291954"/>
            <a:ext cx="2845528" cy="6363887"/>
            <a:chOff x="302122" y="580252"/>
            <a:chExt cx="2845528" cy="6363887"/>
          </a:xfrm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35728314-B8CB-3C04-CD21-05C3B1628986}"/>
                </a:ext>
              </a:extLst>
            </p:cNvPr>
            <p:cNvSpPr/>
            <p:nvPr/>
          </p:nvSpPr>
          <p:spPr>
            <a:xfrm>
              <a:off x="319849" y="5785986"/>
              <a:ext cx="2827801" cy="1158153"/>
            </a:xfrm>
            <a:prstGeom prst="rect">
              <a:avLst/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113D82E-991D-4C1A-A8D7-4A821361C625}"/>
                </a:ext>
              </a:extLst>
            </p:cNvPr>
            <p:cNvSpPr/>
            <p:nvPr/>
          </p:nvSpPr>
          <p:spPr>
            <a:xfrm>
              <a:off x="302123" y="1025532"/>
              <a:ext cx="2827801" cy="4548946"/>
            </a:xfrm>
            <a:prstGeom prst="rect">
              <a:avLst/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/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64A5AEE3-1FC6-4BC9-970A-5CE0EEA8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3536" y="2955760"/>
              <a:ext cx="1266031" cy="1350434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E13081A0-9B0E-42BB-832F-F8434DD6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32" y="580252"/>
              <a:ext cx="2368106" cy="2344577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17859B0B-8295-478F-9E14-4CBE4C02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603" y="1871425"/>
              <a:ext cx="2200840" cy="1237973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CCCB9F4D-A324-4939-8C06-1A543449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32" y="4444353"/>
              <a:ext cx="2200840" cy="953862"/>
            </a:xfrm>
            <a:prstGeom prst="rect">
              <a:avLst/>
            </a:prstGeom>
          </p:spPr>
        </p:pic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8E50687A-11B8-BB23-A5D2-145B552C8273}"/>
                </a:ext>
              </a:extLst>
            </p:cNvPr>
            <p:cNvGrpSpPr/>
            <p:nvPr/>
          </p:nvGrpSpPr>
          <p:grpSpPr>
            <a:xfrm>
              <a:off x="302122" y="6049336"/>
              <a:ext cx="2761032" cy="630238"/>
              <a:chOff x="9251284" y="620295"/>
              <a:chExt cx="2761032" cy="630238"/>
            </a:xfrm>
          </p:grpSpPr>
          <p:pic>
            <p:nvPicPr>
              <p:cNvPr id="23" name="Grafický objekt 1">
                <a:extLst>
                  <a:ext uri="{FF2B5EF4-FFF2-40B4-BE49-F238E27FC236}">
                    <a16:creationId xmlns:a16="http://schemas.microsoft.com/office/drawing/2014/main" id="{6E223653-27D3-1568-A0E7-61B22DF97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2078" y="620295"/>
                <a:ext cx="630238" cy="63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>
                <a:extLst>
                  <a:ext uri="{FF2B5EF4-FFF2-40B4-BE49-F238E27FC236}">
                    <a16:creationId xmlns:a16="http://schemas.microsoft.com/office/drawing/2014/main" id="{7E094976-61D5-4D24-F111-5A85010D9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1284" y="686936"/>
                <a:ext cx="2095621" cy="555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Nadpis 1">
            <a:extLst>
              <a:ext uri="{FF2B5EF4-FFF2-40B4-BE49-F238E27FC236}">
                <a16:creationId xmlns:a16="http://schemas.microsoft.com/office/drawing/2014/main" id="{708ED975-E3B5-28AB-AA2A-35BE92360CBB}"/>
              </a:ext>
            </a:extLst>
          </p:cNvPr>
          <p:cNvSpPr txBox="1">
            <a:spLocks/>
          </p:cNvSpPr>
          <p:nvPr/>
        </p:nvSpPr>
        <p:spPr>
          <a:xfrm>
            <a:off x="3081887" y="5497080"/>
            <a:ext cx="8873753" cy="115815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b="1" dirty="0">
                <a:latin typeface="+mn-lt"/>
              </a:rPr>
              <a:t>Využití konceptu ekosystémových služeb </a:t>
            </a:r>
          </a:p>
          <a:p>
            <a:pPr algn="ctr"/>
            <a:r>
              <a:rPr lang="cs-CZ" sz="2600" b="1" dirty="0">
                <a:latin typeface="+mn-lt"/>
              </a:rPr>
              <a:t>v plánovacím a rozhodovacím procesu </a:t>
            </a:r>
          </a:p>
          <a:p>
            <a:pPr algn="ctr"/>
            <a:r>
              <a:rPr lang="cs-CZ" sz="2600" dirty="0">
                <a:latin typeface="+mn-lt"/>
              </a:rPr>
              <a:t>Martin Pavel, Sweco a.s.</a:t>
            </a:r>
            <a:endParaRPr lang="cs-CZ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52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>
            <a:extLst>
              <a:ext uri="{FF2B5EF4-FFF2-40B4-BE49-F238E27FC236}">
                <a16:creationId xmlns:a16="http://schemas.microsoft.com/office/drawing/2014/main" id="{90D89808-8381-A3A6-D0C5-E5D16DE44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9450935-49FA-6396-9C45-1B5BCC643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E6EF93-4C17-D7CD-410D-58D5957B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Potenciál poskytování </a:t>
            </a:r>
            <a:r>
              <a:rPr lang="cs-CZ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ekostémových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služeb vodním útvarem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4F8FFA5-BC57-E690-31AA-FB39F6C694AD}"/>
              </a:ext>
            </a:extLst>
          </p:cNvPr>
          <p:cNvGrpSpPr/>
          <p:nvPr/>
        </p:nvGrpSpPr>
        <p:grpSpPr>
          <a:xfrm>
            <a:off x="5033818" y="1911928"/>
            <a:ext cx="2389729" cy="1828800"/>
            <a:chOff x="5726545" y="2844800"/>
            <a:chExt cx="2389729" cy="1828800"/>
          </a:xfrm>
        </p:grpSpPr>
        <p:sp>
          <p:nvSpPr>
            <p:cNvPr id="4" name="Šipka: dolů 3">
              <a:extLst>
                <a:ext uri="{FF2B5EF4-FFF2-40B4-BE49-F238E27FC236}">
                  <a16:creationId xmlns:a16="http://schemas.microsoft.com/office/drawing/2014/main" id="{16C6A94A-23B4-0FA8-7672-4C4D7ECE5B6B}"/>
                </a:ext>
              </a:extLst>
            </p:cNvPr>
            <p:cNvSpPr/>
            <p:nvPr/>
          </p:nvSpPr>
          <p:spPr>
            <a:xfrm>
              <a:off x="5726545" y="2844800"/>
              <a:ext cx="738909" cy="18288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Zástupný obsah 6" descr="Otazník se souvislou výplní">
              <a:extLst>
                <a:ext uri="{FF2B5EF4-FFF2-40B4-BE49-F238E27FC236}">
                  <a16:creationId xmlns:a16="http://schemas.microsoft.com/office/drawing/2014/main" id="{F4598FD4-6E7C-F242-F789-6C6BA983F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29568" y="2965847"/>
              <a:ext cx="1586706" cy="158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350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6" descr="En bild som visar himmel, vatten, utomhus, flod&#10;&#10;Automatiskt genererad beskrivning">
            <a:extLst>
              <a:ext uri="{FF2B5EF4-FFF2-40B4-BE49-F238E27FC236}">
                <a16:creationId xmlns:a16="http://schemas.microsoft.com/office/drawing/2014/main" id="{D0449F8D-0E9D-1C4D-8D18-3ECA48BAA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"/>
            <a:ext cx="12191998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F7C103B-6087-BB49-864B-360C0150B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29" y="264741"/>
            <a:ext cx="1229546" cy="37289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63C4849-8427-7A46-B082-6A1CAB430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172" y="2666398"/>
            <a:ext cx="3182034" cy="165539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A8624A-74B1-9900-F0F9-FA61D427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Sweco a.s.</a:t>
            </a:r>
          </a:p>
        </p:txBody>
      </p:sp>
    </p:spTree>
    <p:extLst>
      <p:ext uri="{BB962C8B-B14F-4D97-AF65-F5344CB8AC3E}">
        <p14:creationId xmlns:p14="http://schemas.microsoft.com/office/powerpoint/2010/main" val="88811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C2788-8807-47B3-81E2-BFB9A858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40145"/>
            <a:ext cx="5334197" cy="1413164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latin typeface="+mn-lt"/>
              </a:rPr>
              <a:t>Implementace ekosystémových služeb do katalogu opatření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077A40-ACA4-40E5-A377-72571F23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32000"/>
            <a:ext cx="5565109" cy="16348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19 základních druhů opatření</a:t>
            </a:r>
          </a:p>
          <a:p>
            <a:pPr marL="0" indent="0">
              <a:buNone/>
            </a:pPr>
            <a:r>
              <a:rPr lang="cs-CZ" sz="2400" dirty="0"/>
              <a:t> - vybráno pro další prověřování vhodnosti 9 (8) základních druhů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C3412D-CE82-C830-691F-A514929F69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921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01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86DB-DD17-204A-4E32-9C0A88C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591126"/>
            <a:ext cx="12007271" cy="626687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081088" algn="l"/>
              </a:tabLst>
            </a:pPr>
            <a:r>
              <a:rPr lang="cs-CZ" dirty="0"/>
              <a:t>VI.1.1. 	Opatření potřebná k provádění právních předpisů ES v oblasti ochrany vod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VI.1.2. 	Opatření k aplikaci principu „znečišťovatel platí“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VI.1.3. 	Opatření pro vody užívané nebo uvažované pro odběr vody pro lidskou spotřebu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VI.1.4. 	Opatření ke zlepšení jakosti vod využívaných ke koupání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VI.1.5. 	Opatření pro omezování odběrů a vzdouvání vod, včetně odůvodnění případných výjimek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VI.1.6. 	Opatření k regulaci umělých infiltrací nebo doplňování podzemních vod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VI.1.7. 	Opatření k zabránění a regulaci znečištění z bodových zdrojů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VI.1.8. 	Opatření k zabránění nebo regulaci znečištění z plošných zdrojů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VI.1.9. 	Opatření k zamezení přímému vypouštění do podzemních vod s uvedením případů povoleného vypouštění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VI.1.10. 	Opatření k omezování, případně zastavení vnosu nebezpečných a zvlášť nebezpečných látek do vod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VI.1.11. 	Opatření k prevenci a snížení dopadů případů havarijního znečištění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VI.1.12. 	Opatření k zajištění odpovídajících hydromorfologických podmínek vodních útvarů, umožňujících dosažení 	dobrého ekologického stavu nebo dobrého ekologického potenciálu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VI.1.13. 	Opatření přijatá k zabránění vzrůstu znečištění mořských vod</a:t>
            </a:r>
          </a:p>
          <a:p>
            <a:pPr>
              <a:tabLst>
                <a:tab pos="1081088" algn="l"/>
              </a:tabLst>
            </a:pPr>
            <a:r>
              <a:rPr lang="cs-CZ" dirty="0"/>
              <a:t>VI.1.14. 	Opatření prováděná v souvislosti s přeshraničním znečištěním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VI.1.15. 	Opatření pro zlepšování vodních poměrů a pro ochranu ekologické stability krajiny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VI.1.16. 	Opatření pro hospodaření s vodami a udržitelné užívání vody a pro zajištění vodohospodářských služeb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VI.1.17. 	Opatření ke snížení nepříznivých účinků povodní v OsVPR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VI.1.18. 	Opatření ke snížení nepříznivých účinků povodní mimo OsVPR</a:t>
            </a:r>
          </a:p>
          <a:p>
            <a:pPr>
              <a:tabLst>
                <a:tab pos="1081088" algn="l"/>
              </a:tabLst>
            </a:pPr>
            <a:r>
              <a:rPr lang="cs-CZ" b="1" dirty="0">
                <a:solidFill>
                  <a:srgbClr val="FF0000"/>
                </a:solidFill>
              </a:rPr>
              <a:t>VI.1.19. 	Opatření ke snížení nepříznivých účinků sucha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DD583B9-C8C4-9FD3-394B-BD62DCB5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0"/>
            <a:ext cx="10561982" cy="480291"/>
          </a:xfrm>
        </p:spPr>
        <p:txBody>
          <a:bodyPr anchor="ctr">
            <a:normAutofit/>
          </a:bodyPr>
          <a:lstStyle/>
          <a:p>
            <a:pPr algn="ctr"/>
            <a:r>
              <a:rPr lang="cs-CZ" sz="2800">
                <a:latin typeface="+mn-lt"/>
              </a:rPr>
              <a:t>Základní druhy opatření z Katalogu opatření (2019)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8038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86DB-DD17-204A-4E32-9C0A88C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1237672"/>
            <a:ext cx="12007271" cy="5620327"/>
          </a:xfrm>
        </p:spPr>
        <p:txBody>
          <a:bodyPr>
            <a:noAutofit/>
          </a:bodyPr>
          <a:lstStyle/>
          <a:p>
            <a:pPr>
              <a:tabLst>
                <a:tab pos="1081088" algn="l"/>
              </a:tabLst>
            </a:pPr>
            <a:r>
              <a:rPr lang="cs-CZ" sz="2400" b="1" dirty="0"/>
              <a:t>VI.1.5. Opatření pro omezování odběrů a vzdouvání vod, včetně odůvodnění případných výjimek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501	Regulace odběrů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502	Změna povolení k nakládání s vodami – odběry vody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504	Zmírnění vlivu vzdouvacích staveb</a:t>
            </a:r>
            <a:r>
              <a:rPr lang="cs-CZ" sz="2000" b="1" dirty="0"/>
              <a:t>	</a:t>
            </a:r>
          </a:p>
          <a:p>
            <a:pPr>
              <a:tabLst>
                <a:tab pos="1081088" algn="l"/>
              </a:tabLst>
            </a:pPr>
            <a:r>
              <a:rPr lang="cs-CZ" sz="2400" b="1" dirty="0"/>
              <a:t>VI.1.7. Opatření k zabránění a regulaci znečištění z bodových zdrojů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701	Výstavba kanalizace a ČOV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702	Intenzifikace ČOV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703	Změna povolení k nakládání s vodami – povolení k vypouštění OV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704	ČOV pro průmyslový zdroj znečištění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706	Úprava odlehčovací komory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708	Odstranění volné výusti		</a:t>
            </a:r>
          </a:p>
          <a:p>
            <a:pPr lvl="1">
              <a:tabLst>
                <a:tab pos="1163638" algn="l"/>
              </a:tabLst>
            </a:pPr>
            <a:r>
              <a:rPr lang="cs-CZ" sz="2000" dirty="0"/>
              <a:t>709	Řešení komunálního zdroje nepřipojeného na kanalizaci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5C74A73-6152-24D1-D6F5-04E1F60F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5422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Vybraná opatření z katalogu opatření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0F5BF72-2B0E-F8EC-BF58-27903D0E5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1140" y="1719221"/>
            <a:ext cx="2788920" cy="48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2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86DB-DD17-204A-4E32-9C0A88C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1237672"/>
            <a:ext cx="12007271" cy="5620327"/>
          </a:xfrm>
        </p:spPr>
        <p:txBody>
          <a:bodyPr>
            <a:noAutofit/>
          </a:bodyPr>
          <a:lstStyle/>
          <a:p>
            <a:pPr>
              <a:tabLst>
                <a:tab pos="1081088" algn="l"/>
              </a:tabLst>
            </a:pPr>
            <a:r>
              <a:rPr lang="cs-CZ" sz="2400" b="1"/>
              <a:t>VI.1.8. Opatření k zabránění nebo regulaci znečištění z plošných zdrojů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803	Realizace protierozních opatření</a:t>
            </a:r>
            <a:r>
              <a:rPr lang="cs-CZ" sz="1600"/>
              <a:t>	</a:t>
            </a:r>
          </a:p>
          <a:p>
            <a:pPr>
              <a:tabLst>
                <a:tab pos="1081088" algn="l"/>
              </a:tabLst>
            </a:pPr>
            <a:r>
              <a:rPr lang="cs-CZ" sz="2400" b="1"/>
              <a:t>VI.1.12. Opatření k zajištění odpovídajících hydromorfologických podmínek vodních útvarů, umožňujících dosažení 	dobrého ekologického stavu nebo dobrého ekologického potenciálu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1201	Revitalizace vodního toku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1202	Renaturace vodního toku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1203	Obnovení tlumivých rozlivů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1204	Obnovení a zachování splaveninového režimu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1205	Eliminace negativních vlivů odvodnění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1206	Rybí obsádka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1207	Zajištění evidence migračních překážek na vodních tocích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1208	Návrh rybího přechodu, odstranění migrační překážky		</a:t>
            </a:r>
          </a:p>
          <a:p>
            <a:pPr lvl="1">
              <a:tabLst>
                <a:tab pos="1081088" algn="l"/>
              </a:tabLst>
            </a:pPr>
            <a:r>
              <a:rPr lang="cs-CZ" sz="2000"/>
              <a:t>1209	Vegetační doprovod	</a:t>
            </a:r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2D3764-4A7C-A937-0A9A-08410BAB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5422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Vybraná opatření z katalogu opatření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670297-3C5F-50C7-600B-A7DA4A816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833" y="3078176"/>
            <a:ext cx="4412094" cy="36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86DB-DD17-204A-4E32-9C0A88C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1237672"/>
            <a:ext cx="12007271" cy="5620327"/>
          </a:xfrm>
        </p:spPr>
        <p:txBody>
          <a:bodyPr>
            <a:noAutofit/>
          </a:bodyPr>
          <a:lstStyle/>
          <a:p>
            <a:pPr>
              <a:tabLst>
                <a:tab pos="1081088" algn="l"/>
              </a:tabLst>
            </a:pPr>
            <a:r>
              <a:rPr lang="cs-CZ" sz="2400" b="1" dirty="0"/>
              <a:t>VI.1.15. Opatření pro zlepšování vodních poměrů a pro ochranu ekologické stability krajiny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1501	Vodohospodářská opatření v krajině</a:t>
            </a:r>
            <a:r>
              <a:rPr lang="cs-CZ" sz="2000" b="1" dirty="0"/>
              <a:t>	</a:t>
            </a:r>
          </a:p>
          <a:p>
            <a:pPr>
              <a:tabLst>
                <a:tab pos="1081088" algn="l"/>
              </a:tabLst>
            </a:pPr>
            <a:r>
              <a:rPr lang="cs-CZ" sz="2400" b="1" dirty="0"/>
              <a:t>VI.1.16. Opatření pro hospodaření s vodami a udržitelné užívání vody a pro zajištění vodohospodářských služeb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1603	Morfologické úpravy ke zmírnění účinků užívání vodních toků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1604	Hospodaření na rybnících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1605	Změna režimu hospodaření rybníka, doplnění soustavy o biologickou nádrž</a:t>
            </a:r>
          </a:p>
          <a:p>
            <a:pPr>
              <a:tabLst>
                <a:tab pos="1081088" algn="l"/>
              </a:tabLst>
            </a:pPr>
            <a:r>
              <a:rPr lang="cs-CZ" sz="2400" b="1" dirty="0"/>
              <a:t>VI.1.15. Opatření pro zlepšování vodních poměrů a pro ochranu ekologické stability krajiny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1501	Vodohospodářská opatření v krajině </a:t>
            </a:r>
            <a:r>
              <a:rPr lang="cs-CZ" sz="2000" b="1" dirty="0"/>
              <a:t>	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6DB76BC-3753-28E9-0F0B-13197A3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5422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Vybraná opatření z katalogu opatření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2" descr="A picture containing water, riding, surfing, wave&#10;&#10;Description automatically generated">
            <a:extLst>
              <a:ext uri="{FF2B5EF4-FFF2-40B4-BE49-F238E27FC236}">
                <a16:creationId xmlns:a16="http://schemas.microsoft.com/office/drawing/2014/main" id="{2DBFAC9C-49A7-005E-F6C2-C0836CC4F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9170"/>
            <a:ext cx="12192000" cy="2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86DB-DD17-204A-4E32-9C0A88C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01" y="1145308"/>
            <a:ext cx="9244439" cy="5620327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81088" algn="l"/>
              </a:tabLst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PROTIPOVODŇOVÁ OPATŘENÍ	</a:t>
            </a:r>
          </a:p>
          <a:p>
            <a:pPr>
              <a:tabLst>
                <a:tab pos="1081088" algn="l"/>
              </a:tabLst>
            </a:pPr>
            <a:r>
              <a:rPr lang="cs-CZ" sz="2400" b="1" dirty="0"/>
              <a:t>VI.1.17. Opatření ke snížení nepříznivých účinků povodní v OsVPR</a:t>
            </a:r>
          </a:p>
          <a:p>
            <a:pPr>
              <a:tabLst>
                <a:tab pos="1081088" algn="l"/>
              </a:tabLst>
            </a:pPr>
            <a:r>
              <a:rPr lang="cs-CZ" sz="2400" b="1" dirty="0"/>
              <a:t>VI.1.18. Opatření ke snížení nepříznivých účinků povodní mimo OsVPR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Technická protipovodňová opatření zastavěných území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Přírodě blízká protipovodňová opatření zastavěných území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Technická protipovodňová opatření nezastavěných území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Přírodě blízká protipovodňová opatření nezastavěných území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Retenční suché nádrže - údolní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170X	Retenční suché nádrže - boční (</a:t>
            </a:r>
            <a:r>
              <a:rPr lang="cs-CZ" sz="2000" dirty="0" err="1"/>
              <a:t>polder</a:t>
            </a:r>
            <a:r>
              <a:rPr lang="cs-CZ" sz="2000" dirty="0"/>
              <a:t>)</a:t>
            </a:r>
          </a:p>
          <a:p>
            <a:pPr lvl="1">
              <a:tabLst>
                <a:tab pos="1081088" algn="l"/>
              </a:tabLst>
            </a:pPr>
            <a:endParaRPr lang="cs-CZ" sz="2000" dirty="0"/>
          </a:p>
          <a:p>
            <a:pPr>
              <a:tabLst>
                <a:tab pos="1081088" algn="l"/>
              </a:tabLst>
            </a:pPr>
            <a:r>
              <a:rPr lang="cs-CZ" sz="2400" b="1" dirty="0"/>
              <a:t>VI.1.19. 	Opatření ke snížení nepříznivých účinků sucha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190X	Převody vod mezi povodími 		</a:t>
            </a:r>
          </a:p>
          <a:p>
            <a:pPr lvl="1">
              <a:tabLst>
                <a:tab pos="1081088" algn="l"/>
              </a:tabLst>
            </a:pPr>
            <a:r>
              <a:rPr lang="cs-CZ" sz="2000" dirty="0"/>
              <a:t>190X	Obnova zaniklých nádrží</a:t>
            </a:r>
          </a:p>
          <a:p>
            <a:pPr marL="0" lvl="1" indent="0">
              <a:buNone/>
              <a:tabLst>
                <a:tab pos="1081088" algn="l"/>
              </a:tabLst>
            </a:pPr>
            <a:r>
              <a:rPr lang="cs-CZ" sz="2400" b="1" dirty="0"/>
              <a:t>VÍCEÚČELOVÁ OPATŘENÍ (POVODNĚ (17,18), SUCHO(19))</a:t>
            </a:r>
            <a:r>
              <a:rPr lang="cs-CZ" sz="2000" b="1" dirty="0"/>
              <a:t>	</a:t>
            </a:r>
          </a:p>
          <a:p>
            <a:pPr marL="720725" lvl="2" indent="-277813">
              <a:tabLst>
                <a:tab pos="1081088" algn="l"/>
              </a:tabLst>
            </a:pPr>
            <a:r>
              <a:rPr lang="cs-CZ" sz="2000" dirty="0"/>
              <a:t>170X a 190X	</a:t>
            </a:r>
            <a:r>
              <a:rPr lang="cs-CZ" sz="2000" dirty="0" err="1"/>
              <a:t>Víceučelové</a:t>
            </a:r>
            <a:r>
              <a:rPr lang="cs-CZ" sz="2000" dirty="0"/>
              <a:t> nádrže malé vodní nádrže		</a:t>
            </a:r>
          </a:p>
          <a:p>
            <a:pPr marL="720725" lvl="2" indent="-277813">
              <a:tabLst>
                <a:tab pos="1081088" algn="l"/>
              </a:tabLst>
            </a:pPr>
            <a:r>
              <a:rPr lang="cs-CZ" sz="2000" dirty="0"/>
              <a:t>170X a 190X	</a:t>
            </a:r>
            <a:r>
              <a:rPr lang="cs-CZ" sz="2000" dirty="0" err="1"/>
              <a:t>Víceučelové</a:t>
            </a:r>
            <a:r>
              <a:rPr lang="cs-CZ" sz="2000" dirty="0"/>
              <a:t> nádrže - přehrady	</a:t>
            </a:r>
          </a:p>
          <a:p>
            <a:pPr marL="457200" lvl="1" indent="0">
              <a:buNone/>
              <a:tabLst>
                <a:tab pos="1081088" algn="l"/>
              </a:tabLst>
            </a:pPr>
            <a:endParaRPr lang="cs-CZ" sz="20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EACB4F-2268-32F8-8A34-F6C7DB02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5422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Vybraná opatření z katalogu opatření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3CBF9EA-38D8-6402-C9C1-8CA5B5CFFB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9740" y="1145308"/>
            <a:ext cx="2606040" cy="54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4EB47-4DC3-8EDF-2264-C8887BAF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82" y="736425"/>
            <a:ext cx="11002396" cy="11099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Ukázka přidání ES/EF do katalogu opatření pro vybraná opatření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F2A548D-8862-C2F1-7806-2A8AE135F9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82" y="2357888"/>
            <a:ext cx="7236439" cy="36724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59EF01B-ACDB-C296-BACB-E60025AD43D7}"/>
              </a:ext>
            </a:extLst>
          </p:cNvPr>
          <p:cNvSpPr txBox="1"/>
          <p:nvPr/>
        </p:nvSpPr>
        <p:spPr>
          <a:xfrm>
            <a:off x="7950819" y="2357888"/>
            <a:ext cx="3505059" cy="3902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Ekosystémová</a:t>
            </a:r>
            <a:r>
              <a:rPr lang="en-US" sz="1600" b="1" dirty="0"/>
              <a:t> </a:t>
            </a:r>
            <a:r>
              <a:rPr lang="en-US" sz="1600" b="1" dirty="0" err="1"/>
              <a:t>služba</a:t>
            </a:r>
            <a:r>
              <a:rPr lang="en-US" sz="1600" b="1" dirty="0"/>
              <a:t>/</a:t>
            </a:r>
            <a:r>
              <a:rPr lang="en-US" sz="1600" b="1" dirty="0" err="1"/>
              <a:t>funkce</a:t>
            </a: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funkce</a:t>
            </a:r>
            <a:r>
              <a:rPr lang="en-US" sz="1600" dirty="0"/>
              <a:t> </a:t>
            </a:r>
            <a:r>
              <a:rPr lang="en-US" sz="1600" dirty="0" err="1"/>
              <a:t>transformace</a:t>
            </a:r>
            <a:r>
              <a:rPr lang="en-US" sz="1600" dirty="0"/>
              <a:t> </a:t>
            </a:r>
            <a:r>
              <a:rPr lang="en-US" sz="1600" dirty="0" err="1"/>
              <a:t>povodňových</a:t>
            </a:r>
            <a:r>
              <a:rPr lang="en-US" sz="1600" dirty="0"/>
              <a:t> </a:t>
            </a:r>
            <a:r>
              <a:rPr lang="en-US" sz="1600" dirty="0" err="1"/>
              <a:t>průtoků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vodoretenční</a:t>
            </a:r>
            <a:r>
              <a:rPr lang="en-US" sz="1600" dirty="0"/>
              <a:t> </a:t>
            </a:r>
            <a:r>
              <a:rPr lang="en-US" sz="1600" dirty="0" err="1"/>
              <a:t>funkce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funkce</a:t>
            </a:r>
            <a:r>
              <a:rPr lang="en-US" sz="1600" dirty="0"/>
              <a:t> </a:t>
            </a:r>
            <a:r>
              <a:rPr lang="en-US" sz="1600" dirty="0" err="1"/>
              <a:t>ukládání</a:t>
            </a:r>
            <a:r>
              <a:rPr lang="en-US" sz="1600" dirty="0"/>
              <a:t> </a:t>
            </a:r>
            <a:r>
              <a:rPr lang="en-US" sz="1600" dirty="0" err="1"/>
              <a:t>uhlíku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samočistící</a:t>
            </a:r>
            <a:r>
              <a:rPr lang="en-US" sz="1600" dirty="0"/>
              <a:t> </a:t>
            </a:r>
            <a:r>
              <a:rPr lang="en-US" sz="1600" dirty="0" err="1"/>
              <a:t>schopnost</a:t>
            </a:r>
            <a:r>
              <a:rPr lang="en-US" sz="1600" dirty="0"/>
              <a:t> </a:t>
            </a:r>
            <a:r>
              <a:rPr lang="en-US" sz="1600" dirty="0" err="1"/>
              <a:t>vodního</a:t>
            </a:r>
            <a:r>
              <a:rPr lang="en-US" sz="1600" dirty="0"/>
              <a:t> </a:t>
            </a:r>
            <a:r>
              <a:rPr lang="en-US" sz="1600" dirty="0" err="1"/>
              <a:t>toku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funkce</a:t>
            </a:r>
            <a:r>
              <a:rPr lang="en-US" sz="1600" dirty="0"/>
              <a:t> </a:t>
            </a:r>
            <a:r>
              <a:rPr lang="en-US" sz="1600" dirty="0" err="1"/>
              <a:t>vodního</a:t>
            </a:r>
            <a:r>
              <a:rPr lang="en-US" sz="1600" dirty="0"/>
              <a:t> </a:t>
            </a:r>
            <a:r>
              <a:rPr lang="en-US" sz="1600" dirty="0" err="1"/>
              <a:t>zdroje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regulace</a:t>
            </a:r>
            <a:r>
              <a:rPr lang="en-US" sz="1600" dirty="0"/>
              <a:t> </a:t>
            </a:r>
            <a:r>
              <a:rPr lang="en-US" sz="1600" dirty="0" err="1"/>
              <a:t>lokálního</a:t>
            </a:r>
            <a:r>
              <a:rPr lang="en-US" sz="1600" dirty="0"/>
              <a:t> </a:t>
            </a:r>
            <a:r>
              <a:rPr lang="en-US" sz="1600" dirty="0" err="1"/>
              <a:t>klimatu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půdotvorná</a:t>
            </a:r>
            <a:r>
              <a:rPr lang="en-US" sz="1600" dirty="0"/>
              <a:t> </a:t>
            </a:r>
            <a:r>
              <a:rPr lang="en-US" sz="1600" dirty="0" err="1"/>
              <a:t>funkce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protierozní</a:t>
            </a:r>
            <a:r>
              <a:rPr lang="en-US" sz="1600" dirty="0"/>
              <a:t> </a:t>
            </a:r>
            <a:r>
              <a:rPr lang="en-US" sz="1600" dirty="0" err="1"/>
              <a:t>funkce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poskytování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r>
              <a:rPr lang="en-US" sz="1600" dirty="0"/>
              <a:t> pro </a:t>
            </a:r>
            <a:r>
              <a:rPr lang="en-US" sz="1600" dirty="0" err="1"/>
              <a:t>organismy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produkční</a:t>
            </a:r>
            <a:r>
              <a:rPr lang="en-US" sz="1600" dirty="0"/>
              <a:t> </a:t>
            </a:r>
            <a:r>
              <a:rPr lang="en-US" sz="1600" dirty="0" err="1"/>
              <a:t>funkce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migrační</a:t>
            </a:r>
            <a:r>
              <a:rPr lang="en-US" sz="1600" dirty="0"/>
              <a:t> </a:t>
            </a:r>
            <a:r>
              <a:rPr lang="en-US" sz="1600" dirty="0" err="1"/>
              <a:t>funkce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rekreační</a:t>
            </a:r>
            <a:r>
              <a:rPr lang="en-US" sz="1600" dirty="0"/>
              <a:t> </a:t>
            </a:r>
            <a:r>
              <a:rPr lang="en-US" sz="1600" dirty="0" err="1"/>
              <a:t>služba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kulturní</a:t>
            </a:r>
            <a:r>
              <a:rPr lang="en-US" sz="1600" dirty="0"/>
              <a:t> (</a:t>
            </a:r>
            <a:r>
              <a:rPr lang="en-US" sz="1600" dirty="0" err="1"/>
              <a:t>estetická</a:t>
            </a:r>
            <a:r>
              <a:rPr lang="en-US" sz="1600" dirty="0"/>
              <a:t>) </a:t>
            </a:r>
            <a:r>
              <a:rPr lang="en-US" sz="1600" dirty="0" err="1"/>
              <a:t>služba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34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64233C53-F933-D078-077D-1B2CC4883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585" y="0"/>
            <a:ext cx="6055415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5C2788-8807-47B3-81E2-BFB9A858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365125"/>
            <a:ext cx="533331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Případové studie - 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077A40-ACA4-40E5-A377-72571F23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46" y="2059818"/>
            <a:ext cx="5333310" cy="4307418"/>
          </a:xfrm>
        </p:spPr>
        <p:txBody>
          <a:bodyPr>
            <a:normAutofit/>
          </a:bodyPr>
          <a:lstStyle/>
          <a:p>
            <a:r>
              <a:rPr lang="cs-CZ" sz="2400" dirty="0"/>
              <a:t>revitalizace</a:t>
            </a:r>
          </a:p>
          <a:p>
            <a:r>
              <a:rPr lang="cs-CZ" sz="2400" dirty="0"/>
              <a:t>jezy</a:t>
            </a:r>
          </a:p>
          <a:p>
            <a:r>
              <a:rPr lang="cs-CZ" sz="2400" dirty="0"/>
              <a:t>nádrže – rybníky, přehrady, suché nádrže</a:t>
            </a:r>
          </a:p>
          <a:p>
            <a:r>
              <a:rPr lang="cs-CZ" sz="2400" dirty="0"/>
              <a:t>derivační malé vodní elektrárny</a:t>
            </a:r>
          </a:p>
          <a:p>
            <a:r>
              <a:rPr lang="cs-CZ" sz="2400" dirty="0"/>
              <a:t>protipovodňová opatření – </a:t>
            </a:r>
            <a:r>
              <a:rPr lang="cs-CZ" sz="2400" dirty="0" err="1"/>
              <a:t>intravián</a:t>
            </a:r>
            <a:r>
              <a:rPr lang="cs-CZ" sz="2400" dirty="0"/>
              <a:t>, extravilán</a:t>
            </a:r>
          </a:p>
          <a:p>
            <a:r>
              <a:rPr lang="cs-CZ" sz="2400" dirty="0"/>
              <a:t>….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scénáře zohlednění povodní, sucha, klimatické změny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30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48730"/>
    </a:custClr>
    <a:custClr name="Muted2">
      <a:srgbClr val="8593AF"/>
    </a:custClr>
    <a:custClr name="Muted3">
      <a:srgbClr val="B484A2"/>
    </a:custClr>
    <a:custClr name="Bright1">
      <a:srgbClr val="DEC55B"/>
    </a:custClr>
    <a:custClr name="Bright2">
      <a:srgbClr val="C0D4FD"/>
    </a:custClr>
    <a:custClr name="Bright3">
      <a:srgbClr val="F2B1DC"/>
    </a:custClr>
    <a:custClr name="Grey1">
      <a:srgbClr val="E2E0DA"/>
    </a:custClr>
    <a:custClr name="Grey2">
      <a:srgbClr val="A4A4A6"/>
    </a:custClr>
    <a:custClr name="Grey3">
      <a:srgbClr val="3F3F42"/>
    </a:custClr>
  </a:custClrLst>
  <a:extLst>
    <a:ext uri="{05A4C25C-085E-4340-85A3-A5531E510DB2}">
      <thm15:themeFamily xmlns:thm15="http://schemas.microsoft.com/office/thememl/2012/main" name="Presentation Sweco 16_9.potx" id="{5F132960-84BA-4D12-82DC-48455EC292A0}" vid="{2FE8C7E2-5ED5-488B-AD7C-651362416ABA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5D6F9C-C6A9-4C7A-BE0D-4CD95D745499}">
  <we:reference id="f12c312d-282a-4734-8843-05915fdfef0b" version="4.3.3.0" store="EXCatalog" storeType="EXCatalog"/>
  <we:alternateReferences>
    <we:reference id="WA104178141" version="4.3.3.0" store="sv-S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A4F7B7C697D04A950E75CD71514CC6" ma:contentTypeVersion="16" ma:contentTypeDescription="Vytvoří nový dokument" ma:contentTypeScope="" ma:versionID="c1be23250dc006617eb8cbcdba7c7295">
  <xsd:schema xmlns:xsd="http://www.w3.org/2001/XMLSchema" xmlns:xs="http://www.w3.org/2001/XMLSchema" xmlns:p="http://schemas.microsoft.com/office/2006/metadata/properties" xmlns:ns2="eb2ca9d0-9a08-4b75-8cc4-a469a18727a7" xmlns:ns3="03a0bcf7-cb3f-4be5-b3df-361d901daf47" targetNamespace="http://schemas.microsoft.com/office/2006/metadata/properties" ma:root="true" ma:fieldsID="1d65a2eeeac992e040caa2c68de29957" ns2:_="" ns3:_="">
    <xsd:import namespace="eb2ca9d0-9a08-4b75-8cc4-a469a18727a7"/>
    <xsd:import namespace="03a0bcf7-cb3f-4be5-b3df-361d901daf47"/>
    <xsd:element name="properties">
      <xsd:complexType>
        <xsd:sequence>
          <xsd:element name="documentManagement">
            <xsd:complexType>
              <xsd:all>
                <xsd:element ref="ns2:N_x00e1_zevdokumentu" minOccurs="0"/>
                <xsd:element ref="ns2:_x00da__x010d_innost" minOccurs="0"/>
                <xsd:element ref="ns2:Posl_x002e_aktualizace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cumentID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ca9d0-9a08-4b75-8cc4-a469a18727a7" elementFormDefault="qualified">
    <xsd:import namespace="http://schemas.microsoft.com/office/2006/documentManagement/types"/>
    <xsd:import namespace="http://schemas.microsoft.com/office/infopath/2007/PartnerControls"/>
    <xsd:element name="N_x00e1_zevdokumentu" ma:index="8" nillable="true" ma:displayName="Název dokumentu" ma:format="Dropdown" ma:internalName="N_x00e1_zevdokumentu">
      <xsd:simpleType>
        <xsd:restriction base="dms:Text">
          <xsd:maxLength value="255"/>
        </xsd:restriction>
      </xsd:simpleType>
    </xsd:element>
    <xsd:element name="_x00da__x010d_innost" ma:index="9" nillable="true" ma:displayName="Účinnost" ma:format="DateOnly" ma:internalName="_x00da__x010d_innost">
      <xsd:simpleType>
        <xsd:restriction base="dms:DateTime"/>
      </xsd:simpleType>
    </xsd:element>
    <xsd:element name="Posl_x002e_aktualizace" ma:index="10" nillable="true" ma:displayName="Posl. aktualizace" ma:format="DateOnly" ma:internalName="Posl_x002e_aktualizac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9dd7e011-bb30-4412-ae0c-25ab96401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ID" ma:index="19" nillable="true" ma:displayName="DocumentID" ma:description="ID pro seřazení položek" ma:format="Dropdown" ma:internalName="DocumentID" ma:percentage="FALSE">
      <xsd:simpleType>
        <xsd:restriction base="dms:Number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0bcf7-cb3f-4be5-b3df-361d901daf4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a9aa1d5-b923-4313-a5ed-9f9de744be06}" ma:internalName="TaxCatchAll" ma:showField="CatchAllData" ma:web="03a0bcf7-cb3f-4be5-b3df-361d901daf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a0bcf7-cb3f-4be5-b3df-361d901daf47" xsi:nil="true"/>
    <lcf76f155ced4ddcb4097134ff3c332f xmlns="eb2ca9d0-9a08-4b75-8cc4-a469a18727a7">
      <Terms xmlns="http://schemas.microsoft.com/office/infopath/2007/PartnerControls"/>
    </lcf76f155ced4ddcb4097134ff3c332f>
    <N_x00e1_zevdokumentu xmlns="eb2ca9d0-9a08-4b75-8cc4-a469a18727a7">Prezentace - Sweco a.s. (CZ)</N_x00e1_zevdokumentu>
    <_x00da__x010d_innost xmlns="eb2ca9d0-9a08-4b75-8cc4-a469a18727a7" xsi:nil="true"/>
    <DocumentID xmlns="eb2ca9d0-9a08-4b75-8cc4-a469a18727a7" xsi:nil="true"/>
    <Posl_x002e_aktualizace xmlns="eb2ca9d0-9a08-4b75-8cc4-a469a18727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5DCC90-4243-4D84-A68C-EC8995412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ca9d0-9a08-4b75-8cc4-a469a18727a7"/>
    <ds:schemaRef ds:uri="03a0bcf7-cb3f-4be5-b3df-361d901da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C2CCDC-BC87-4F2F-96C3-154C19FED921}">
  <ds:schemaRefs>
    <ds:schemaRef ds:uri="http://purl.org/dc/elements/1.1/"/>
    <ds:schemaRef ds:uri="http://schemas.microsoft.com/office/infopath/2007/PartnerControls"/>
    <ds:schemaRef ds:uri="a943cb8b-82e6-4a8b-bad0-76cdc2c59cd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b1628eb-6e86-4bdf-807f-ed2978d7f965"/>
    <ds:schemaRef ds:uri="http://www.w3.org/XML/1998/namespace"/>
    <ds:schemaRef ds:uri="http://purl.org/dc/dcmitype/"/>
    <ds:schemaRef ds:uri="03a0bcf7-cb3f-4be5-b3df-361d901daf47"/>
    <ds:schemaRef ds:uri="eb2ca9d0-9a08-4b75-8cc4-a469a18727a7"/>
  </ds:schemaRefs>
</ds:datastoreItem>
</file>

<file path=customXml/itemProps3.xml><?xml version="1.0" encoding="utf-8"?>
<ds:datastoreItem xmlns:ds="http://schemas.openxmlformats.org/officeDocument/2006/customXml" ds:itemID="{41ECB5C5-B37F-4CEE-8C16-CFE6368C3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Sweco 16_9</Template>
  <TotalTime>84</TotalTime>
  <Words>937</Words>
  <Application>Microsoft Office PowerPoint</Application>
  <PresentationFormat>Širokoúhlá obrazovka</PresentationFormat>
  <Paragraphs>116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Sweco Sans</vt:lpstr>
      <vt:lpstr>Sweco Sans Medium</vt:lpstr>
      <vt:lpstr>Office-tema</vt:lpstr>
      <vt:lpstr>Prezentace aplikace PowerPoint</vt:lpstr>
      <vt:lpstr>Implementace ekosystémových služeb do katalogu opatření</vt:lpstr>
      <vt:lpstr>Základní druhy opatření z Katalogu opatření (2019)</vt:lpstr>
      <vt:lpstr>Vybraná opatření z katalogu opatření</vt:lpstr>
      <vt:lpstr>Vybraná opatření z katalogu opatření</vt:lpstr>
      <vt:lpstr>Vybraná opatření z katalogu opatření</vt:lpstr>
      <vt:lpstr>Vybraná opatření z katalogu opatření</vt:lpstr>
      <vt:lpstr>Ukázka přidání ES/EF do katalogu opatření pro vybraná opatření</vt:lpstr>
      <vt:lpstr>Případové studie - opatření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Doležalová, Christine</dc:creator>
  <cp:keywords>, docId:90AAF56AE3BD86408B44FA91F761669F</cp:keywords>
  <cp:lastModifiedBy>Pavel, Martin</cp:lastModifiedBy>
  <cp:revision>14</cp:revision>
  <dcterms:created xsi:type="dcterms:W3CDTF">2021-10-11T13:39:39Z</dcterms:created>
  <dcterms:modified xsi:type="dcterms:W3CDTF">2024-11-26T17:12:53Z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2021-10-12T10:43:31Z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4d0ae485-4d30-43e4-a909-aec4b93beb15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0x01010061A4F7B7C697D04A950E75CD71514CC6</vt:lpwstr>
  </property>
  <property fmtid="{D5CDD505-2E9C-101B-9397-08002B2CF9AE}" pid="10" name="MediaServiceImageTags">
    <vt:lpwstr/>
  </property>
  <property fmtid="{D5CDD505-2E9C-101B-9397-08002B2CF9AE}" pid="11" name="Order">
    <vt:lpwstr>1000.00000000000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xd_Signature">
    <vt:lpwstr/>
  </property>
  <property fmtid="{D5CDD505-2E9C-101B-9397-08002B2CF9AE}" pid="17" name="TriggerFlowInfo">
    <vt:lpwstr/>
  </property>
</Properties>
</file>