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7" r:id="rId2"/>
    <p:sldId id="293" r:id="rId3"/>
    <p:sldId id="260" r:id="rId4"/>
    <p:sldId id="256" r:id="rId5"/>
    <p:sldId id="258" r:id="rId6"/>
    <p:sldId id="259" r:id="rId7"/>
    <p:sldId id="261" r:id="rId8"/>
    <p:sldId id="265" r:id="rId9"/>
    <p:sldId id="266" r:id="rId10"/>
    <p:sldId id="267" r:id="rId11"/>
    <p:sldId id="281" r:id="rId12"/>
    <p:sldId id="280" r:id="rId13"/>
    <p:sldId id="291" r:id="rId14"/>
    <p:sldId id="284" r:id="rId15"/>
    <p:sldId id="292" r:id="rId16"/>
    <p:sldId id="286" r:id="rId17"/>
    <p:sldId id="296" r:id="rId18"/>
    <p:sldId id="294" r:id="rId19"/>
    <p:sldId id="29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06E"/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40" autoAdjust="0"/>
  </p:normalViewPr>
  <p:slideViewPr>
    <p:cSldViewPr snapToGrid="0">
      <p:cViewPr varScale="1">
        <p:scale>
          <a:sx n="96" d="100"/>
          <a:sy n="96" d="100"/>
        </p:scale>
        <p:origin x="72" y="90"/>
      </p:cViewPr>
      <p:guideLst>
        <p:guide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68" y="5529950"/>
            <a:ext cx="2875937" cy="1137160"/>
          </a:xfrm>
          <a:prstGeom prst="rect">
            <a:avLst/>
          </a:prstGeom>
        </p:spPr>
      </p:pic>
      <p:sp>
        <p:nvSpPr>
          <p:cNvPr id="8" name="Ovál 7"/>
          <p:cNvSpPr/>
          <p:nvPr userDrawn="1"/>
        </p:nvSpPr>
        <p:spPr>
          <a:xfrm>
            <a:off x="918673" y="467882"/>
            <a:ext cx="5922236" cy="59222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39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5820" y="1702857"/>
            <a:ext cx="5405971" cy="82391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1601" y="1702859"/>
            <a:ext cx="5297488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11345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6"/>
          </p:nvPr>
        </p:nvSpPr>
        <p:spPr>
          <a:xfrm>
            <a:off x="885819" y="2526771"/>
            <a:ext cx="5405972" cy="3628496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7"/>
          </p:nvPr>
        </p:nvSpPr>
        <p:spPr>
          <a:xfrm>
            <a:off x="6451599" y="2526771"/>
            <a:ext cx="5297489" cy="3628496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59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885825" y="1447801"/>
            <a:ext cx="5337223" cy="44530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524625" y="1447801"/>
            <a:ext cx="5224464" cy="44530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734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455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9376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885823" y="1343025"/>
            <a:ext cx="5772152" cy="4772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6810375" y="1343025"/>
            <a:ext cx="4962525" cy="22669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6810374" y="3767136"/>
            <a:ext cx="2686051" cy="2533649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167" y="6234851"/>
            <a:ext cx="823838" cy="5180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82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1543050"/>
            <a:ext cx="10934700" cy="3960442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68" y="5529950"/>
            <a:ext cx="2875937" cy="1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2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19" y="5510900"/>
            <a:ext cx="2913468" cy="1152000"/>
          </a:xfrm>
          <a:prstGeom prst="rect">
            <a:avLst/>
          </a:prstGeom>
        </p:spPr>
      </p:pic>
      <p:sp>
        <p:nvSpPr>
          <p:cNvPr id="11" name="Obdélník 10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 userDrawn="1"/>
        </p:nvSpPr>
        <p:spPr>
          <a:xfrm>
            <a:off x="918673" y="467882"/>
            <a:ext cx="5922236" cy="59222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30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41" y="5892927"/>
            <a:ext cx="114495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863264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8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863265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14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63263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885825" y="1219200"/>
            <a:ext cx="10863263" cy="498951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713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666750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7734301" y="1169986"/>
            <a:ext cx="4014788" cy="46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48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2" y="1200150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sz="half" idx="15"/>
          </p:nvPr>
        </p:nvSpPr>
        <p:spPr>
          <a:xfrm>
            <a:off x="6457948" y="1200149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70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46147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8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689" r:id="rId3"/>
    <p:sldLayoutId id="2147483690" r:id="rId4"/>
    <p:sldLayoutId id="2147483676" r:id="rId5"/>
    <p:sldLayoutId id="2147483687" r:id="rId6"/>
    <p:sldLayoutId id="2147483688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6" r:id="rId13"/>
    <p:sldLayoutId id="2147483682" r:id="rId14"/>
    <p:sldLayoutId id="214748368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97E4E64-D518-6176-5A10-7AC3C2E1DA8E}"/>
              </a:ext>
            </a:extLst>
          </p:cNvPr>
          <p:cNvSpPr txBox="1"/>
          <p:nvPr/>
        </p:nvSpPr>
        <p:spPr>
          <a:xfrm>
            <a:off x="6937130" y="3514098"/>
            <a:ext cx="5345722" cy="1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cs-CZ" sz="2800" dirty="0">
                <a:solidFill>
                  <a:schemeClr val="bg1"/>
                </a:solidFill>
              </a:rPr>
              <a:t>Workshop pro stakeholdery</a:t>
            </a:r>
          </a:p>
          <a:p>
            <a:pPr algn="ctr">
              <a:lnSpc>
                <a:spcPct val="110000"/>
              </a:lnSpc>
            </a:pPr>
            <a:r>
              <a:rPr lang="cs-CZ" sz="2800" dirty="0">
                <a:solidFill>
                  <a:schemeClr val="bg1"/>
                </a:solidFill>
              </a:rPr>
              <a:t>Velká </a:t>
            </a:r>
            <a:r>
              <a:rPr lang="cs-CZ" sz="2800" dirty="0" err="1">
                <a:solidFill>
                  <a:schemeClr val="bg1"/>
                </a:solidFill>
              </a:rPr>
              <a:t>Klajdovka</a:t>
            </a:r>
            <a:r>
              <a:rPr lang="cs-CZ" sz="2800" dirty="0">
                <a:solidFill>
                  <a:schemeClr val="bg1"/>
                </a:solidFill>
              </a:rPr>
              <a:t>, Brno, 27.11.2024</a:t>
            </a:r>
          </a:p>
        </p:txBody>
      </p:sp>
      <p:pic>
        <p:nvPicPr>
          <p:cNvPr id="5" name="Obrázek 4" descr="Obsah obrázku Grafika, Písmo, snímek obrazovky, grafický design&#10;&#10;Popis byl vytvořen automaticky">
            <a:extLst>
              <a:ext uri="{FF2B5EF4-FFF2-40B4-BE49-F238E27FC236}">
                <a16:creationId xmlns:a16="http://schemas.microsoft.com/office/drawing/2014/main" id="{644163C8-2BF3-B69D-5DA5-AF97B31F3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80" y="5059691"/>
            <a:ext cx="1530320" cy="15303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0BD7FA-D77A-D9B9-C1AC-FB31BC8A1B17}"/>
              </a:ext>
            </a:extLst>
          </p:cNvPr>
          <p:cNvSpPr txBox="1"/>
          <p:nvPr/>
        </p:nvSpPr>
        <p:spPr>
          <a:xfrm>
            <a:off x="7105061" y="1866575"/>
            <a:ext cx="5010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1" dirty="0">
                <a:solidFill>
                  <a:schemeClr val="bg1"/>
                </a:solidFill>
              </a:rPr>
              <a:t>TA ČR PPŽ7   SS07010080</a:t>
            </a:r>
            <a:br>
              <a:rPr lang="cs-CZ" sz="1800" b="1" i="1" dirty="0">
                <a:solidFill>
                  <a:schemeClr val="bg1"/>
                </a:solidFill>
              </a:rPr>
            </a:br>
            <a:r>
              <a:rPr lang="cs-CZ" sz="1800" b="1" i="1" dirty="0">
                <a:solidFill>
                  <a:schemeClr val="bg1"/>
                </a:solidFill>
              </a:rPr>
              <a:t>Zapracování konceptu hodnocení ekosystémových služeb do budoucích plánů povodí</a:t>
            </a:r>
            <a:endParaRPr lang="cs-CZ" b="1" i="1" dirty="0">
              <a:solidFill>
                <a:schemeClr val="bg1"/>
              </a:solidFill>
            </a:endParaRPr>
          </a:p>
        </p:txBody>
      </p:sp>
      <p:pic>
        <p:nvPicPr>
          <p:cNvPr id="9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CE93EB4A-E8C5-FF80-6EAF-83198617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61" y="267989"/>
            <a:ext cx="4781260" cy="13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9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69E7D3-046B-41C5-7F33-0569E8F54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Pracovní kroky projektu průřezově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CF9551-74C8-2F5B-9A45-8AF4A85526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b="1" dirty="0"/>
              <a:t>5. Hodnocení ekosystémových služeb opatření navrhovaných v PP </a:t>
            </a:r>
            <a:r>
              <a:rPr lang="cs-CZ" dirty="0"/>
              <a:t>- mimo jiné začlenit ES do katalogu opatření pro jednotlivé základní druhy opatření a jejich </a:t>
            </a:r>
            <a:r>
              <a:rPr lang="cs-CZ" dirty="0" err="1"/>
              <a:t>podopatření</a:t>
            </a:r>
            <a:r>
              <a:rPr lang="cs-CZ" dirty="0"/>
              <a:t>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b="1" dirty="0"/>
              <a:t>6. Zpracování případových studií </a:t>
            </a:r>
            <a:r>
              <a:rPr lang="cs-CZ" dirty="0"/>
              <a:t>– lze vybrat dle různých úhlů pohledu – např. různé LU/LC povodí, charakter toků a vodních ploch, zranitelnost, střety zájmů z hlediska využití povodí / vodních prvků, zastoupení za vybraná povodí či kraje atp. – hotspoty z pohledu klimatické změny.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b="1" dirty="0"/>
              <a:t>7. Vypracování metodiky hodnocení ekosystémových služeb vodních útvarů. </a:t>
            </a:r>
            <a:r>
              <a:rPr lang="cs-CZ" dirty="0"/>
              <a:t>Vypracování metodiky hodnocení ekosystémových služeb ostatních typů ekosystémů s vazbou na charakteristiky (typologii) vodních útvarů.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59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045B837-AF72-B51B-0422-72321F39BA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CA17B9-F4F0-83A5-4B23-F06FF26B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45" y="0"/>
            <a:ext cx="1166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3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47536EF-A581-2D81-2F57-53F9DB8270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Hlavní výstupy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97F3AA33-6F4C-E0AD-03B1-5556CDDF0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080456"/>
              </p:ext>
            </p:extLst>
          </p:nvPr>
        </p:nvGraphicFramePr>
        <p:xfrm>
          <a:off x="1289024" y="1042118"/>
          <a:ext cx="9117108" cy="5595794"/>
        </p:xfrm>
        <a:graphic>
          <a:graphicData uri="http://schemas.openxmlformats.org/drawingml/2006/table">
            <a:tbl>
              <a:tblPr/>
              <a:tblGrid>
                <a:gridCol w="1274882">
                  <a:extLst>
                    <a:ext uri="{9D8B030D-6E8A-4147-A177-3AD203B41FA5}">
                      <a16:colId xmlns:a16="http://schemas.microsoft.com/office/drawing/2014/main" val="2410374520"/>
                    </a:ext>
                  </a:extLst>
                </a:gridCol>
                <a:gridCol w="3283672">
                  <a:extLst>
                    <a:ext uri="{9D8B030D-6E8A-4147-A177-3AD203B41FA5}">
                      <a16:colId xmlns:a16="http://schemas.microsoft.com/office/drawing/2014/main" val="1601872520"/>
                    </a:ext>
                  </a:extLst>
                </a:gridCol>
                <a:gridCol w="3260563">
                  <a:extLst>
                    <a:ext uri="{9D8B030D-6E8A-4147-A177-3AD203B41FA5}">
                      <a16:colId xmlns:a16="http://schemas.microsoft.com/office/drawing/2014/main" val="1205350958"/>
                    </a:ext>
                  </a:extLst>
                </a:gridCol>
                <a:gridCol w="1297991">
                  <a:extLst>
                    <a:ext uri="{9D8B030D-6E8A-4147-A177-3AD203B41FA5}">
                      <a16:colId xmlns:a16="http://schemas.microsoft.com/office/drawing/2014/main" val="2845766905"/>
                    </a:ext>
                  </a:extLst>
                </a:gridCol>
              </a:tblGrid>
              <a:tr h="154294"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Kód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Název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Druh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Termín dosažení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00896"/>
                  </a:ext>
                </a:extLst>
              </a:tr>
              <a:tr h="617176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Implementace Rámcové směrnice EU o vodách do strategických environmentálních dokumentů s využitím ekosystémových služeb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Jimp - Původní/přehledový článek v recenzovaném odborném periodiku, který je obsažen v databázi Web of Science (dále „WoS“) s příznakem „Article“, „Review“,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7954"/>
                  </a:ext>
                </a:extLst>
              </a:tr>
              <a:tr h="27001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SS07010080-V2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GIS modul pro hodnocení ekosystémových služeb vodních útvarů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R - Software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328735"/>
                  </a:ext>
                </a:extLst>
              </a:tr>
              <a:tr h="50145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SS07010080-V3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Implementace konceptu ekosystémových služeb do vodohospodářských plánovacích dokumentů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O - Ostatní výsledky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31582"/>
                  </a:ext>
                </a:extLst>
              </a:tr>
              <a:tr h="38573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SS07010080-V4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Metodika hodnocení ekosystémových služeb vodních útvarů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NmetS - Metodiky schválené příslušným orgánem státní správy, do jehož kompetence daná problematika spadá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03/2026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372724"/>
                  </a:ext>
                </a:extLst>
              </a:tr>
              <a:tr h="38573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Mezinárodní vědecká konference Příklady dobré praxe v plánování v oblasti vod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M - Uspořádání konference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05/2026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80188"/>
                  </a:ext>
                </a:extLst>
              </a:tr>
              <a:tr h="617176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Datové zdroje ČR v oblasti plánování vod a jejich využitelnost pro hodnocení ekosystémových služeb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Jimp - Původní/přehledový článek v recenzovaném odborném periodiku, který je obsažen v databázi Web of Science (dále „WoS“) s příznakem „Article“, „Review“,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06/2026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90919"/>
                  </a:ext>
                </a:extLst>
              </a:tr>
              <a:tr h="50145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SS07010080-V7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Návrh metodiky monetarizace ekosystémových služeb povodí (vodních útvarů)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JSC - Článek v odborném periodiku je obsažen v databázi SCOPUS společnosti Elsevier s příznakem „Article“, „Review“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06/2026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826668"/>
                  </a:ext>
                </a:extLst>
              </a:tr>
              <a:tr h="27001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SS07010080-V8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Společenské a environmentální benefity realizovaných opatření PDP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Nmap - Specializovaná mapa s odborným obsahem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07/2026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398780"/>
                  </a:ext>
                </a:extLst>
              </a:tr>
              <a:tr h="27001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SS07010080-V9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Kvalita vybraných ekosystémových služeb útvarů povrchových vod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Nmap - Specializovaná mapa s odborným obsahem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09/2026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0689"/>
                  </a:ext>
                </a:extLst>
              </a:tr>
              <a:tr h="38573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SS07010080-V10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Veřejná databáze obsahující informace o kvalitě jednotlivých ekosystémových funkcí a služeb za vodní útvary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 - Specializovaná veřejná databáze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86317"/>
                  </a:ext>
                </a:extLst>
              </a:tr>
              <a:tr h="617176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SS07010080-V11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Podpora resilience krajiny prostřednictvím plánování v oblasti vod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Jimp - Původní/přehledový článek v recenzovaném odborném periodiku, který je obsažen v databázi Web of Science (dále „WoS“) s příznakem „Article“, „Review“,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13191"/>
                  </a:ext>
                </a:extLst>
              </a:tr>
              <a:tr h="50145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SS07010080-V12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Praktické příklady vyhodnocení efektivity realizovaných opatření PDP prostřednictvím hodnocení ekosystémových služeb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Vsouhrn - Souhrnná výzkumná zpráva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effectLst/>
                        </a:rPr>
                        <a:t>12/2026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382271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2485A13-9FA5-C553-715D-CC8509D2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5" y="1483068"/>
            <a:ext cx="144305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0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3318900-A162-7491-5339-7E7F7412A3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Požadavky na výběr modelových vodních útvarů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FCC076-D016-AD4B-CD46-65CC19F0E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cs-CZ" dirty="0"/>
              <a:t>Reprezentativní z hlediska ekologického, chemického stavu, LU/LC dílčího povodí</a:t>
            </a:r>
          </a:p>
          <a:p>
            <a:pPr marL="457200" indent="-457200">
              <a:buAutoNum type="arabicParenR"/>
            </a:pPr>
            <a:r>
              <a:rPr lang="cs-CZ" dirty="0"/>
              <a:t>Realizovaná opatření různých typů</a:t>
            </a:r>
          </a:p>
          <a:p>
            <a:pPr marL="457200" indent="-457200">
              <a:buAutoNum type="arabicParenR"/>
            </a:pPr>
            <a:r>
              <a:rPr lang="cs-CZ" dirty="0"/>
              <a:t>Srovnatelné vodní útvary a jejich dílčí povodí s opačnými charakteristikami</a:t>
            </a:r>
          </a:p>
          <a:p>
            <a:pPr marL="457200" indent="-457200">
              <a:buAutoNum type="arabicParenR"/>
            </a:pPr>
            <a:r>
              <a:rPr lang="cs-CZ" dirty="0"/>
              <a:t>Předchozí odborné aktivity řešitelů - není podmínka, ale výhoda</a:t>
            </a:r>
          </a:p>
        </p:txBody>
      </p:sp>
      <p:pic>
        <p:nvPicPr>
          <p:cNvPr id="5" name="Obrázek 4" descr="Obsah obrázku venku, strom, voda, rostlina&#10;&#10;Popis byl vytvořen automaticky">
            <a:extLst>
              <a:ext uri="{FF2B5EF4-FFF2-40B4-BE49-F238E27FC236}">
                <a16:creationId xmlns:a16="http://schemas.microsoft.com/office/drawing/2014/main" id="{2D7ADAEB-2D03-0A4B-0913-46B6559F7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9" y="3700555"/>
            <a:ext cx="3320571" cy="2216120"/>
          </a:xfrm>
          <a:prstGeom prst="rect">
            <a:avLst/>
          </a:prstGeom>
        </p:spPr>
      </p:pic>
      <p:pic>
        <p:nvPicPr>
          <p:cNvPr id="7" name="Obrázek 6" descr="Obsah obrázku venku, strom, obloha, rostlina&#10;&#10;Popis byl vytvořen automaticky">
            <a:extLst>
              <a:ext uri="{FF2B5EF4-FFF2-40B4-BE49-F238E27FC236}">
                <a16:creationId xmlns:a16="http://schemas.microsoft.com/office/drawing/2014/main" id="{41CC880B-EE62-097B-FA73-2015C280F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69" y="3700194"/>
            <a:ext cx="3320571" cy="2216481"/>
          </a:xfrm>
          <a:prstGeom prst="rect">
            <a:avLst/>
          </a:prstGeom>
        </p:spPr>
      </p:pic>
      <p:pic>
        <p:nvPicPr>
          <p:cNvPr id="9" name="Obrázek 8" descr="Obsah obrázku voda, venku, útes&#10;&#10;Popis byl vytvořen automaticky">
            <a:extLst>
              <a:ext uri="{FF2B5EF4-FFF2-40B4-BE49-F238E27FC236}">
                <a16:creationId xmlns:a16="http://schemas.microsoft.com/office/drawing/2014/main" id="{91E211F0-CE9A-2971-D81A-96CB9BE0E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49" y="3700193"/>
            <a:ext cx="3320572" cy="22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84A534D-734B-8356-FFB5-E7604AD6E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Princip začlenění ekosystémových služeb do stávajícího systému opatření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E16B68-FA62-5934-9A1D-8DB5B5ED7D4F}"/>
              </a:ext>
            </a:extLst>
          </p:cNvPr>
          <p:cNvSpPr txBox="1"/>
          <p:nvPr/>
        </p:nvSpPr>
        <p:spPr>
          <a:xfrm>
            <a:off x="1872967" y="3422457"/>
            <a:ext cx="16251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Vodní útvar</a:t>
            </a:r>
          </a:p>
          <a:p>
            <a:r>
              <a:rPr lang="cs-CZ" dirty="0"/>
              <a:t>Stav 01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48631FA5-5156-9969-8429-9B1D622CA311}"/>
              </a:ext>
            </a:extLst>
          </p:cNvPr>
          <p:cNvSpPr/>
          <p:nvPr/>
        </p:nvSpPr>
        <p:spPr>
          <a:xfrm flipV="1">
            <a:off x="4097421" y="4012488"/>
            <a:ext cx="1283677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ED1094-D91F-FFE7-E46C-CF3FAC1DF9C2}"/>
              </a:ext>
            </a:extLst>
          </p:cNvPr>
          <p:cNvSpPr txBox="1"/>
          <p:nvPr/>
        </p:nvSpPr>
        <p:spPr>
          <a:xfrm>
            <a:off x="5811921" y="3422457"/>
            <a:ext cx="17936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Vodní útvar </a:t>
            </a:r>
          </a:p>
          <a:p>
            <a:r>
              <a:rPr lang="cs-CZ" dirty="0"/>
              <a:t>Stav 02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02DB038-B554-C630-E638-C30AA8D8F88D}"/>
              </a:ext>
            </a:extLst>
          </p:cNvPr>
          <p:cNvCxnSpPr>
            <a:cxnSpLocks/>
          </p:cNvCxnSpPr>
          <p:nvPr/>
        </p:nvCxnSpPr>
        <p:spPr>
          <a:xfrm>
            <a:off x="4628025" y="2955135"/>
            <a:ext cx="0" cy="612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86F8A4F-C6C8-9F4D-4BF0-4C4CBDE90E0C}"/>
              </a:ext>
            </a:extLst>
          </p:cNvPr>
          <p:cNvSpPr txBox="1"/>
          <p:nvPr/>
        </p:nvSpPr>
        <p:spPr>
          <a:xfrm>
            <a:off x="3986186" y="1576383"/>
            <a:ext cx="128367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Opatření  k dosažení cílů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58D9A3-9289-4D80-C7ED-EBA8755FBE67}"/>
              </a:ext>
            </a:extLst>
          </p:cNvPr>
          <p:cNvSpPr txBox="1"/>
          <p:nvPr/>
        </p:nvSpPr>
        <p:spPr>
          <a:xfrm>
            <a:off x="983167" y="4801208"/>
            <a:ext cx="409254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Indikátory změny - monitorované veličiny a vlastnosti ekosystémů</a:t>
            </a:r>
          </a:p>
          <a:p>
            <a:r>
              <a:rPr lang="cs-CZ" dirty="0"/>
              <a:t>Stav 01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F94450-305D-C90B-73B3-7947331E4584}"/>
              </a:ext>
            </a:extLst>
          </p:cNvPr>
          <p:cNvSpPr txBox="1"/>
          <p:nvPr/>
        </p:nvSpPr>
        <p:spPr>
          <a:xfrm>
            <a:off x="1403498" y="2690037"/>
            <a:ext cx="249299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Povodí vodního útvaru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1E9F5A6-EF68-7A13-7DFD-8AA028297563}"/>
              </a:ext>
            </a:extLst>
          </p:cNvPr>
          <p:cNvSpPr txBox="1"/>
          <p:nvPr/>
        </p:nvSpPr>
        <p:spPr>
          <a:xfrm>
            <a:off x="5496043" y="2690037"/>
            <a:ext cx="249299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Povodí vodního útvaru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6A637C-3AE6-E0CC-1215-C0386DABF045}"/>
              </a:ext>
            </a:extLst>
          </p:cNvPr>
          <p:cNvSpPr txBox="1"/>
          <p:nvPr/>
        </p:nvSpPr>
        <p:spPr>
          <a:xfrm>
            <a:off x="5496043" y="4817765"/>
            <a:ext cx="409254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Indikátory změny - monitorované veličiny a vlastnosti ekosystémů</a:t>
            </a:r>
          </a:p>
          <a:p>
            <a:r>
              <a:rPr lang="cs-CZ" dirty="0"/>
              <a:t>Stav 02 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61B9A09-313F-E0ED-F62D-E4448FF940B2}"/>
              </a:ext>
            </a:extLst>
          </p:cNvPr>
          <p:cNvSpPr/>
          <p:nvPr/>
        </p:nvSpPr>
        <p:spPr>
          <a:xfrm rot="19702550">
            <a:off x="9154632" y="4083061"/>
            <a:ext cx="1350335" cy="223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5C45599-A953-F6C3-6352-1D1352AD859A}"/>
              </a:ext>
            </a:extLst>
          </p:cNvPr>
          <p:cNvSpPr txBox="1"/>
          <p:nvPr/>
        </p:nvSpPr>
        <p:spPr>
          <a:xfrm>
            <a:off x="9272710" y="2690037"/>
            <a:ext cx="26845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Schopnost ekosystémů poskytovat (vybrané) ekosystémové služby</a:t>
            </a:r>
          </a:p>
        </p:txBody>
      </p:sp>
    </p:spTree>
    <p:extLst>
      <p:ext uri="{BB962C8B-B14F-4D97-AF65-F5344CB8AC3E}">
        <p14:creationId xmlns:p14="http://schemas.microsoft.com/office/powerpoint/2010/main" val="24544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11E1277-501C-25E7-6953-1832FAE6A3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Úrovně hodnocení ekosystémových služeb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C6FCD6-EEBB-A4A8-E6DA-A4A797D34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cs-CZ" dirty="0"/>
              <a:t>Modelová území</a:t>
            </a:r>
          </a:p>
          <a:p>
            <a:pPr marL="1143000" lvl="1" indent="-457200">
              <a:buAutoNum type="arabicParenR"/>
            </a:pPr>
            <a:r>
              <a:rPr lang="cs-CZ" dirty="0"/>
              <a:t>Vodní útvar</a:t>
            </a:r>
          </a:p>
          <a:p>
            <a:pPr marL="1143000" lvl="1" indent="-457200">
              <a:buAutoNum type="arabicParenR"/>
            </a:pPr>
            <a:r>
              <a:rPr lang="cs-CZ" dirty="0"/>
              <a:t>Přilehlá (rámcově vymezená) část nivy, buffer</a:t>
            </a:r>
          </a:p>
          <a:p>
            <a:pPr marL="1143000" lvl="1" indent="-457200">
              <a:buAutoNum type="arabicParenR"/>
            </a:pPr>
            <a:r>
              <a:rPr lang="cs-CZ" dirty="0"/>
              <a:t>Dílčí povodí vodního útvaru</a:t>
            </a:r>
          </a:p>
          <a:p>
            <a:pPr marL="1143000" lvl="1" indent="-457200">
              <a:buAutoNum type="arabicParenR"/>
            </a:pPr>
            <a:endParaRPr lang="cs-CZ" dirty="0"/>
          </a:p>
          <a:p>
            <a:pPr marL="1143000" lvl="1" indent="-457200">
              <a:buAutoNum type="arabicParenR"/>
            </a:pPr>
            <a:endParaRPr lang="cs-CZ" dirty="0"/>
          </a:p>
          <a:p>
            <a:pPr marL="457200" indent="-457200">
              <a:buAutoNum type="arabicParenR"/>
            </a:pPr>
            <a:r>
              <a:rPr lang="cs-CZ" i="1" dirty="0"/>
              <a:t>V případě dostupných relevantních dat pro celou ČR - možnost zpracování celé ČR, ale na základě sekundárních dat</a:t>
            </a:r>
          </a:p>
        </p:txBody>
      </p:sp>
    </p:spTree>
    <p:extLst>
      <p:ext uri="{BB962C8B-B14F-4D97-AF65-F5344CB8AC3E}">
        <p14:creationId xmlns:p14="http://schemas.microsoft.com/office/powerpoint/2010/main" val="253379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77ACE25-EAC2-21FD-3ECF-20F1E7D5D0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877" y="225670"/>
            <a:ext cx="11205063" cy="619125"/>
          </a:xfrm>
        </p:spPr>
        <p:txBody>
          <a:bodyPr/>
          <a:lstStyle/>
          <a:p>
            <a:r>
              <a:rPr lang="cs-CZ" sz="2400" dirty="0"/>
              <a:t>Pracovní seznam analyzovaných ekosystémových služeb a funkcí na úrovni vodních útvarů v celé ČR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06AAAD3-5467-08DC-8178-CF7FC00FE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298434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214">
                  <a:extLst>
                    <a:ext uri="{9D8B030D-6E8A-4147-A177-3AD203B41FA5}">
                      <a16:colId xmlns:a16="http://schemas.microsoft.com/office/drawing/2014/main" val="4122866817"/>
                    </a:ext>
                  </a:extLst>
                </a:gridCol>
                <a:gridCol w="2190307">
                  <a:extLst>
                    <a:ext uri="{9D8B030D-6E8A-4147-A177-3AD203B41FA5}">
                      <a16:colId xmlns:a16="http://schemas.microsoft.com/office/drawing/2014/main" val="3443915887"/>
                    </a:ext>
                  </a:extLst>
                </a:gridCol>
                <a:gridCol w="3359888">
                  <a:extLst>
                    <a:ext uri="{9D8B030D-6E8A-4147-A177-3AD203B41FA5}">
                      <a16:colId xmlns:a16="http://schemas.microsoft.com/office/drawing/2014/main" val="1798508081"/>
                    </a:ext>
                  </a:extLst>
                </a:gridCol>
                <a:gridCol w="1839433">
                  <a:extLst>
                    <a:ext uri="{9D8B030D-6E8A-4147-A177-3AD203B41FA5}">
                      <a16:colId xmlns:a16="http://schemas.microsoft.com/office/drawing/2014/main" val="905508763"/>
                    </a:ext>
                  </a:extLst>
                </a:gridCol>
                <a:gridCol w="3622158">
                  <a:extLst>
                    <a:ext uri="{9D8B030D-6E8A-4147-A177-3AD203B41FA5}">
                      <a16:colId xmlns:a16="http://schemas.microsoft.com/office/drawing/2014/main" val="1271846179"/>
                    </a:ext>
                  </a:extLst>
                </a:gridCol>
              </a:tblGrid>
              <a:tr h="34565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>
                          <a:effectLst/>
                        </a:rPr>
                        <a:t>Ekosystémová služba/funkce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>
                          <a:effectLst/>
                        </a:rPr>
                        <a:t>Indikátor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>
                          <a:effectLst/>
                        </a:rPr>
                        <a:t>Možný zdroj dat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>
                          <a:effectLst/>
                        </a:rPr>
                        <a:t>Rozsah zájmového území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Poznámka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406018703"/>
                  </a:ext>
                </a:extLst>
              </a:tr>
              <a:tr h="655362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funkce transformace povodňových průtoků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rozsah záplavového území v rámci nivy pro Q20/Q100, počty dnů s překročeným min. zůst. průtokem (environmentální průtoky)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DIBAVOD VÚV T.G.M., data zpracovaná P. Krpcem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 v ČR, vodní útvary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967013734"/>
                  </a:ext>
                </a:extLst>
              </a:tr>
              <a:tr h="109490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vodoretenční funkce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retenční vodní kapacita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</a:rPr>
                        <a:t>data VÚMOP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nivy, povodí vodních útvarů (?)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</a:rPr>
                        <a:t>VÚMOP disponuje daty pouze pro nelesní pozemky. Pro lesní pozemky bude nutné použít data z jiných zdrojů. Nabízí se využit kombinaci původních dat (např. z NIVA), nebo </a:t>
                      </a:r>
                      <a:r>
                        <a:rPr lang="cs-CZ" sz="1050" u="none" strike="noStrike" dirty="0" err="1">
                          <a:effectLst/>
                        </a:rPr>
                        <a:t>allometrických</a:t>
                      </a:r>
                      <a:r>
                        <a:rPr lang="cs-CZ" sz="1050" u="none" strike="noStrike" dirty="0">
                          <a:effectLst/>
                        </a:rPr>
                        <a:t> funkcí, jejichž parametry bude nezbytné upřesnit na základě přímého vzorkování a komplexního půdního rozboru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4273410709"/>
                  </a:ext>
                </a:extLst>
              </a:tr>
              <a:tr h="33017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funkce ukládání uhlíku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objem uhlíku v biomase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vrstva DHL (ÚVGZ)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63112029"/>
                  </a:ext>
                </a:extLst>
              </a:tr>
              <a:tr h="492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samočistící schopnost vodního toku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chemický stav vodního toku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data SWECO? (data od Podniků povodí)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vodní útvary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554944487"/>
                  </a:ext>
                </a:extLst>
              </a:tr>
              <a:tr h="33017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funkce vodního zdroje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odběry povrchových vod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data MZE (poskytnutná vodoprávními úřady)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vodní útvary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různé typy využití</a:t>
                      </a:r>
                      <a:endParaRPr lang="cs-CZ" sz="105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656094176"/>
                  </a:ext>
                </a:extLst>
              </a:tr>
              <a:tr h="33017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regulace lokálního klimatu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podíl reálné a potenciální evapotranspirace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data ÚVGZ (klima)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260203131"/>
                  </a:ext>
                </a:extLst>
              </a:tr>
              <a:tr h="498016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půdotvorná funkce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diferenciace obsahu organické hmoty v půdě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data ÚVGZ 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 (?)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676085457"/>
                  </a:ext>
                </a:extLst>
              </a:tr>
              <a:tr h="33017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protierozní funkce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objem půdní eroze (RUSLE, InVEST)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data VÚMOP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povodí vodních útvarů (?)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730144538"/>
                  </a:ext>
                </a:extLst>
              </a:tr>
              <a:tr h="492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poskytování prostředí pro organismy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cennost biotopů v nivě, druhová diverzita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vrstva DHL (ÚVGZ), data k vyhodnocení biologických složek ekologického stavu vodních toků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nivy, příbřežní zóny vodních útvarů* (?)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151341769"/>
                  </a:ext>
                </a:extLst>
              </a:tr>
              <a:tr h="642151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produkční funkce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zásoby biomasy, výroba elektrické energie ve vodních elektrárnách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</a:rPr>
                        <a:t>data ÚVGZ (DPZ, pro lesy) + orná půda?, data o výkonu vodních elektráren - SWECO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nivy, vodní útvary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</a:rPr>
                        <a:t>Je nutné prodiskutovat, jak naložit s </a:t>
                      </a:r>
                      <a:r>
                        <a:rPr lang="cs-CZ" sz="1050" u="none" strike="noStrike" dirty="0" err="1">
                          <a:effectLst/>
                        </a:rPr>
                        <a:t>mimolesními</a:t>
                      </a:r>
                      <a:r>
                        <a:rPr lang="cs-CZ" sz="1050" u="none" strike="noStrike" dirty="0">
                          <a:effectLst/>
                        </a:rPr>
                        <a:t> plochami - asi nereálné vyhodnotit a význam v rámci řešené problematiky je nízký.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390586944"/>
                  </a:ext>
                </a:extLst>
              </a:tr>
              <a:tr h="492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migrační funkce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 počet migračních překážek v korytě, konektivita k přírodním biotopům (D2N)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vrstva D2N (UPOL a ÚVGZ), data AOPK + výstupy projektu Amber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vodní útvary, event. rámcově vymezené nivy (v případě D2N)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009909731"/>
                  </a:ext>
                </a:extLst>
              </a:tr>
              <a:tr h="33017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rekreační služba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počet rekreačních objektů, turistická infrastruktura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data ČSÚ + ČÚZK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 + buffery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 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431831022"/>
                  </a:ext>
                </a:extLst>
              </a:tr>
              <a:tr h="492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kulturní (a estetická) služba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Společenské preference, krajinný ráz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MENDELU - dotazníková šetření, metodiky hodnocení krajinného rázu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</a:rPr>
                        <a:t>rámcově vymezené nivy (?)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</a:rPr>
                        <a:t>Zřejmě pouze v modelové lokalitě/lokalitách, na celonárodní úrovni asi nerealizovatelné. Případně zcela vyjmeme z hodnocených indikátorů. 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374931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783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venku, strom, obloha, voda&#10;&#10;Popis byl vytvořen automaticky">
            <a:extLst>
              <a:ext uri="{FF2B5EF4-FFF2-40B4-BE49-F238E27FC236}">
                <a16:creationId xmlns:a16="http://schemas.microsoft.com/office/drawing/2014/main" id="{48A6ED91-2EFB-AC59-05B7-508C2005E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6" r="-1" b="17444"/>
          <a:stretch/>
        </p:blipFill>
        <p:spPr>
          <a:xfrm>
            <a:off x="885825" y="921543"/>
            <a:ext cx="10863264" cy="5014913"/>
          </a:xfrm>
          <a:prstGeom prst="rect">
            <a:avLst/>
          </a:prstGeom>
          <a:noFill/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23599DB-C78B-ACAB-DA94-4754C7B237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7227" y="302418"/>
            <a:ext cx="10934700" cy="619125"/>
          </a:xfrm>
        </p:spPr>
        <p:txBody>
          <a:bodyPr>
            <a:normAutofit/>
          </a:bodyPr>
          <a:lstStyle/>
          <a:p>
            <a:r>
              <a:rPr lang="cs-CZ" dirty="0"/>
              <a:t>DĚKUJI VÁM ZA POZORNOST</a:t>
            </a:r>
          </a:p>
        </p:txBody>
      </p:sp>
    </p:spTree>
    <p:extLst>
      <p:ext uri="{BB962C8B-B14F-4D97-AF65-F5344CB8AC3E}">
        <p14:creationId xmlns:p14="http://schemas.microsoft.com/office/powerpoint/2010/main" val="368324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6B3484C-26AF-349F-59A4-0A15462B7A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496103"/>
            <a:ext cx="5798655" cy="619125"/>
          </a:xfrm>
        </p:spPr>
        <p:txBody>
          <a:bodyPr/>
          <a:lstStyle/>
          <a:p>
            <a:r>
              <a:rPr lang="cs-CZ" dirty="0"/>
              <a:t>Lokalita Soutok – Lesy ČR, </a:t>
            </a:r>
            <a:r>
              <a:rPr lang="cs-CZ" dirty="0" err="1"/>
              <a:t>s.p</a:t>
            </a:r>
            <a:r>
              <a:rPr lang="cs-CZ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2E6C70-7CC1-754D-E47B-A8DDBB38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05" y="0"/>
            <a:ext cx="5764695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F74D711-860C-F564-09CC-1BD11B921398}"/>
              </a:ext>
            </a:extLst>
          </p:cNvPr>
          <p:cNvSpPr txBox="1"/>
          <p:nvPr/>
        </p:nvSpPr>
        <p:spPr>
          <a:xfrm>
            <a:off x="632861" y="6163195"/>
            <a:ext cx="4179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https://www.vracimevodulesu.cz/mapa/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D58E1C6-8BD5-B80B-5488-F5A3E76F9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566140"/>
              </p:ext>
            </p:extLst>
          </p:nvPr>
        </p:nvGraphicFramePr>
        <p:xfrm>
          <a:off x="748632" y="1889882"/>
          <a:ext cx="5170905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0905">
                  <a:extLst>
                    <a:ext uri="{9D8B030D-6E8A-4147-A177-3AD203B41FA5}">
                      <a16:colId xmlns:a16="http://schemas.microsoft.com/office/drawing/2014/main" val="541866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6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Stávající systém zavodňovacích kanálů a ramen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59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EVL Soutok - Podluží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826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Obnova vodního režimu lužních lesů v nivě řeky Moravy, lokalita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6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Obnova vodního režimu lužních lesů v nivě řeky Moravy, lokalita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721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Obnova vodního režimu lužních lesů v nivě řeky Moravy, lokalita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664028"/>
                  </a:ext>
                </a:extLst>
              </a:tr>
            </a:tbl>
          </a:graphicData>
        </a:graphic>
      </p:graphicFrame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9848453-BB90-0A99-4014-A0B49789D3BB}"/>
              </a:ext>
            </a:extLst>
          </p:cNvPr>
          <p:cNvCxnSpPr>
            <a:cxnSpLocks/>
          </p:cNvCxnSpPr>
          <p:nvPr/>
        </p:nvCxnSpPr>
        <p:spPr>
          <a:xfrm flipV="1">
            <a:off x="5919537" y="2627697"/>
            <a:ext cx="1588168" cy="180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DD28ED9-9661-C561-9389-71DBBC2251B2}"/>
              </a:ext>
            </a:extLst>
          </p:cNvPr>
          <p:cNvCxnSpPr>
            <a:cxnSpLocks/>
          </p:cNvCxnSpPr>
          <p:nvPr/>
        </p:nvCxnSpPr>
        <p:spPr>
          <a:xfrm flipV="1">
            <a:off x="5919537" y="3451519"/>
            <a:ext cx="4004109" cy="1264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7E89626-A3AB-8E9C-B069-31C63B88102C}"/>
              </a:ext>
            </a:extLst>
          </p:cNvPr>
          <p:cNvCxnSpPr>
            <a:cxnSpLocks/>
          </p:cNvCxnSpPr>
          <p:nvPr/>
        </p:nvCxnSpPr>
        <p:spPr>
          <a:xfrm flipV="1">
            <a:off x="5919537" y="2179260"/>
            <a:ext cx="4446871" cy="17377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368C85D-08E9-5FD5-8391-BD7BDD1A49BC}"/>
              </a:ext>
            </a:extLst>
          </p:cNvPr>
          <p:cNvCxnSpPr>
            <a:cxnSpLocks/>
          </p:cNvCxnSpPr>
          <p:nvPr/>
        </p:nvCxnSpPr>
        <p:spPr>
          <a:xfrm flipV="1">
            <a:off x="5919537" y="1038096"/>
            <a:ext cx="4841507" cy="22563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F0A3C403-7ED2-DEFE-3E6A-D2367F3A610C}"/>
              </a:ext>
            </a:extLst>
          </p:cNvPr>
          <p:cNvCxnSpPr/>
          <p:nvPr/>
        </p:nvCxnSpPr>
        <p:spPr>
          <a:xfrm>
            <a:off x="5919537" y="2415941"/>
            <a:ext cx="3176337" cy="245728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65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112675-EAAE-36D3-74CD-2EE7241D55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6964397" cy="619125"/>
          </a:xfrm>
        </p:spPr>
        <p:txBody>
          <a:bodyPr/>
          <a:lstStyle/>
          <a:p>
            <a:r>
              <a:rPr lang="cs-CZ" dirty="0"/>
              <a:t>Lokalita Soutok – Lesy ČR, </a:t>
            </a:r>
            <a:r>
              <a:rPr lang="cs-CZ" dirty="0" err="1"/>
              <a:t>s.p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2CA480A-E332-288B-255B-2D783074B3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5824" y="1193099"/>
            <a:ext cx="6964398" cy="5014912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cs-CZ" sz="2000" dirty="0"/>
              <a:t>Program na záchranu lužních lesů 1990-1999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cs-CZ" sz="2000" dirty="0"/>
              <a:t>Revitalizace starých říčních ramen, tůní, vyčištění sítě kanálů, oprava a budování nových propustí. V nivě dolního toku Dyje, mezi Vodním dílem Nové Mlýny a soutokem s Moravou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cs-CZ" sz="2000" dirty="0"/>
              <a:t>Bylo obnoveno více než 100 km starých říčních ramen a kanálů, vybudováno více než 40 stavítek a přibližně stejný počet propustí.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cs-CZ" sz="2000" dirty="0"/>
              <a:t>Na polesí Lanžhot bylo obnoveno 70 km lesních kanálů a vybudováno či rekonstruováno 25 stavidlových objektů a 84 propustků </a:t>
            </a:r>
          </a:p>
        </p:txBody>
      </p:sp>
      <p:pic>
        <p:nvPicPr>
          <p:cNvPr id="4" name="Obrázek 3" descr="Obsah obrázku mapa, text, atlas&#10;&#10;Popis byl vytvořen automaticky">
            <a:extLst>
              <a:ext uri="{FF2B5EF4-FFF2-40B4-BE49-F238E27FC236}">
                <a16:creationId xmlns:a16="http://schemas.microsoft.com/office/drawing/2014/main" id="{3E4466D8-37C1-357C-AF22-1E91F7485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9115" y="1345118"/>
            <a:ext cx="6858003" cy="416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7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6E28E99-28D2-6E29-DD4F-44A9D578B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/>
              <a:t>Program workshopu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58642B-AA9F-280D-C1CA-6911D45B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" y="1137048"/>
            <a:ext cx="8326012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07A02FC-540C-8B0F-0BC8-6C5CAB94B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Řešitelská pracoviště</a:t>
            </a:r>
          </a:p>
        </p:txBody>
      </p:sp>
      <p:pic>
        <p:nvPicPr>
          <p:cNvPr id="4" name="Obrázek 3" descr="Obsah obrázku text, Písmo, design&#10;&#10;Popis byl vytvořen automaticky">
            <a:extLst>
              <a:ext uri="{FF2B5EF4-FFF2-40B4-BE49-F238E27FC236}">
                <a16:creationId xmlns:a16="http://schemas.microsoft.com/office/drawing/2014/main" id="{D57A7B1A-9466-929C-1E84-11CFA071F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7" y="1268560"/>
            <a:ext cx="4114210" cy="1626779"/>
          </a:xfrm>
          <a:prstGeom prst="rect">
            <a:avLst/>
          </a:prstGeom>
        </p:spPr>
      </p:pic>
      <p:pic>
        <p:nvPicPr>
          <p:cNvPr id="8" name="Obrázek 7" descr="Obsah obrázku Písmo, symbol, logo, Grafika&#10;&#10;Popis byl vytvořen automaticky">
            <a:extLst>
              <a:ext uri="{FF2B5EF4-FFF2-40B4-BE49-F238E27FC236}">
                <a16:creationId xmlns:a16="http://schemas.microsoft.com/office/drawing/2014/main" id="{FC9E8507-D267-49DB-E907-31D941E9A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09" y="877970"/>
            <a:ext cx="4826524" cy="1659118"/>
          </a:xfrm>
          <a:prstGeom prst="rect">
            <a:avLst/>
          </a:prstGeom>
        </p:spPr>
      </p:pic>
      <p:pic>
        <p:nvPicPr>
          <p:cNvPr id="10" name="Obrázek 9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363505D5-8B80-2A78-5F2F-16D2FDCEB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7" y="3699695"/>
            <a:ext cx="5079365" cy="2146032"/>
          </a:xfrm>
          <a:prstGeom prst="rect">
            <a:avLst/>
          </a:prstGeom>
        </p:spPr>
      </p:pic>
      <p:pic>
        <p:nvPicPr>
          <p:cNvPr id="12" name="Obrázek 11" descr="Obsah obrázku Grafika, Písmo, logo, text&#10;&#10;Popis byl vytvořen automaticky">
            <a:extLst>
              <a:ext uri="{FF2B5EF4-FFF2-40B4-BE49-F238E27FC236}">
                <a16:creationId xmlns:a16="http://schemas.microsoft.com/office/drawing/2014/main" id="{A182BA96-9847-2AD1-73C6-36F734692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9" y="3106524"/>
            <a:ext cx="3040792" cy="33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9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ED5824E5-D7A4-2918-63C7-EDFDD4E2920E}"/>
              </a:ext>
            </a:extLst>
          </p:cNvPr>
          <p:cNvSpPr txBox="1"/>
          <p:nvPr/>
        </p:nvSpPr>
        <p:spPr>
          <a:xfrm>
            <a:off x="7371183" y="626811"/>
            <a:ext cx="4562670" cy="339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cs-CZ" sz="2800" dirty="0"/>
              <a:t>Hlavní cíl projektu:</a:t>
            </a:r>
          </a:p>
          <a:p>
            <a:pPr>
              <a:lnSpc>
                <a:spcPct val="130000"/>
              </a:lnSpc>
            </a:pPr>
            <a:r>
              <a:rPr lang="cs-CZ" sz="2800" b="1" dirty="0">
                <a:solidFill>
                  <a:srgbClr val="AA006E"/>
                </a:solidFill>
              </a:rPr>
              <a:t>Upravit koncept ekosystémových služeb pro využití v podmínkách plánování v oblasti vod v České republice</a:t>
            </a: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43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8D6B865-6B7A-3862-4EA2-08E21CC076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Dílčí cíle projektu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52C9E2-35B0-1A44-65EB-B0E23B492F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C1) </a:t>
            </a:r>
            <a:r>
              <a:rPr lang="cs-CZ" sz="2200" b="1" dirty="0">
                <a:solidFill>
                  <a:srgbClr val="0070C0"/>
                </a:solidFill>
              </a:rPr>
              <a:t>Vytvořit metodiku hodnocení kvality ekosystémových služeb v rámci vodních útvarů</a:t>
            </a:r>
            <a:r>
              <a:rPr lang="cs-CZ" sz="2200" dirty="0"/>
              <a:t>, s využitím kombinace volně dostupných datových sad a dat vlastněných zapojenými institucemi;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C2) </a:t>
            </a:r>
            <a:r>
              <a:rPr lang="cs-CZ" sz="2200" b="1" dirty="0">
                <a:solidFill>
                  <a:srgbClr val="0070C0"/>
                </a:solidFill>
              </a:rPr>
              <a:t>Prostřednictvím konceptu ekosystémových služeb podpořit naplňování cílů Evropské směrnice o vodách a Národního akčního plánu adaptace na změnu klimatu</a:t>
            </a:r>
            <a:r>
              <a:rPr lang="cs-CZ" sz="2200" dirty="0"/>
              <a:t>;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C3) </a:t>
            </a:r>
            <a:r>
              <a:rPr lang="cs-CZ" sz="2200" b="1" dirty="0">
                <a:solidFill>
                  <a:srgbClr val="0070C0"/>
                </a:solidFill>
              </a:rPr>
              <a:t>Vyjádřit a prezentovat hodnotu vybraných, nejčastěji realizovaných vodohospodářských opatření prostřednictvím hodnoty ekosystémových služeb</a:t>
            </a:r>
            <a:r>
              <a:rPr lang="cs-CZ" sz="2200" dirty="0"/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C4) </a:t>
            </a:r>
            <a:r>
              <a:rPr lang="cs-CZ" sz="2200" b="1" dirty="0">
                <a:solidFill>
                  <a:srgbClr val="0070C0"/>
                </a:solidFill>
              </a:rPr>
              <a:t>Určení priorit hlavních skupin stakeholderů vzhledem k cílům plánování v oblasti vod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4482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5576B32-F0FC-73AD-BB00-D127551E0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Náplň projektu</a:t>
            </a:r>
          </a:p>
        </p:txBody>
      </p:sp>
      <p:sp>
        <p:nvSpPr>
          <p:cNvPr id="4" name="Dvojitá vlna 3">
            <a:extLst>
              <a:ext uri="{FF2B5EF4-FFF2-40B4-BE49-F238E27FC236}">
                <a16:creationId xmlns:a16="http://schemas.microsoft.com/office/drawing/2014/main" id="{A9E60FB4-B945-7B2F-2F5F-9F039EF53699}"/>
              </a:ext>
            </a:extLst>
          </p:cNvPr>
          <p:cNvSpPr/>
          <p:nvPr/>
        </p:nvSpPr>
        <p:spPr>
          <a:xfrm>
            <a:off x="1063687" y="1166326"/>
            <a:ext cx="10356979" cy="4525347"/>
          </a:xfrm>
          <a:custGeom>
            <a:avLst/>
            <a:gdLst>
              <a:gd name="connsiteX0" fmla="*/ 0 w 10356979"/>
              <a:gd name="connsiteY0" fmla="*/ 282834 h 4525347"/>
              <a:gd name="connsiteX1" fmla="*/ 5178490 w 10356979"/>
              <a:gd name="connsiteY1" fmla="*/ 282834 h 4525347"/>
              <a:gd name="connsiteX2" fmla="*/ 10356979 w 10356979"/>
              <a:gd name="connsiteY2" fmla="*/ 282834 h 4525347"/>
              <a:gd name="connsiteX3" fmla="*/ 10356979 w 10356979"/>
              <a:gd name="connsiteY3" fmla="*/ 927696 h 4525347"/>
              <a:gd name="connsiteX4" fmla="*/ 10356979 w 10356979"/>
              <a:gd name="connsiteY4" fmla="*/ 1374574 h 4525347"/>
              <a:gd name="connsiteX5" fmla="*/ 10356979 w 10356979"/>
              <a:gd name="connsiteY5" fmla="*/ 1979839 h 4525347"/>
              <a:gd name="connsiteX6" fmla="*/ 10356979 w 10356979"/>
              <a:gd name="connsiteY6" fmla="*/ 2505911 h 4525347"/>
              <a:gd name="connsiteX7" fmla="*/ 10356979 w 10356979"/>
              <a:gd name="connsiteY7" fmla="*/ 2952789 h 4525347"/>
              <a:gd name="connsiteX8" fmla="*/ 10356979 w 10356979"/>
              <a:gd name="connsiteY8" fmla="*/ 3439264 h 4525347"/>
              <a:gd name="connsiteX9" fmla="*/ 10356979 w 10356979"/>
              <a:gd name="connsiteY9" fmla="*/ 4242513 h 4525347"/>
              <a:gd name="connsiteX10" fmla="*/ 5178490 w 10356979"/>
              <a:gd name="connsiteY10" fmla="*/ 4242513 h 4525347"/>
              <a:gd name="connsiteX11" fmla="*/ 0 w 10356979"/>
              <a:gd name="connsiteY11" fmla="*/ 4242513 h 4525347"/>
              <a:gd name="connsiteX12" fmla="*/ 0 w 10356979"/>
              <a:gd name="connsiteY12" fmla="*/ 3597651 h 4525347"/>
              <a:gd name="connsiteX13" fmla="*/ 0 w 10356979"/>
              <a:gd name="connsiteY13" fmla="*/ 2992386 h 4525347"/>
              <a:gd name="connsiteX14" fmla="*/ 0 w 10356979"/>
              <a:gd name="connsiteY14" fmla="*/ 2387121 h 4525347"/>
              <a:gd name="connsiteX15" fmla="*/ 0 w 10356979"/>
              <a:gd name="connsiteY15" fmla="*/ 1742259 h 4525347"/>
              <a:gd name="connsiteX16" fmla="*/ 0 w 10356979"/>
              <a:gd name="connsiteY16" fmla="*/ 1295380 h 4525347"/>
              <a:gd name="connsiteX17" fmla="*/ 0 w 10356979"/>
              <a:gd name="connsiteY17" fmla="*/ 282834 h 452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56979" h="4525347" extrusionOk="0">
                <a:moveTo>
                  <a:pt x="0" y="282834"/>
                </a:moveTo>
                <a:cubicBezTo>
                  <a:pt x="1393079" y="-838700"/>
                  <a:pt x="3190131" y="1332006"/>
                  <a:pt x="5178490" y="282834"/>
                </a:cubicBezTo>
                <a:cubicBezTo>
                  <a:pt x="6521150" y="-220974"/>
                  <a:pt x="8666670" y="1364672"/>
                  <a:pt x="10356979" y="282834"/>
                </a:cubicBezTo>
                <a:cubicBezTo>
                  <a:pt x="10402546" y="601587"/>
                  <a:pt x="10354422" y="766022"/>
                  <a:pt x="10356979" y="927696"/>
                </a:cubicBezTo>
                <a:cubicBezTo>
                  <a:pt x="10359536" y="1089370"/>
                  <a:pt x="10318434" y="1206695"/>
                  <a:pt x="10356979" y="1374574"/>
                </a:cubicBezTo>
                <a:cubicBezTo>
                  <a:pt x="10395524" y="1542453"/>
                  <a:pt x="10317659" y="1787122"/>
                  <a:pt x="10356979" y="1979839"/>
                </a:cubicBezTo>
                <a:cubicBezTo>
                  <a:pt x="10396299" y="2172556"/>
                  <a:pt x="10353176" y="2246482"/>
                  <a:pt x="10356979" y="2505911"/>
                </a:cubicBezTo>
                <a:cubicBezTo>
                  <a:pt x="10360782" y="2765340"/>
                  <a:pt x="10352283" y="2763991"/>
                  <a:pt x="10356979" y="2952789"/>
                </a:cubicBezTo>
                <a:cubicBezTo>
                  <a:pt x="10361675" y="3141587"/>
                  <a:pt x="10336335" y="3315735"/>
                  <a:pt x="10356979" y="3439264"/>
                </a:cubicBezTo>
                <a:cubicBezTo>
                  <a:pt x="10377623" y="3562793"/>
                  <a:pt x="10268494" y="3899427"/>
                  <a:pt x="10356979" y="4242513"/>
                </a:cubicBezTo>
                <a:cubicBezTo>
                  <a:pt x="8450141" y="5734183"/>
                  <a:pt x="6995048" y="3632463"/>
                  <a:pt x="5178490" y="4242513"/>
                </a:cubicBezTo>
                <a:cubicBezTo>
                  <a:pt x="3371750" y="4918095"/>
                  <a:pt x="1436086" y="3239970"/>
                  <a:pt x="0" y="4242513"/>
                </a:cubicBezTo>
                <a:cubicBezTo>
                  <a:pt x="-19531" y="4094839"/>
                  <a:pt x="61615" y="3893273"/>
                  <a:pt x="0" y="3597651"/>
                </a:cubicBezTo>
                <a:cubicBezTo>
                  <a:pt x="-61615" y="3302029"/>
                  <a:pt x="20426" y="3202461"/>
                  <a:pt x="0" y="2992386"/>
                </a:cubicBezTo>
                <a:cubicBezTo>
                  <a:pt x="-20426" y="2782311"/>
                  <a:pt x="56534" y="2526235"/>
                  <a:pt x="0" y="2387121"/>
                </a:cubicBezTo>
                <a:cubicBezTo>
                  <a:pt x="-56534" y="2248008"/>
                  <a:pt x="6895" y="2048491"/>
                  <a:pt x="0" y="1742259"/>
                </a:cubicBezTo>
                <a:cubicBezTo>
                  <a:pt x="-6895" y="1436027"/>
                  <a:pt x="45192" y="1471219"/>
                  <a:pt x="0" y="1295380"/>
                </a:cubicBezTo>
                <a:cubicBezTo>
                  <a:pt x="-45192" y="1119541"/>
                  <a:pt x="97267" y="655026"/>
                  <a:pt x="0" y="282834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159617427">
                  <a:prstGeom prst="doubleWave">
                    <a:avLst>
                      <a:gd name="adj1" fmla="val 6250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8AF5B3-C248-43C0-38C8-61529A756A7D}"/>
              </a:ext>
            </a:extLst>
          </p:cNvPr>
          <p:cNvSpPr txBox="1"/>
          <p:nvPr/>
        </p:nvSpPr>
        <p:spPr>
          <a:xfrm>
            <a:off x="1385594" y="2026340"/>
            <a:ext cx="9713167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u="sng" dirty="0"/>
              <a:t>Inovace budoucích plánů Povodí </a:t>
            </a:r>
            <a:r>
              <a:rPr lang="cs-CZ" sz="2000" dirty="0"/>
              <a:t>prostřednictvím vytvoření </a:t>
            </a:r>
            <a:r>
              <a:rPr lang="cs-CZ" sz="2000" u="sng" dirty="0"/>
              <a:t>metodiky hodnocení ekosystémových služeb vodních útvarů (ESVÚ)</a:t>
            </a:r>
            <a:r>
              <a:rPr lang="cs-CZ" sz="2000" dirty="0"/>
              <a:t>, jejich </a:t>
            </a:r>
            <a:r>
              <a:rPr lang="cs-CZ" sz="2000" u="sng" dirty="0"/>
              <a:t>ekonomického vyjádření</a:t>
            </a:r>
            <a:r>
              <a:rPr lang="cs-CZ" sz="2000" dirty="0"/>
              <a:t>, </a:t>
            </a:r>
            <a:r>
              <a:rPr lang="cs-CZ" sz="2000" u="sng" dirty="0"/>
              <a:t>inovace strategických dokumentů v plánování v oblasti vod (POV) </a:t>
            </a:r>
            <a:r>
              <a:rPr lang="cs-CZ" sz="2000" dirty="0"/>
              <a:t>a adaptací na změnu klimatu, </a:t>
            </a:r>
            <a:r>
              <a:rPr lang="cs-CZ" sz="2000" u="sng" dirty="0"/>
              <a:t>inovace následujících plánovacích období</a:t>
            </a:r>
            <a:r>
              <a:rPr lang="cs-CZ" sz="2000" dirty="0"/>
              <a:t>, </a:t>
            </a:r>
            <a:r>
              <a:rPr lang="cs-CZ" sz="2000" u="sng" dirty="0"/>
              <a:t>modelování dopadů změn klimatu na oblast POV </a:t>
            </a:r>
            <a:r>
              <a:rPr lang="cs-CZ" sz="2000" dirty="0"/>
              <a:t>a hodnocení a zefektivnění finanční a funkční </a:t>
            </a:r>
            <a:r>
              <a:rPr lang="cs-CZ" sz="2000" u="sng" dirty="0"/>
              <a:t>efektivity opatření katalogu plánů Povodí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35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8A33E8A-2F52-8065-F0F2-3F562BA33A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packages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57DCCF-A23D-4E99-0B83-2A2D01160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5283971" cy="50149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WP0 - Management a administrativa projektu</a:t>
            </a:r>
          </a:p>
          <a:p>
            <a:pPr>
              <a:lnSpc>
                <a:spcPct val="150000"/>
              </a:lnSpc>
            </a:pPr>
            <a:r>
              <a:rPr lang="cs-CZ" dirty="0"/>
              <a:t>WP1 – </a:t>
            </a:r>
            <a:r>
              <a:rPr lang="cs-CZ" dirty="0" err="1"/>
              <a:t>Enviropolitiky</a:t>
            </a:r>
            <a:r>
              <a:rPr lang="cs-CZ" dirty="0"/>
              <a:t> a plány povodí</a:t>
            </a:r>
          </a:p>
          <a:p>
            <a:pPr>
              <a:lnSpc>
                <a:spcPct val="150000"/>
              </a:lnSpc>
            </a:pPr>
            <a:r>
              <a:rPr lang="cs-CZ" dirty="0"/>
              <a:t>WP2 – Data management a klimatické scénáře a modely</a:t>
            </a:r>
          </a:p>
          <a:p>
            <a:pPr>
              <a:lnSpc>
                <a:spcPct val="150000"/>
              </a:lnSpc>
            </a:pPr>
            <a:r>
              <a:rPr lang="cs-CZ" dirty="0"/>
              <a:t>WP3 – Ekosystémové služby</a:t>
            </a:r>
          </a:p>
          <a:p>
            <a:pPr>
              <a:lnSpc>
                <a:spcPct val="150000"/>
              </a:lnSpc>
            </a:pPr>
            <a:r>
              <a:rPr lang="cs-CZ" dirty="0"/>
              <a:t>WP4 – Případové studie</a:t>
            </a:r>
          </a:p>
          <a:p>
            <a:pPr>
              <a:lnSpc>
                <a:spcPct val="150000"/>
              </a:lnSpc>
            </a:pPr>
            <a:r>
              <a:rPr lang="cs-CZ" dirty="0"/>
              <a:t>WP5 - Diseminace výsledků a PR</a:t>
            </a:r>
          </a:p>
        </p:txBody>
      </p:sp>
      <p:pic>
        <p:nvPicPr>
          <p:cNvPr id="5" name="Obrázek 4" descr="Obsah obrázku venku, obloha, voda, strom&#10;&#10;Popis byl vytvořen automaticky">
            <a:extLst>
              <a:ext uri="{FF2B5EF4-FFF2-40B4-BE49-F238E27FC236}">
                <a16:creationId xmlns:a16="http://schemas.microsoft.com/office/drawing/2014/main" id="{5B92B319-BF43-A372-3DD2-F9DFD5DD6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0" y="0"/>
            <a:ext cx="457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06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69E7D3-046B-41C5-7F33-0569E8F54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Pracovní kroky projektu průřezově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CF9551-74C8-2F5B-9A45-8AF4A85526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cs-CZ" b="1" dirty="0"/>
              <a:t>1. Shrnutí aktuálního přehledu problematiky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1.1. Analýza, jak aktuální česká vodohospodářská legislativa pracuje s ekosystémovými službami (především vodní zákon a </a:t>
            </a:r>
            <a:r>
              <a:rPr lang="cs-CZ" dirty="0" err="1"/>
              <a:t>vyhl</a:t>
            </a:r>
            <a:r>
              <a:rPr lang="cs-CZ" dirty="0"/>
              <a:t>. č. 50/2023 Sb.).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1.2. Implementace a propojení Národního akčního plánu adaptace na změnu klimatu a dalších </a:t>
            </a:r>
            <a:r>
              <a:rPr lang="cs-CZ" dirty="0" err="1"/>
              <a:t>enviropolitických</a:t>
            </a:r>
            <a:r>
              <a:rPr lang="cs-CZ" dirty="0"/>
              <a:t> strategií na plánování v oblasti vod (POV).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1.3. Implementace Rámcové směrnice o vodách v dalších zemích EU, popis příkladů dobré praxe.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1.4. Zpracování přehledu implementace ES v předchozích stávajících plánech povodí s využitím návaznosti na systémy ekosystémových služeb TEEB nebo CICES. </a:t>
            </a:r>
          </a:p>
          <a:p>
            <a:pPr>
              <a:lnSpc>
                <a:spcPct val="12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98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69E7D3-046B-41C5-7F33-0569E8F54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Pracovní kroky projektu průřezově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CF9551-74C8-2F5B-9A45-8AF4A85526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b="1" dirty="0"/>
              <a:t>2. Analýza možnosti využití současných charakteristik vodních útvarů a vodních prvků a monitorovaných veličin včetně hodnocení stavu jako hodnot / indikátorů poskytování ES.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b="1" dirty="0"/>
              <a:t>3. Popis a analýza možností, jak a kde ES v POV zapracovat a využít </a:t>
            </a:r>
            <a:r>
              <a:rPr lang="cs-CZ" dirty="0"/>
              <a:t>– kromě vlastních plánů dílčích povodí lze ES využít i v procesu SEA nebo v návaznosti na územní plánování či další hospodářské aktivity v krajině (lesní hospodářství, zemědělství, ochrana přírody).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b="1" dirty="0"/>
              <a:t>4. Definování relevantních klimatických scénářů a predikce jejich vlivu na POV v ČR.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970356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FRRMS" id="{A3509983-6A23-4FA9-8B0D-5111EEE69080}" vid="{BF790C77-09BE-4CDF-B4B5-237FE50F86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sablona_prezentace_FRRMS</Template>
  <TotalTime>703</TotalTime>
  <Words>1603</Words>
  <Application>Microsoft Office PowerPoint</Application>
  <PresentationFormat>Širokoúhlá obrazovka</PresentationFormat>
  <Paragraphs>204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Arial</vt:lpstr>
      <vt:lpstr>MENDELU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Schneider</dc:creator>
  <cp:lastModifiedBy>Jiří Schneider</cp:lastModifiedBy>
  <cp:revision>49</cp:revision>
  <dcterms:created xsi:type="dcterms:W3CDTF">2024-05-23T21:06:11Z</dcterms:created>
  <dcterms:modified xsi:type="dcterms:W3CDTF">2024-11-27T08:42:55Z</dcterms:modified>
</cp:coreProperties>
</file>