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</p:sldMasterIdLst>
  <p:sldIdLst>
    <p:sldId id="257" r:id="rId5"/>
    <p:sldId id="256" r:id="rId6"/>
    <p:sldId id="258" r:id="rId7"/>
    <p:sldId id="259" r:id="rId8"/>
    <p:sldId id="298" r:id="rId9"/>
    <p:sldId id="297" r:id="rId10"/>
    <p:sldId id="304" r:id="rId11"/>
    <p:sldId id="305" r:id="rId12"/>
    <p:sldId id="306" r:id="rId13"/>
    <p:sldId id="307" r:id="rId14"/>
    <p:sldId id="281" r:id="rId15"/>
    <p:sldId id="280" r:id="rId16"/>
    <p:sldId id="299" r:id="rId17"/>
    <p:sldId id="300" r:id="rId18"/>
    <p:sldId id="301" r:id="rId19"/>
    <p:sldId id="302" r:id="rId20"/>
    <p:sldId id="303" r:id="rId21"/>
    <p:sldId id="309" r:id="rId22"/>
    <p:sldId id="310" r:id="rId23"/>
    <p:sldId id="311" r:id="rId24"/>
    <p:sldId id="312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BE14"/>
    <a:srgbClr val="AA00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440" autoAdjust="0"/>
  </p:normalViewPr>
  <p:slideViewPr>
    <p:cSldViewPr snapToGrid="0">
      <p:cViewPr varScale="1">
        <p:scale>
          <a:sx n="104" d="100"/>
          <a:sy n="104" d="100"/>
        </p:scale>
        <p:origin x="792" y="114"/>
      </p:cViewPr>
      <p:guideLst>
        <p:guide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C659BA-D704-444A-8A0C-04EEE113563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0D1CA9-44EA-427B-8BC1-B4F76E1231D4}">
      <dgm:prSet/>
      <dgm:spPr/>
      <dgm:t>
        <a:bodyPr/>
        <a:lstStyle/>
        <a:p>
          <a:r>
            <a:rPr lang="cs-CZ"/>
            <a:t>Pololetní zpráva 30.7. - pro aktivity všech WPs</a:t>
          </a:r>
          <a:endParaRPr lang="en-US"/>
        </a:p>
      </dgm:t>
    </dgm:pt>
    <dgm:pt modelId="{357D17F8-5368-4252-BBB6-2536AAFED8EF}" type="parTrans" cxnId="{9B123DB8-7D41-4B71-96EC-839790042769}">
      <dgm:prSet/>
      <dgm:spPr/>
      <dgm:t>
        <a:bodyPr/>
        <a:lstStyle/>
        <a:p>
          <a:endParaRPr lang="en-US"/>
        </a:p>
      </dgm:t>
    </dgm:pt>
    <dgm:pt modelId="{5EB0D84E-1718-4FD3-8552-D36B765C3074}" type="sibTrans" cxnId="{9B123DB8-7D41-4B71-96EC-839790042769}">
      <dgm:prSet/>
      <dgm:spPr/>
      <dgm:t>
        <a:bodyPr/>
        <a:lstStyle/>
        <a:p>
          <a:endParaRPr lang="en-US"/>
        </a:p>
      </dgm:t>
    </dgm:pt>
    <dgm:pt modelId="{A28B0345-736E-403E-98D7-4BA18E088D7E}">
      <dgm:prSet/>
      <dgm:spPr/>
      <dgm:t>
        <a:bodyPr/>
        <a:lstStyle/>
        <a:p>
          <a:r>
            <a:rPr lang="cs-CZ"/>
            <a:t>V1 - manuskript k odeslání do redakce 30.9. - WP1</a:t>
          </a:r>
          <a:endParaRPr lang="en-US"/>
        </a:p>
      </dgm:t>
    </dgm:pt>
    <dgm:pt modelId="{0CCA16FD-1E14-4543-B0EA-556B6EFD5D99}" type="parTrans" cxnId="{3F6F2FD7-DECC-4107-8D07-6559FAEF69F2}">
      <dgm:prSet/>
      <dgm:spPr/>
      <dgm:t>
        <a:bodyPr/>
        <a:lstStyle/>
        <a:p>
          <a:endParaRPr lang="en-US"/>
        </a:p>
      </dgm:t>
    </dgm:pt>
    <dgm:pt modelId="{F6113A07-6C58-405C-B0EE-F852893A475D}" type="sibTrans" cxnId="{3F6F2FD7-DECC-4107-8D07-6559FAEF69F2}">
      <dgm:prSet/>
      <dgm:spPr/>
      <dgm:t>
        <a:bodyPr/>
        <a:lstStyle/>
        <a:p>
          <a:endParaRPr lang="en-US"/>
        </a:p>
      </dgm:t>
    </dgm:pt>
    <dgm:pt modelId="{6653142C-10DD-4862-81FC-3B783196F794}">
      <dgm:prSet/>
      <dgm:spPr/>
      <dgm:t>
        <a:bodyPr/>
        <a:lstStyle/>
        <a:p>
          <a:r>
            <a:rPr lang="cs-CZ"/>
            <a:t>V2 - SW modul - 30.12. - WP2</a:t>
          </a:r>
          <a:endParaRPr lang="en-US"/>
        </a:p>
      </dgm:t>
    </dgm:pt>
    <dgm:pt modelId="{883D4D7D-59AC-4382-A5EA-9A2C24D593E9}" type="parTrans" cxnId="{71EEB049-8048-46E0-9619-D3787E72BB1F}">
      <dgm:prSet/>
      <dgm:spPr/>
      <dgm:t>
        <a:bodyPr/>
        <a:lstStyle/>
        <a:p>
          <a:endParaRPr lang="en-US"/>
        </a:p>
      </dgm:t>
    </dgm:pt>
    <dgm:pt modelId="{9DA7D1D0-3F8E-49C3-B775-E60CBCF28CF4}" type="sibTrans" cxnId="{71EEB049-8048-46E0-9619-D3787E72BB1F}">
      <dgm:prSet/>
      <dgm:spPr/>
      <dgm:t>
        <a:bodyPr/>
        <a:lstStyle/>
        <a:p>
          <a:endParaRPr lang="en-US"/>
        </a:p>
      </dgm:t>
    </dgm:pt>
    <dgm:pt modelId="{2EF97173-4537-4925-A641-5AD5637B0F80}">
      <dgm:prSet/>
      <dgm:spPr/>
      <dgm:t>
        <a:bodyPr/>
        <a:lstStyle/>
        <a:p>
          <a:r>
            <a:rPr lang="cs-CZ"/>
            <a:t>V3 - příručka - 30.10. - WP3</a:t>
          </a:r>
          <a:endParaRPr lang="en-US"/>
        </a:p>
      </dgm:t>
    </dgm:pt>
    <dgm:pt modelId="{D983072F-3ACB-4A29-9D9A-3DF2D84BC56B}" type="parTrans" cxnId="{731150F0-5201-496B-9494-CD054D28ECEF}">
      <dgm:prSet/>
      <dgm:spPr/>
      <dgm:t>
        <a:bodyPr/>
        <a:lstStyle/>
        <a:p>
          <a:endParaRPr lang="en-US"/>
        </a:p>
      </dgm:t>
    </dgm:pt>
    <dgm:pt modelId="{63466870-1764-402E-8CF5-9F2C4157216C}" type="sibTrans" cxnId="{731150F0-5201-496B-9494-CD054D28ECEF}">
      <dgm:prSet/>
      <dgm:spPr/>
      <dgm:t>
        <a:bodyPr/>
        <a:lstStyle/>
        <a:p>
          <a:endParaRPr lang="en-US"/>
        </a:p>
      </dgm:t>
    </dgm:pt>
    <dgm:pt modelId="{34D64BA9-A5C5-441F-B516-76B503BEC87B}">
      <dgm:prSet/>
      <dgm:spPr/>
      <dgm:t>
        <a:bodyPr/>
        <a:lstStyle/>
        <a:p>
          <a:r>
            <a:rPr lang="cs-CZ"/>
            <a:t>V4 - metodika - 30.12. - WP3</a:t>
          </a:r>
          <a:endParaRPr lang="en-US"/>
        </a:p>
      </dgm:t>
    </dgm:pt>
    <dgm:pt modelId="{030E015D-377F-4F1D-880C-EE2C1D420C29}" type="parTrans" cxnId="{C75B98C4-23D0-4BA4-A73B-96772304DDA4}">
      <dgm:prSet/>
      <dgm:spPr/>
      <dgm:t>
        <a:bodyPr/>
        <a:lstStyle/>
        <a:p>
          <a:endParaRPr lang="en-US"/>
        </a:p>
      </dgm:t>
    </dgm:pt>
    <dgm:pt modelId="{FF82EE84-7501-42CA-A15E-579F76644D34}" type="sibTrans" cxnId="{C75B98C4-23D0-4BA4-A73B-96772304DDA4}">
      <dgm:prSet/>
      <dgm:spPr/>
      <dgm:t>
        <a:bodyPr/>
        <a:lstStyle/>
        <a:p>
          <a:endParaRPr lang="en-US"/>
        </a:p>
      </dgm:t>
    </dgm:pt>
    <dgm:pt modelId="{1A0CC29D-BB26-46CB-B4A9-7080EA54978A}">
      <dgm:prSet/>
      <dgm:spPr/>
      <dgm:t>
        <a:bodyPr/>
        <a:lstStyle/>
        <a:p>
          <a:r>
            <a:rPr lang="cs-CZ" dirty="0"/>
            <a:t>V5 - konference - první cirkulář - 15.9. - WP5 </a:t>
          </a:r>
          <a:endParaRPr lang="en-US" dirty="0"/>
        </a:p>
      </dgm:t>
    </dgm:pt>
    <dgm:pt modelId="{1DFBAF3A-977A-4609-8649-2BF1779FE963}" type="parTrans" cxnId="{BDEFA60C-B4E3-4728-92F2-F271EF98DD09}">
      <dgm:prSet/>
      <dgm:spPr/>
      <dgm:t>
        <a:bodyPr/>
        <a:lstStyle/>
        <a:p>
          <a:endParaRPr lang="en-US"/>
        </a:p>
      </dgm:t>
    </dgm:pt>
    <dgm:pt modelId="{5F0DCA6B-178F-4876-A733-158B61E14A9F}" type="sibTrans" cxnId="{BDEFA60C-B4E3-4728-92F2-F271EF98DD09}">
      <dgm:prSet/>
      <dgm:spPr/>
      <dgm:t>
        <a:bodyPr/>
        <a:lstStyle/>
        <a:p>
          <a:endParaRPr lang="en-US"/>
        </a:p>
      </dgm:t>
    </dgm:pt>
    <dgm:pt modelId="{08A24F71-6F6E-4798-BAF4-FEF830DC4707}" type="pres">
      <dgm:prSet presAssocID="{B6C659BA-D704-444A-8A0C-04EEE1135636}" presName="vert0" presStyleCnt="0">
        <dgm:presLayoutVars>
          <dgm:dir/>
          <dgm:animOne val="branch"/>
          <dgm:animLvl val="lvl"/>
        </dgm:presLayoutVars>
      </dgm:prSet>
      <dgm:spPr/>
    </dgm:pt>
    <dgm:pt modelId="{E84384EB-B5C8-4F3F-BC0B-2FAA02EDF08C}" type="pres">
      <dgm:prSet presAssocID="{FE0D1CA9-44EA-427B-8BC1-B4F76E1231D4}" presName="thickLine" presStyleLbl="alignNode1" presStyleIdx="0" presStyleCnt="6"/>
      <dgm:spPr/>
    </dgm:pt>
    <dgm:pt modelId="{62958505-30F8-4A1C-82FE-D94E0680FBD9}" type="pres">
      <dgm:prSet presAssocID="{FE0D1CA9-44EA-427B-8BC1-B4F76E1231D4}" presName="horz1" presStyleCnt="0"/>
      <dgm:spPr/>
    </dgm:pt>
    <dgm:pt modelId="{948CB3F8-9D17-4C6A-AE70-B56037893A83}" type="pres">
      <dgm:prSet presAssocID="{FE0D1CA9-44EA-427B-8BC1-B4F76E1231D4}" presName="tx1" presStyleLbl="revTx" presStyleIdx="0" presStyleCnt="6"/>
      <dgm:spPr/>
    </dgm:pt>
    <dgm:pt modelId="{692F43D1-B69E-4855-9217-7E63DDA95EEC}" type="pres">
      <dgm:prSet presAssocID="{FE0D1CA9-44EA-427B-8BC1-B4F76E1231D4}" presName="vert1" presStyleCnt="0"/>
      <dgm:spPr/>
    </dgm:pt>
    <dgm:pt modelId="{56E9B9EF-B8D6-4995-BA45-6C6FB973D58E}" type="pres">
      <dgm:prSet presAssocID="{A28B0345-736E-403E-98D7-4BA18E088D7E}" presName="thickLine" presStyleLbl="alignNode1" presStyleIdx="1" presStyleCnt="6"/>
      <dgm:spPr/>
    </dgm:pt>
    <dgm:pt modelId="{97382502-56EC-45DE-91D2-E65D3F97EAE1}" type="pres">
      <dgm:prSet presAssocID="{A28B0345-736E-403E-98D7-4BA18E088D7E}" presName="horz1" presStyleCnt="0"/>
      <dgm:spPr/>
    </dgm:pt>
    <dgm:pt modelId="{9E5F4887-F554-4BDF-8417-3108F09F1A97}" type="pres">
      <dgm:prSet presAssocID="{A28B0345-736E-403E-98D7-4BA18E088D7E}" presName="tx1" presStyleLbl="revTx" presStyleIdx="1" presStyleCnt="6"/>
      <dgm:spPr/>
    </dgm:pt>
    <dgm:pt modelId="{EE88AD9F-8DCE-46EE-AB23-B7B8AAAE8B39}" type="pres">
      <dgm:prSet presAssocID="{A28B0345-736E-403E-98D7-4BA18E088D7E}" presName="vert1" presStyleCnt="0"/>
      <dgm:spPr/>
    </dgm:pt>
    <dgm:pt modelId="{932A4B25-3D3B-495A-B776-11DA6E90F326}" type="pres">
      <dgm:prSet presAssocID="{6653142C-10DD-4862-81FC-3B783196F794}" presName="thickLine" presStyleLbl="alignNode1" presStyleIdx="2" presStyleCnt="6"/>
      <dgm:spPr/>
    </dgm:pt>
    <dgm:pt modelId="{2B309C65-1D97-4F64-9DDB-5D50CD674893}" type="pres">
      <dgm:prSet presAssocID="{6653142C-10DD-4862-81FC-3B783196F794}" presName="horz1" presStyleCnt="0"/>
      <dgm:spPr/>
    </dgm:pt>
    <dgm:pt modelId="{4E90C226-BC5A-4462-8CAE-CFEAF603E9A1}" type="pres">
      <dgm:prSet presAssocID="{6653142C-10DD-4862-81FC-3B783196F794}" presName="tx1" presStyleLbl="revTx" presStyleIdx="2" presStyleCnt="6"/>
      <dgm:spPr/>
    </dgm:pt>
    <dgm:pt modelId="{8B4AACAA-9059-4840-ACDD-9DF429ED5389}" type="pres">
      <dgm:prSet presAssocID="{6653142C-10DD-4862-81FC-3B783196F794}" presName="vert1" presStyleCnt="0"/>
      <dgm:spPr/>
    </dgm:pt>
    <dgm:pt modelId="{5D056F08-05C6-42A7-96BE-C9CDEF9C5403}" type="pres">
      <dgm:prSet presAssocID="{2EF97173-4537-4925-A641-5AD5637B0F80}" presName="thickLine" presStyleLbl="alignNode1" presStyleIdx="3" presStyleCnt="6"/>
      <dgm:spPr/>
    </dgm:pt>
    <dgm:pt modelId="{8CEBF92F-D970-48D7-ADB5-8B7DA16D7F35}" type="pres">
      <dgm:prSet presAssocID="{2EF97173-4537-4925-A641-5AD5637B0F80}" presName="horz1" presStyleCnt="0"/>
      <dgm:spPr/>
    </dgm:pt>
    <dgm:pt modelId="{DE9B41E1-86A7-4B11-8291-FD79AFCE5341}" type="pres">
      <dgm:prSet presAssocID="{2EF97173-4537-4925-A641-5AD5637B0F80}" presName="tx1" presStyleLbl="revTx" presStyleIdx="3" presStyleCnt="6"/>
      <dgm:spPr/>
    </dgm:pt>
    <dgm:pt modelId="{74FD3CEA-E3E9-4CDF-92B9-DF002F070020}" type="pres">
      <dgm:prSet presAssocID="{2EF97173-4537-4925-A641-5AD5637B0F80}" presName="vert1" presStyleCnt="0"/>
      <dgm:spPr/>
    </dgm:pt>
    <dgm:pt modelId="{EBC49DC2-2307-42D9-8E90-88953E3890BD}" type="pres">
      <dgm:prSet presAssocID="{34D64BA9-A5C5-441F-B516-76B503BEC87B}" presName="thickLine" presStyleLbl="alignNode1" presStyleIdx="4" presStyleCnt="6"/>
      <dgm:spPr/>
    </dgm:pt>
    <dgm:pt modelId="{D639DCE1-976F-4A6E-94E2-75F5C2283BC9}" type="pres">
      <dgm:prSet presAssocID="{34D64BA9-A5C5-441F-B516-76B503BEC87B}" presName="horz1" presStyleCnt="0"/>
      <dgm:spPr/>
    </dgm:pt>
    <dgm:pt modelId="{107F33E7-4515-4082-9D1B-1AA4C8347E91}" type="pres">
      <dgm:prSet presAssocID="{34D64BA9-A5C5-441F-B516-76B503BEC87B}" presName="tx1" presStyleLbl="revTx" presStyleIdx="4" presStyleCnt="6"/>
      <dgm:spPr/>
    </dgm:pt>
    <dgm:pt modelId="{6B1AF195-F31C-4675-BB82-FFCBC3DB49BD}" type="pres">
      <dgm:prSet presAssocID="{34D64BA9-A5C5-441F-B516-76B503BEC87B}" presName="vert1" presStyleCnt="0"/>
      <dgm:spPr/>
    </dgm:pt>
    <dgm:pt modelId="{7EA53D09-5FF7-4A7D-9978-6DBF7E358B03}" type="pres">
      <dgm:prSet presAssocID="{1A0CC29D-BB26-46CB-B4A9-7080EA54978A}" presName="thickLine" presStyleLbl="alignNode1" presStyleIdx="5" presStyleCnt="6"/>
      <dgm:spPr/>
    </dgm:pt>
    <dgm:pt modelId="{77940012-221C-4832-81FE-0D1DA1C01AA9}" type="pres">
      <dgm:prSet presAssocID="{1A0CC29D-BB26-46CB-B4A9-7080EA54978A}" presName="horz1" presStyleCnt="0"/>
      <dgm:spPr/>
    </dgm:pt>
    <dgm:pt modelId="{0B67B134-3564-41F3-83CD-02A58ACC8C34}" type="pres">
      <dgm:prSet presAssocID="{1A0CC29D-BB26-46CB-B4A9-7080EA54978A}" presName="tx1" presStyleLbl="revTx" presStyleIdx="5" presStyleCnt="6"/>
      <dgm:spPr/>
    </dgm:pt>
    <dgm:pt modelId="{E56913E2-E4C1-4B03-9667-F70B7BC44736}" type="pres">
      <dgm:prSet presAssocID="{1A0CC29D-BB26-46CB-B4A9-7080EA54978A}" presName="vert1" presStyleCnt="0"/>
      <dgm:spPr/>
    </dgm:pt>
  </dgm:ptLst>
  <dgm:cxnLst>
    <dgm:cxn modelId="{07209705-1592-4D65-A0E8-1CD4B5521E66}" type="presOf" srcId="{FE0D1CA9-44EA-427B-8BC1-B4F76E1231D4}" destId="{948CB3F8-9D17-4C6A-AE70-B56037893A83}" srcOrd="0" destOrd="0" presId="urn:microsoft.com/office/officeart/2008/layout/LinedList"/>
    <dgm:cxn modelId="{BDEFA60C-B4E3-4728-92F2-F271EF98DD09}" srcId="{B6C659BA-D704-444A-8A0C-04EEE1135636}" destId="{1A0CC29D-BB26-46CB-B4A9-7080EA54978A}" srcOrd="5" destOrd="0" parTransId="{1DFBAF3A-977A-4609-8649-2BF1779FE963}" sibTransId="{5F0DCA6B-178F-4876-A733-158B61E14A9F}"/>
    <dgm:cxn modelId="{1DF94A15-C70A-4C42-80C3-1E08F9AE1AF1}" type="presOf" srcId="{34D64BA9-A5C5-441F-B516-76B503BEC87B}" destId="{107F33E7-4515-4082-9D1B-1AA4C8347E91}" srcOrd="0" destOrd="0" presId="urn:microsoft.com/office/officeart/2008/layout/LinedList"/>
    <dgm:cxn modelId="{5776352A-FF59-4588-A949-D5624609CD3F}" type="presOf" srcId="{1A0CC29D-BB26-46CB-B4A9-7080EA54978A}" destId="{0B67B134-3564-41F3-83CD-02A58ACC8C34}" srcOrd="0" destOrd="0" presId="urn:microsoft.com/office/officeart/2008/layout/LinedList"/>
    <dgm:cxn modelId="{50A1DA5E-AA46-47AE-834B-A44B3035006A}" type="presOf" srcId="{6653142C-10DD-4862-81FC-3B783196F794}" destId="{4E90C226-BC5A-4462-8CAE-CFEAF603E9A1}" srcOrd="0" destOrd="0" presId="urn:microsoft.com/office/officeart/2008/layout/LinedList"/>
    <dgm:cxn modelId="{71EEB049-8048-46E0-9619-D3787E72BB1F}" srcId="{B6C659BA-D704-444A-8A0C-04EEE1135636}" destId="{6653142C-10DD-4862-81FC-3B783196F794}" srcOrd="2" destOrd="0" parTransId="{883D4D7D-59AC-4382-A5EA-9A2C24D593E9}" sibTransId="{9DA7D1D0-3F8E-49C3-B775-E60CBCF28CF4}"/>
    <dgm:cxn modelId="{79EC2D9D-F680-474B-AA16-0A52D47FB9A2}" type="presOf" srcId="{A28B0345-736E-403E-98D7-4BA18E088D7E}" destId="{9E5F4887-F554-4BDF-8417-3108F09F1A97}" srcOrd="0" destOrd="0" presId="urn:microsoft.com/office/officeart/2008/layout/LinedList"/>
    <dgm:cxn modelId="{20DB82A8-BCB5-4AB8-AF51-70EE83796C8C}" type="presOf" srcId="{B6C659BA-D704-444A-8A0C-04EEE1135636}" destId="{08A24F71-6F6E-4798-BAF4-FEF830DC4707}" srcOrd="0" destOrd="0" presId="urn:microsoft.com/office/officeart/2008/layout/LinedList"/>
    <dgm:cxn modelId="{9B123DB8-7D41-4B71-96EC-839790042769}" srcId="{B6C659BA-D704-444A-8A0C-04EEE1135636}" destId="{FE0D1CA9-44EA-427B-8BC1-B4F76E1231D4}" srcOrd="0" destOrd="0" parTransId="{357D17F8-5368-4252-BBB6-2536AAFED8EF}" sibTransId="{5EB0D84E-1718-4FD3-8552-D36B765C3074}"/>
    <dgm:cxn modelId="{94BA75C0-41D8-41B6-9D4E-91B354A1DAD3}" type="presOf" srcId="{2EF97173-4537-4925-A641-5AD5637B0F80}" destId="{DE9B41E1-86A7-4B11-8291-FD79AFCE5341}" srcOrd="0" destOrd="0" presId="urn:microsoft.com/office/officeart/2008/layout/LinedList"/>
    <dgm:cxn modelId="{C75B98C4-23D0-4BA4-A73B-96772304DDA4}" srcId="{B6C659BA-D704-444A-8A0C-04EEE1135636}" destId="{34D64BA9-A5C5-441F-B516-76B503BEC87B}" srcOrd="4" destOrd="0" parTransId="{030E015D-377F-4F1D-880C-EE2C1D420C29}" sibTransId="{FF82EE84-7501-42CA-A15E-579F76644D34}"/>
    <dgm:cxn modelId="{3F6F2FD7-DECC-4107-8D07-6559FAEF69F2}" srcId="{B6C659BA-D704-444A-8A0C-04EEE1135636}" destId="{A28B0345-736E-403E-98D7-4BA18E088D7E}" srcOrd="1" destOrd="0" parTransId="{0CCA16FD-1E14-4543-B0EA-556B6EFD5D99}" sibTransId="{F6113A07-6C58-405C-B0EE-F852893A475D}"/>
    <dgm:cxn modelId="{731150F0-5201-496B-9494-CD054D28ECEF}" srcId="{B6C659BA-D704-444A-8A0C-04EEE1135636}" destId="{2EF97173-4537-4925-A641-5AD5637B0F80}" srcOrd="3" destOrd="0" parTransId="{D983072F-3ACB-4A29-9D9A-3DF2D84BC56B}" sibTransId="{63466870-1764-402E-8CF5-9F2C4157216C}"/>
    <dgm:cxn modelId="{67573362-445C-4CF1-B5F6-84FEA50765AD}" type="presParOf" srcId="{08A24F71-6F6E-4798-BAF4-FEF830DC4707}" destId="{E84384EB-B5C8-4F3F-BC0B-2FAA02EDF08C}" srcOrd="0" destOrd="0" presId="urn:microsoft.com/office/officeart/2008/layout/LinedList"/>
    <dgm:cxn modelId="{8317858D-B079-4C74-957C-D35B6A565E37}" type="presParOf" srcId="{08A24F71-6F6E-4798-BAF4-FEF830DC4707}" destId="{62958505-30F8-4A1C-82FE-D94E0680FBD9}" srcOrd="1" destOrd="0" presId="urn:microsoft.com/office/officeart/2008/layout/LinedList"/>
    <dgm:cxn modelId="{A74A6266-357E-494D-BCC8-A651ABD5E025}" type="presParOf" srcId="{62958505-30F8-4A1C-82FE-D94E0680FBD9}" destId="{948CB3F8-9D17-4C6A-AE70-B56037893A83}" srcOrd="0" destOrd="0" presId="urn:microsoft.com/office/officeart/2008/layout/LinedList"/>
    <dgm:cxn modelId="{5C183337-8830-43FD-ABCD-0D30A4415D86}" type="presParOf" srcId="{62958505-30F8-4A1C-82FE-D94E0680FBD9}" destId="{692F43D1-B69E-4855-9217-7E63DDA95EEC}" srcOrd="1" destOrd="0" presId="urn:microsoft.com/office/officeart/2008/layout/LinedList"/>
    <dgm:cxn modelId="{E619C153-6A70-4146-9F95-FAA187EF849C}" type="presParOf" srcId="{08A24F71-6F6E-4798-BAF4-FEF830DC4707}" destId="{56E9B9EF-B8D6-4995-BA45-6C6FB973D58E}" srcOrd="2" destOrd="0" presId="urn:microsoft.com/office/officeart/2008/layout/LinedList"/>
    <dgm:cxn modelId="{D94C4320-E176-4936-950C-5E2BB23598EC}" type="presParOf" srcId="{08A24F71-6F6E-4798-BAF4-FEF830DC4707}" destId="{97382502-56EC-45DE-91D2-E65D3F97EAE1}" srcOrd="3" destOrd="0" presId="urn:microsoft.com/office/officeart/2008/layout/LinedList"/>
    <dgm:cxn modelId="{49986B81-7D2A-4381-8CE4-6E2C65F1F857}" type="presParOf" srcId="{97382502-56EC-45DE-91D2-E65D3F97EAE1}" destId="{9E5F4887-F554-4BDF-8417-3108F09F1A97}" srcOrd="0" destOrd="0" presId="urn:microsoft.com/office/officeart/2008/layout/LinedList"/>
    <dgm:cxn modelId="{7A1C5C7D-FB32-4F83-B41A-668F838176A8}" type="presParOf" srcId="{97382502-56EC-45DE-91D2-E65D3F97EAE1}" destId="{EE88AD9F-8DCE-46EE-AB23-B7B8AAAE8B39}" srcOrd="1" destOrd="0" presId="urn:microsoft.com/office/officeart/2008/layout/LinedList"/>
    <dgm:cxn modelId="{55D31708-4449-424B-8380-135765444545}" type="presParOf" srcId="{08A24F71-6F6E-4798-BAF4-FEF830DC4707}" destId="{932A4B25-3D3B-495A-B776-11DA6E90F326}" srcOrd="4" destOrd="0" presId="urn:microsoft.com/office/officeart/2008/layout/LinedList"/>
    <dgm:cxn modelId="{70DE2329-9E09-4954-9287-D65110E62525}" type="presParOf" srcId="{08A24F71-6F6E-4798-BAF4-FEF830DC4707}" destId="{2B309C65-1D97-4F64-9DDB-5D50CD674893}" srcOrd="5" destOrd="0" presId="urn:microsoft.com/office/officeart/2008/layout/LinedList"/>
    <dgm:cxn modelId="{228BF064-D311-4842-8FBE-5EDC9922F9E2}" type="presParOf" srcId="{2B309C65-1D97-4F64-9DDB-5D50CD674893}" destId="{4E90C226-BC5A-4462-8CAE-CFEAF603E9A1}" srcOrd="0" destOrd="0" presId="urn:microsoft.com/office/officeart/2008/layout/LinedList"/>
    <dgm:cxn modelId="{0CE3EDBC-55CA-43DA-B749-84A8A0EB593A}" type="presParOf" srcId="{2B309C65-1D97-4F64-9DDB-5D50CD674893}" destId="{8B4AACAA-9059-4840-ACDD-9DF429ED5389}" srcOrd="1" destOrd="0" presId="urn:microsoft.com/office/officeart/2008/layout/LinedList"/>
    <dgm:cxn modelId="{06C98FEF-DB53-4A55-8D84-C4D78EBBFF4E}" type="presParOf" srcId="{08A24F71-6F6E-4798-BAF4-FEF830DC4707}" destId="{5D056F08-05C6-42A7-96BE-C9CDEF9C5403}" srcOrd="6" destOrd="0" presId="urn:microsoft.com/office/officeart/2008/layout/LinedList"/>
    <dgm:cxn modelId="{04725D5E-5909-4474-A7A9-8262282F0C11}" type="presParOf" srcId="{08A24F71-6F6E-4798-BAF4-FEF830DC4707}" destId="{8CEBF92F-D970-48D7-ADB5-8B7DA16D7F35}" srcOrd="7" destOrd="0" presId="urn:microsoft.com/office/officeart/2008/layout/LinedList"/>
    <dgm:cxn modelId="{06DCF374-1536-4F55-A75A-F44366E4A230}" type="presParOf" srcId="{8CEBF92F-D970-48D7-ADB5-8B7DA16D7F35}" destId="{DE9B41E1-86A7-4B11-8291-FD79AFCE5341}" srcOrd="0" destOrd="0" presId="urn:microsoft.com/office/officeart/2008/layout/LinedList"/>
    <dgm:cxn modelId="{2E961EBC-65CC-495D-B40B-FC1FFD2FB97D}" type="presParOf" srcId="{8CEBF92F-D970-48D7-ADB5-8B7DA16D7F35}" destId="{74FD3CEA-E3E9-4CDF-92B9-DF002F070020}" srcOrd="1" destOrd="0" presId="urn:microsoft.com/office/officeart/2008/layout/LinedList"/>
    <dgm:cxn modelId="{DEC1E89B-7D97-4923-96D6-A7F8B1B72F9D}" type="presParOf" srcId="{08A24F71-6F6E-4798-BAF4-FEF830DC4707}" destId="{EBC49DC2-2307-42D9-8E90-88953E3890BD}" srcOrd="8" destOrd="0" presId="urn:microsoft.com/office/officeart/2008/layout/LinedList"/>
    <dgm:cxn modelId="{284CB481-B29B-4A1B-86E8-010D2285624D}" type="presParOf" srcId="{08A24F71-6F6E-4798-BAF4-FEF830DC4707}" destId="{D639DCE1-976F-4A6E-94E2-75F5C2283BC9}" srcOrd="9" destOrd="0" presId="urn:microsoft.com/office/officeart/2008/layout/LinedList"/>
    <dgm:cxn modelId="{B6975AA8-DC3C-4605-8388-6CFA6C415B55}" type="presParOf" srcId="{D639DCE1-976F-4A6E-94E2-75F5C2283BC9}" destId="{107F33E7-4515-4082-9D1B-1AA4C8347E91}" srcOrd="0" destOrd="0" presId="urn:microsoft.com/office/officeart/2008/layout/LinedList"/>
    <dgm:cxn modelId="{67C297C3-79B7-4964-8896-A5B2782BD939}" type="presParOf" srcId="{D639DCE1-976F-4A6E-94E2-75F5C2283BC9}" destId="{6B1AF195-F31C-4675-BB82-FFCBC3DB49BD}" srcOrd="1" destOrd="0" presId="urn:microsoft.com/office/officeart/2008/layout/LinedList"/>
    <dgm:cxn modelId="{B97B2D99-9697-4D46-A9E7-AAE7F6AF4574}" type="presParOf" srcId="{08A24F71-6F6E-4798-BAF4-FEF830DC4707}" destId="{7EA53D09-5FF7-4A7D-9978-6DBF7E358B03}" srcOrd="10" destOrd="0" presId="urn:microsoft.com/office/officeart/2008/layout/LinedList"/>
    <dgm:cxn modelId="{85D1B1EB-2220-456E-8DAC-0785B8C79096}" type="presParOf" srcId="{08A24F71-6F6E-4798-BAF4-FEF830DC4707}" destId="{77940012-221C-4832-81FE-0D1DA1C01AA9}" srcOrd="11" destOrd="0" presId="urn:microsoft.com/office/officeart/2008/layout/LinedList"/>
    <dgm:cxn modelId="{93BDC8E9-F13E-4ADE-B182-6AC7366F4C81}" type="presParOf" srcId="{77940012-221C-4832-81FE-0D1DA1C01AA9}" destId="{0B67B134-3564-41F3-83CD-02A58ACC8C34}" srcOrd="0" destOrd="0" presId="urn:microsoft.com/office/officeart/2008/layout/LinedList"/>
    <dgm:cxn modelId="{2DA1ECBF-AF31-49A0-B485-2BD7AAEF6845}" type="presParOf" srcId="{77940012-221C-4832-81FE-0D1DA1C01AA9}" destId="{E56913E2-E4C1-4B03-9667-F70B7BC4473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384EB-B5C8-4F3F-BC0B-2FAA02EDF08C}">
      <dsp:nvSpPr>
        <dsp:cNvPr id="0" name=""/>
        <dsp:cNvSpPr/>
      </dsp:nvSpPr>
      <dsp:spPr>
        <a:xfrm>
          <a:off x="0" y="2448"/>
          <a:ext cx="108632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8CB3F8-9D17-4C6A-AE70-B56037893A83}">
      <dsp:nvSpPr>
        <dsp:cNvPr id="0" name=""/>
        <dsp:cNvSpPr/>
      </dsp:nvSpPr>
      <dsp:spPr>
        <a:xfrm>
          <a:off x="0" y="2448"/>
          <a:ext cx="10863264" cy="835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Pololetní zpráva 30.7. - pro aktivity všech WPs</a:t>
          </a:r>
          <a:endParaRPr lang="en-US" sz="3600" kern="1200"/>
        </a:p>
      </dsp:txBody>
      <dsp:txXfrm>
        <a:off x="0" y="2448"/>
        <a:ext cx="10863264" cy="835002"/>
      </dsp:txXfrm>
    </dsp:sp>
    <dsp:sp modelId="{56E9B9EF-B8D6-4995-BA45-6C6FB973D58E}">
      <dsp:nvSpPr>
        <dsp:cNvPr id="0" name=""/>
        <dsp:cNvSpPr/>
      </dsp:nvSpPr>
      <dsp:spPr>
        <a:xfrm>
          <a:off x="0" y="837451"/>
          <a:ext cx="108632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5F4887-F554-4BDF-8417-3108F09F1A97}">
      <dsp:nvSpPr>
        <dsp:cNvPr id="0" name=""/>
        <dsp:cNvSpPr/>
      </dsp:nvSpPr>
      <dsp:spPr>
        <a:xfrm>
          <a:off x="0" y="837451"/>
          <a:ext cx="10863264" cy="835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V1 - manuskript k odeslání do redakce 30.9. - WP1</a:t>
          </a:r>
          <a:endParaRPr lang="en-US" sz="3600" kern="1200"/>
        </a:p>
      </dsp:txBody>
      <dsp:txXfrm>
        <a:off x="0" y="837451"/>
        <a:ext cx="10863264" cy="835002"/>
      </dsp:txXfrm>
    </dsp:sp>
    <dsp:sp modelId="{932A4B25-3D3B-495A-B776-11DA6E90F326}">
      <dsp:nvSpPr>
        <dsp:cNvPr id="0" name=""/>
        <dsp:cNvSpPr/>
      </dsp:nvSpPr>
      <dsp:spPr>
        <a:xfrm>
          <a:off x="0" y="1672453"/>
          <a:ext cx="108632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0C226-BC5A-4462-8CAE-CFEAF603E9A1}">
      <dsp:nvSpPr>
        <dsp:cNvPr id="0" name=""/>
        <dsp:cNvSpPr/>
      </dsp:nvSpPr>
      <dsp:spPr>
        <a:xfrm>
          <a:off x="0" y="1672453"/>
          <a:ext cx="10863264" cy="835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V2 - SW modul - 30.12. - WP2</a:t>
          </a:r>
          <a:endParaRPr lang="en-US" sz="3600" kern="1200"/>
        </a:p>
      </dsp:txBody>
      <dsp:txXfrm>
        <a:off x="0" y="1672453"/>
        <a:ext cx="10863264" cy="835002"/>
      </dsp:txXfrm>
    </dsp:sp>
    <dsp:sp modelId="{5D056F08-05C6-42A7-96BE-C9CDEF9C5403}">
      <dsp:nvSpPr>
        <dsp:cNvPr id="0" name=""/>
        <dsp:cNvSpPr/>
      </dsp:nvSpPr>
      <dsp:spPr>
        <a:xfrm>
          <a:off x="0" y="2507456"/>
          <a:ext cx="108632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9B41E1-86A7-4B11-8291-FD79AFCE5341}">
      <dsp:nvSpPr>
        <dsp:cNvPr id="0" name=""/>
        <dsp:cNvSpPr/>
      </dsp:nvSpPr>
      <dsp:spPr>
        <a:xfrm>
          <a:off x="0" y="2507456"/>
          <a:ext cx="10863264" cy="835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V3 - příručka - 30.10. - WP3</a:t>
          </a:r>
          <a:endParaRPr lang="en-US" sz="3600" kern="1200"/>
        </a:p>
      </dsp:txBody>
      <dsp:txXfrm>
        <a:off x="0" y="2507456"/>
        <a:ext cx="10863264" cy="835002"/>
      </dsp:txXfrm>
    </dsp:sp>
    <dsp:sp modelId="{EBC49DC2-2307-42D9-8E90-88953E3890BD}">
      <dsp:nvSpPr>
        <dsp:cNvPr id="0" name=""/>
        <dsp:cNvSpPr/>
      </dsp:nvSpPr>
      <dsp:spPr>
        <a:xfrm>
          <a:off x="0" y="3342459"/>
          <a:ext cx="108632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7F33E7-4515-4082-9D1B-1AA4C8347E91}">
      <dsp:nvSpPr>
        <dsp:cNvPr id="0" name=""/>
        <dsp:cNvSpPr/>
      </dsp:nvSpPr>
      <dsp:spPr>
        <a:xfrm>
          <a:off x="0" y="3342459"/>
          <a:ext cx="10863264" cy="835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V4 - metodika - 30.12. - WP3</a:t>
          </a:r>
          <a:endParaRPr lang="en-US" sz="3600" kern="1200"/>
        </a:p>
      </dsp:txBody>
      <dsp:txXfrm>
        <a:off x="0" y="3342459"/>
        <a:ext cx="10863264" cy="835002"/>
      </dsp:txXfrm>
    </dsp:sp>
    <dsp:sp modelId="{7EA53D09-5FF7-4A7D-9978-6DBF7E358B03}">
      <dsp:nvSpPr>
        <dsp:cNvPr id="0" name=""/>
        <dsp:cNvSpPr/>
      </dsp:nvSpPr>
      <dsp:spPr>
        <a:xfrm>
          <a:off x="0" y="4177461"/>
          <a:ext cx="108632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67B134-3564-41F3-83CD-02A58ACC8C34}">
      <dsp:nvSpPr>
        <dsp:cNvPr id="0" name=""/>
        <dsp:cNvSpPr/>
      </dsp:nvSpPr>
      <dsp:spPr>
        <a:xfrm>
          <a:off x="0" y="4177461"/>
          <a:ext cx="10863264" cy="835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V5 - konference - první cirkulář - 15.9. - WP5 </a:t>
          </a:r>
          <a:endParaRPr lang="en-US" sz="3600" kern="1200" dirty="0"/>
        </a:p>
      </dsp:txBody>
      <dsp:txXfrm>
        <a:off x="0" y="4177461"/>
        <a:ext cx="10863264" cy="835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068" y="5529950"/>
            <a:ext cx="2875937" cy="1137160"/>
          </a:xfrm>
          <a:prstGeom prst="rect">
            <a:avLst/>
          </a:prstGeom>
        </p:spPr>
      </p:pic>
      <p:sp>
        <p:nvSpPr>
          <p:cNvPr id="8" name="Ovál 7"/>
          <p:cNvSpPr/>
          <p:nvPr userDrawn="1"/>
        </p:nvSpPr>
        <p:spPr>
          <a:xfrm>
            <a:off x="918673" y="467882"/>
            <a:ext cx="5922236" cy="592223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8673" y="1581150"/>
            <a:ext cx="9749327" cy="3922341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algn="l"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4399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85820" y="1702857"/>
            <a:ext cx="5405971" cy="82391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451601" y="1702859"/>
            <a:ext cx="5297488" cy="82391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113453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sz="half" idx="16"/>
          </p:nvPr>
        </p:nvSpPr>
        <p:spPr>
          <a:xfrm>
            <a:off x="885819" y="2526771"/>
            <a:ext cx="5405972" cy="3628496"/>
          </a:xfrm>
          <a:prstGeom prst="rect">
            <a:avLst/>
          </a:prstGeom>
        </p:spPr>
        <p:txBody>
          <a:bodyPr lIns="0" tIns="0" rIns="0" bIns="0"/>
          <a:lstStyle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1" name="Zástupný symbol pro obsah 2"/>
          <p:cNvSpPr>
            <a:spLocks noGrp="1"/>
          </p:cNvSpPr>
          <p:nvPr>
            <p:ph sz="half" idx="17"/>
          </p:nvPr>
        </p:nvSpPr>
        <p:spPr>
          <a:xfrm>
            <a:off x="6451599" y="2526771"/>
            <a:ext cx="5297489" cy="3628496"/>
          </a:xfrm>
          <a:prstGeom prst="rect">
            <a:avLst/>
          </a:prstGeom>
        </p:spPr>
        <p:txBody>
          <a:bodyPr lIns="0" tIns="0" rIns="0" bIns="0"/>
          <a:lstStyle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26" y="5900850"/>
            <a:ext cx="2276149" cy="900000"/>
          </a:xfrm>
          <a:prstGeom prst="rect">
            <a:avLst/>
          </a:prstGeom>
        </p:spPr>
      </p:pic>
      <p:sp>
        <p:nvSpPr>
          <p:cNvPr id="1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1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59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graf 9"/>
          <p:cNvSpPr>
            <a:spLocks noGrp="1"/>
          </p:cNvSpPr>
          <p:nvPr>
            <p:ph type="chart" sz="quarter" idx="13"/>
          </p:nvPr>
        </p:nvSpPr>
        <p:spPr>
          <a:xfrm>
            <a:off x="885825" y="1447801"/>
            <a:ext cx="5337223" cy="445305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graf.</a:t>
            </a:r>
          </a:p>
        </p:txBody>
      </p:sp>
      <p:sp>
        <p:nvSpPr>
          <p:cNvPr id="11" name="Zástupný symbol pro graf 9"/>
          <p:cNvSpPr>
            <a:spLocks noGrp="1"/>
          </p:cNvSpPr>
          <p:nvPr>
            <p:ph type="chart" sz="quarter" idx="14"/>
          </p:nvPr>
        </p:nvSpPr>
        <p:spPr>
          <a:xfrm>
            <a:off x="6524625" y="1447801"/>
            <a:ext cx="5224464" cy="445305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graf.</a:t>
            </a:r>
          </a:p>
        </p:txBody>
      </p:sp>
      <p:sp>
        <p:nvSpPr>
          <p:cNvPr id="12" name="Zástupný symbol pro text 17"/>
          <p:cNvSpPr>
            <a:spLocks noGrp="1"/>
          </p:cNvSpPr>
          <p:nvPr>
            <p:ph type="body" sz="quarter" idx="15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26" y="5900850"/>
            <a:ext cx="2276149" cy="900000"/>
          </a:xfrm>
          <a:prstGeom prst="rect">
            <a:avLst/>
          </a:prstGeom>
        </p:spPr>
      </p:pic>
      <p:sp>
        <p:nvSpPr>
          <p:cNvPr id="13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14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7344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-1" y="0"/>
            <a:ext cx="4614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1504950"/>
            <a:ext cx="10934700" cy="381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92455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-1" y="0"/>
            <a:ext cx="4614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1504950"/>
            <a:ext cx="10934700" cy="381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193769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rázek 11"/>
          <p:cNvSpPr>
            <a:spLocks noGrp="1"/>
          </p:cNvSpPr>
          <p:nvPr>
            <p:ph type="pic" sz="quarter" idx="13"/>
          </p:nvPr>
        </p:nvSpPr>
        <p:spPr>
          <a:xfrm>
            <a:off x="885823" y="1343025"/>
            <a:ext cx="5772152" cy="4772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4" name="Zástupný symbol pro obrázek 13"/>
          <p:cNvSpPr>
            <a:spLocks noGrp="1"/>
          </p:cNvSpPr>
          <p:nvPr>
            <p:ph type="pic" sz="quarter" idx="14"/>
          </p:nvPr>
        </p:nvSpPr>
        <p:spPr>
          <a:xfrm>
            <a:off x="6810375" y="1343025"/>
            <a:ext cx="4962525" cy="226695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5" name="Zástupný symbol pro obrázek 13"/>
          <p:cNvSpPr>
            <a:spLocks noGrp="1"/>
          </p:cNvSpPr>
          <p:nvPr>
            <p:ph type="pic" sz="quarter" idx="15"/>
          </p:nvPr>
        </p:nvSpPr>
        <p:spPr>
          <a:xfrm>
            <a:off x="6810374" y="3767136"/>
            <a:ext cx="2686051" cy="2533649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6" name="Zástupný symbol pro text 17"/>
          <p:cNvSpPr>
            <a:spLocks noGrp="1"/>
          </p:cNvSpPr>
          <p:nvPr>
            <p:ph type="body" sz="quarter" idx="16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167" y="6234851"/>
            <a:ext cx="823838" cy="51806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26" y="5900850"/>
            <a:ext cx="2276149" cy="900000"/>
          </a:xfrm>
          <a:prstGeom prst="rect">
            <a:avLst/>
          </a:prstGeom>
        </p:spPr>
      </p:pic>
      <p:sp>
        <p:nvSpPr>
          <p:cNvPr id="13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1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6822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text 17"/>
          <p:cNvSpPr>
            <a:spLocks noGrp="1"/>
          </p:cNvSpPr>
          <p:nvPr>
            <p:ph type="body" sz="quarter" idx="15"/>
          </p:nvPr>
        </p:nvSpPr>
        <p:spPr>
          <a:xfrm>
            <a:off x="885825" y="1543050"/>
            <a:ext cx="10934700" cy="3960442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068" y="5529950"/>
            <a:ext cx="2875937" cy="1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2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19" y="5510900"/>
            <a:ext cx="2913468" cy="1152000"/>
          </a:xfrm>
          <a:prstGeom prst="rect">
            <a:avLst/>
          </a:prstGeom>
        </p:spPr>
      </p:pic>
      <p:sp>
        <p:nvSpPr>
          <p:cNvPr id="11" name="Obdélník 10"/>
          <p:cNvSpPr/>
          <p:nvPr userDrawn="1"/>
        </p:nvSpPr>
        <p:spPr>
          <a:xfrm>
            <a:off x="-1" y="0"/>
            <a:ext cx="4614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 userDrawn="1"/>
        </p:nvSpPr>
        <p:spPr>
          <a:xfrm>
            <a:off x="918673" y="467882"/>
            <a:ext cx="5922236" cy="592223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8673" y="1581150"/>
            <a:ext cx="9749327" cy="3922341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algn="l"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2301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341" y="5892927"/>
            <a:ext cx="114495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2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zápat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26" y="5900850"/>
            <a:ext cx="227614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1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5824" y="1169986"/>
            <a:ext cx="10863264" cy="5014913"/>
          </a:xfrm>
          <a:prstGeom prst="rect">
            <a:avLst/>
          </a:prstGeom>
        </p:spPr>
        <p:txBody>
          <a:bodyPr lIns="0" tIns="0" rIns="0" bIns="0"/>
          <a:lstStyle>
            <a:lvl2pPr marL="685800" indent="-228600">
              <a:buClr>
                <a:schemeClr val="accent5"/>
              </a:buClr>
              <a:buSzPct val="100000"/>
              <a:buFont typeface="Arial" panose="020B0604020202020204" pitchFamily="34" charset="0"/>
              <a:buChar char="●"/>
              <a:defRPr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26" y="5900850"/>
            <a:ext cx="227614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84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885823" y="1193099"/>
            <a:ext cx="10863265" cy="501491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26" y="5900850"/>
            <a:ext cx="2276149" cy="900000"/>
          </a:xfrm>
          <a:prstGeom prst="rect">
            <a:avLst/>
          </a:prstGeom>
        </p:spPr>
      </p:pic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414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863263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6"/>
          </p:nvPr>
        </p:nvSpPr>
        <p:spPr>
          <a:xfrm>
            <a:off x="885825" y="1219200"/>
            <a:ext cx="10863263" cy="498951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26" y="5900850"/>
            <a:ext cx="2276149" cy="900000"/>
          </a:xfrm>
          <a:prstGeom prst="rect">
            <a:avLst/>
          </a:prstGeom>
        </p:spPr>
      </p:pic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7132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885824" y="1169986"/>
            <a:ext cx="6667501" cy="5014913"/>
          </a:xfrm>
          <a:prstGeom prst="rect">
            <a:avLst/>
          </a:prstGeom>
        </p:spPr>
        <p:txBody>
          <a:bodyPr lIns="0" tIns="0" rIns="0" bIns="0"/>
          <a:lstStyle>
            <a:lvl2pPr marL="685800" indent="-228600">
              <a:buClr>
                <a:schemeClr val="accent5"/>
              </a:buClr>
              <a:buSzPct val="100000"/>
              <a:buFont typeface="Arial" panose="020B0604020202020204" pitchFamily="34" charset="0"/>
              <a:buChar char="●"/>
              <a:defRPr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4" name="Zástupný symbol pro obrázek 2"/>
          <p:cNvSpPr>
            <a:spLocks noGrp="1"/>
          </p:cNvSpPr>
          <p:nvPr>
            <p:ph type="pic" idx="13"/>
          </p:nvPr>
        </p:nvSpPr>
        <p:spPr>
          <a:xfrm>
            <a:off x="7734301" y="1169986"/>
            <a:ext cx="4014788" cy="4649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7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26" y="5900850"/>
            <a:ext cx="2276149" cy="900000"/>
          </a:xfrm>
          <a:prstGeom prst="rect">
            <a:avLst/>
          </a:prstGeom>
        </p:spPr>
      </p:pic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1488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85822" y="1200150"/>
            <a:ext cx="5362577" cy="4703017"/>
          </a:xfrm>
          <a:prstGeom prst="rect">
            <a:avLst/>
          </a:prstGeom>
        </p:spPr>
        <p:txBody>
          <a:bodyPr lIns="0" tIns="0" rIns="0" bIns="0"/>
          <a:lstStyle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sz="half" idx="15"/>
          </p:nvPr>
        </p:nvSpPr>
        <p:spPr>
          <a:xfrm>
            <a:off x="6457948" y="1200149"/>
            <a:ext cx="5362577" cy="4703017"/>
          </a:xfrm>
          <a:prstGeom prst="rect">
            <a:avLst/>
          </a:prstGeom>
        </p:spPr>
        <p:txBody>
          <a:bodyPr lIns="0" tIns="0" rIns="0" bIns="0"/>
          <a:lstStyle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26" y="5900850"/>
            <a:ext cx="2276149" cy="900000"/>
          </a:xfrm>
          <a:prstGeom prst="rect">
            <a:avLst/>
          </a:prstGeom>
        </p:spPr>
      </p:pic>
      <p:sp>
        <p:nvSpPr>
          <p:cNvPr id="13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14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7702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46147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87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91" r:id="rId2"/>
    <p:sldLayoutId id="2147483689" r:id="rId3"/>
    <p:sldLayoutId id="2147483690" r:id="rId4"/>
    <p:sldLayoutId id="2147483676" r:id="rId5"/>
    <p:sldLayoutId id="2147483687" r:id="rId6"/>
    <p:sldLayoutId id="2147483688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6" r:id="rId13"/>
    <p:sldLayoutId id="2147483682" r:id="rId14"/>
    <p:sldLayoutId id="214748368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01" userDrawn="1">
          <p15:clr>
            <a:srgbClr val="F26B43"/>
          </p15:clr>
        </p15:guide>
        <p15:guide id="2" pos="74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97E4E64-D518-6176-5A10-7AC3C2E1DA8E}"/>
              </a:ext>
            </a:extLst>
          </p:cNvPr>
          <p:cNvSpPr txBox="1"/>
          <p:nvPr/>
        </p:nvSpPr>
        <p:spPr>
          <a:xfrm>
            <a:off x="6937130" y="3514098"/>
            <a:ext cx="5345722" cy="1477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cs-CZ" sz="2800" dirty="0">
                <a:solidFill>
                  <a:schemeClr val="bg1"/>
                </a:solidFill>
              </a:rPr>
              <a:t>Úvodní pracovní porada pro rok 2025</a:t>
            </a:r>
          </a:p>
          <a:p>
            <a:pPr algn="ctr">
              <a:lnSpc>
                <a:spcPct val="110000"/>
              </a:lnSpc>
            </a:pPr>
            <a:r>
              <a:rPr lang="cs-CZ" sz="2800" dirty="0">
                <a:solidFill>
                  <a:schemeClr val="bg1"/>
                </a:solidFill>
              </a:rPr>
              <a:t>14.2.2025 online</a:t>
            </a:r>
          </a:p>
        </p:txBody>
      </p:sp>
      <p:pic>
        <p:nvPicPr>
          <p:cNvPr id="5" name="Obrázek 4" descr="Obsah obrázku Grafika, Písmo, snímek obrazovky, grafický design&#10;&#10;Popis byl vytvořen automaticky">
            <a:extLst>
              <a:ext uri="{FF2B5EF4-FFF2-40B4-BE49-F238E27FC236}">
                <a16:creationId xmlns:a16="http://schemas.microsoft.com/office/drawing/2014/main" id="{644163C8-2BF3-B69D-5DA5-AF97B31F3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80" y="5059691"/>
            <a:ext cx="1530320" cy="153032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20BD7FA-D77A-D9B9-C1AC-FB31BC8A1B17}"/>
              </a:ext>
            </a:extLst>
          </p:cNvPr>
          <p:cNvSpPr txBox="1"/>
          <p:nvPr/>
        </p:nvSpPr>
        <p:spPr>
          <a:xfrm>
            <a:off x="7105061" y="1866575"/>
            <a:ext cx="50107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i="1" dirty="0">
                <a:solidFill>
                  <a:schemeClr val="bg1"/>
                </a:solidFill>
              </a:rPr>
              <a:t>TA ČR PPŽ7   SS07010080</a:t>
            </a:r>
            <a:br>
              <a:rPr lang="cs-CZ" sz="1800" b="1" i="1" dirty="0">
                <a:solidFill>
                  <a:schemeClr val="bg1"/>
                </a:solidFill>
              </a:rPr>
            </a:br>
            <a:r>
              <a:rPr lang="cs-CZ" sz="1800" b="1" i="1" dirty="0">
                <a:solidFill>
                  <a:schemeClr val="bg1"/>
                </a:solidFill>
              </a:rPr>
              <a:t>Zapracování konceptu hodnocení ekosystémových služeb do budoucích plánů povodí</a:t>
            </a:r>
            <a:endParaRPr lang="cs-CZ" b="1" i="1" dirty="0">
              <a:solidFill>
                <a:schemeClr val="bg1"/>
              </a:solidFill>
            </a:endParaRPr>
          </a:p>
        </p:txBody>
      </p:sp>
      <p:pic>
        <p:nvPicPr>
          <p:cNvPr id="9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CE93EB4A-E8C5-FF80-6EAF-831986171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61" y="267989"/>
            <a:ext cx="4781260" cy="130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593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DB17E89-1716-4981-F735-2C830DFEA7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5825" y="252846"/>
            <a:ext cx="10934700" cy="619125"/>
          </a:xfrm>
        </p:spPr>
        <p:txBody>
          <a:bodyPr/>
          <a:lstStyle/>
          <a:p>
            <a:r>
              <a:rPr lang="cs-CZ" dirty="0"/>
              <a:t>Shrnutí rok 2024 a úkoly pro rok 2025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775AC2-7069-3CC0-0373-A9BD3604FB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5825" y="921544"/>
            <a:ext cx="10863265" cy="5014912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WP4 – Případové studie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Řešitelé: Stanislav Ruman (OU),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Tomáš Galia (OU),</a:t>
            </a:r>
            <a:r>
              <a:rPr lang="cs-CZ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Jiří Schneider (MENDELU), Martin Pavel (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Sweco</a:t>
            </a:r>
            <a:r>
              <a:rPr lang="cs-CZ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), Pavel Samec (ÚVGZ), Renata Včeláková (ÚVGZ), Ivana Karberová (MENDELU)</a:t>
            </a:r>
          </a:p>
          <a:p>
            <a:endParaRPr lang="cs-CZ" sz="18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Kritéria pro výběr modelových území</a:t>
            </a:r>
          </a:p>
          <a:p>
            <a:pPr marL="971550" lvl="1" indent="-285750">
              <a:buFontTx/>
              <a:buChar char="-"/>
            </a:pPr>
            <a:r>
              <a:rPr lang="cs-CZ" sz="1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Reprezentativní z hlediska ekologického, chemického stavu, LU/LC dílčího povodí</a:t>
            </a:r>
          </a:p>
          <a:p>
            <a:pPr marL="971550" lvl="1" indent="-285750">
              <a:buFontTx/>
              <a:buChar char="-"/>
            </a:pPr>
            <a:r>
              <a:rPr lang="cs-CZ" sz="1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Realizovaná opatření různých typů</a:t>
            </a:r>
          </a:p>
          <a:p>
            <a:pPr marL="971550" lvl="1" indent="-285750">
              <a:buFontTx/>
              <a:buChar char="-"/>
            </a:pPr>
            <a:r>
              <a:rPr lang="cs-CZ" sz="1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Srovnatelné vodní útvary a jejich dílčí povodí s opačnými charakteristikami</a:t>
            </a:r>
          </a:p>
          <a:p>
            <a:pPr marL="971550" lvl="1" indent="-285750">
              <a:buFontTx/>
              <a:buChar char="-"/>
            </a:pPr>
            <a:r>
              <a:rPr lang="cs-CZ" sz="1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Předchozí odborné aktivity řešitelů - není podmínka, ale výhoda</a:t>
            </a:r>
          </a:p>
          <a:p>
            <a:endParaRPr lang="cs-CZ" sz="18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Návrhy modelových území</a:t>
            </a:r>
          </a:p>
          <a:p>
            <a:pPr marL="285750" indent="-285750">
              <a:buFontTx/>
              <a:buChar char="-"/>
            </a:pPr>
            <a:r>
              <a:rPr lang="cs-CZ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úsek řeky Bečvy od soutoku Rožnovské a Vsetínské Bečvy ve Valašském Meziříčí (ř. km 61,2) po nově rekonstruovaný jez v Hranicích (ř. km 38,7)</a:t>
            </a:r>
          </a:p>
          <a:p>
            <a:pPr marL="285750" indent="-285750">
              <a:buFontTx/>
              <a:buChar char="-"/>
            </a:pPr>
            <a:r>
              <a:rPr lang="cs-CZ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Soutok – Lesy ČR,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s.p</a:t>
            </a:r>
            <a:r>
              <a:rPr lang="cs-CZ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cs-CZ" sz="1800" dirty="0">
                <a:latin typeface="Times New Roman" panose="02020603050405020304" pitchFamily="18" charset="0"/>
                <a:ea typeface="Aptos" panose="020B0004020202020204" pitchFamily="34" charset="0"/>
              </a:rPr>
              <a:t>Trkmanka, Morava (Olomouc), Stropnice (Nové Hrady)</a:t>
            </a:r>
          </a:p>
          <a:p>
            <a:pPr marL="285750" indent="-285750">
              <a:buFontTx/>
              <a:buChar char="-"/>
            </a:pPr>
            <a:r>
              <a:rPr lang="cs-CZ" sz="1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Navrhnout a začít analyzovat všechna modelová území</a:t>
            </a:r>
          </a:p>
          <a:p>
            <a:pPr marL="285750" indent="-285750">
              <a:buFontTx/>
              <a:buChar char="-"/>
            </a:pPr>
            <a:endParaRPr lang="cs-CZ" sz="18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441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4045B837-AF72-B51B-0422-72321F39BA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2CA17B9-F4F0-83A5-4B23-F06FF26BF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45" y="0"/>
            <a:ext cx="11663555" cy="68580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BF1674BB-7BA7-F4C3-BCBE-E4E37690BCBA}"/>
              </a:ext>
            </a:extLst>
          </p:cNvPr>
          <p:cNvSpPr/>
          <p:nvPr/>
        </p:nvSpPr>
        <p:spPr>
          <a:xfrm>
            <a:off x="6022110" y="0"/>
            <a:ext cx="2844800" cy="6858000"/>
          </a:xfrm>
          <a:prstGeom prst="rect">
            <a:avLst/>
          </a:prstGeom>
          <a:noFill/>
          <a:ln w="38100">
            <a:solidFill>
              <a:srgbClr val="78BE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437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47536EF-A581-2D81-2F57-53F9DB8270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Hlavní výstupy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97F3AA33-6F4C-E0AD-03B1-5556CDDF02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080456"/>
              </p:ext>
            </p:extLst>
          </p:nvPr>
        </p:nvGraphicFramePr>
        <p:xfrm>
          <a:off x="1289024" y="1042118"/>
          <a:ext cx="9117108" cy="5595794"/>
        </p:xfrm>
        <a:graphic>
          <a:graphicData uri="http://schemas.openxmlformats.org/drawingml/2006/table">
            <a:tbl>
              <a:tblPr/>
              <a:tblGrid>
                <a:gridCol w="1274882">
                  <a:extLst>
                    <a:ext uri="{9D8B030D-6E8A-4147-A177-3AD203B41FA5}">
                      <a16:colId xmlns:a16="http://schemas.microsoft.com/office/drawing/2014/main" val="2410374520"/>
                    </a:ext>
                  </a:extLst>
                </a:gridCol>
                <a:gridCol w="3283672">
                  <a:extLst>
                    <a:ext uri="{9D8B030D-6E8A-4147-A177-3AD203B41FA5}">
                      <a16:colId xmlns:a16="http://schemas.microsoft.com/office/drawing/2014/main" val="1601872520"/>
                    </a:ext>
                  </a:extLst>
                </a:gridCol>
                <a:gridCol w="3260563">
                  <a:extLst>
                    <a:ext uri="{9D8B030D-6E8A-4147-A177-3AD203B41FA5}">
                      <a16:colId xmlns:a16="http://schemas.microsoft.com/office/drawing/2014/main" val="1205350958"/>
                    </a:ext>
                  </a:extLst>
                </a:gridCol>
                <a:gridCol w="1297991">
                  <a:extLst>
                    <a:ext uri="{9D8B030D-6E8A-4147-A177-3AD203B41FA5}">
                      <a16:colId xmlns:a16="http://schemas.microsoft.com/office/drawing/2014/main" val="2845766905"/>
                    </a:ext>
                  </a:extLst>
                </a:gridCol>
              </a:tblGrid>
              <a:tr h="154294">
                <a:tc>
                  <a:txBody>
                    <a:bodyPr/>
                    <a:lstStyle/>
                    <a:p>
                      <a:pPr algn="l"/>
                      <a:r>
                        <a:rPr lang="cs-CZ" sz="900">
                          <a:effectLst/>
                        </a:rPr>
                        <a:t>Kód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900">
                          <a:effectLst/>
                        </a:rPr>
                        <a:t>Název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900">
                          <a:effectLst/>
                        </a:rPr>
                        <a:t>Druh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900">
                          <a:effectLst/>
                        </a:rPr>
                        <a:t>Termín dosažení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200896"/>
                  </a:ext>
                </a:extLst>
              </a:tr>
              <a:tr h="617176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SS07010080-V1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374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Implementace Rámcové směrnice EU o vodách do strategických environmentálních dokumentů s využitím ekosystémových služeb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374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Jimp - Původní/přehledový článek v recenzovaném odborném periodiku, který je obsažen v databázi Web of Science (dále „WoS“) s příznakem „Article“, „Review“, nebo „Letter“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374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12/2025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37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97954"/>
                  </a:ext>
                </a:extLst>
              </a:tr>
              <a:tr h="270015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SS07010080-V2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GIS modul pro hodnocení ekosystémových služeb vodních útvarů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R - Software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12/2025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328735"/>
                  </a:ext>
                </a:extLst>
              </a:tr>
              <a:tr h="501455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SS07010080-V3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Implementace konceptu ekosystémových služeb do vodohospodářských plánovacích dokumentů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O - Ostatní výsledky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12/2025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831582"/>
                  </a:ext>
                </a:extLst>
              </a:tr>
              <a:tr h="385735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SS07010080-V4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Metodika hodnocení ekosystémových služeb vodních útvarů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NmetS - Metodiky schválené příslušným orgánem státní správy, do jehož kompetence daná problematika spadá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03/2026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372724"/>
                  </a:ext>
                </a:extLst>
              </a:tr>
              <a:tr h="385735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SS07010080-V5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Mezinárodní vědecká konference Příklady dobré praxe v plánování v oblasti vod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M - Uspořádání konference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05/2026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280188"/>
                  </a:ext>
                </a:extLst>
              </a:tr>
              <a:tr h="617176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SS07010080-V6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Datové zdroje ČR v oblasti plánování vod a jejich využitelnost pro hodnocení ekosystémových služeb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Jimp - Původní/přehledový článek v recenzovaném odborném periodiku, který je obsažen v databázi Web of Science (dále „WoS“) s příznakem „Article“, „Review“, nebo „Letter“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06/2026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990919"/>
                  </a:ext>
                </a:extLst>
              </a:tr>
              <a:tr h="501455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SS07010080-V7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Návrh metodiky monetarizace ekosystémových služeb povodí (vodních útvarů)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JSC - Článek v odborném periodiku je obsažen v databázi SCOPUS společnosti Elsevier s příznakem „Article“, „Review“ nebo „Letter“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06/2026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826668"/>
                  </a:ext>
                </a:extLst>
              </a:tr>
              <a:tr h="270015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SS07010080-V8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Společenské a environmentální benefity realizovaných opatření PDP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Nmap - Specializovaná mapa s odborným obsahem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07/2026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398780"/>
                  </a:ext>
                </a:extLst>
              </a:tr>
              <a:tr h="270015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SS07010080-V9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Kvalita vybraných ekosystémových služeb útvarů povrchových vod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Nmap - Specializovaná mapa s odborným obsahem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09/2026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00689"/>
                  </a:ext>
                </a:extLst>
              </a:tr>
              <a:tr h="385735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SS07010080-V10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Veřejná databáze obsahující informace o kvalitě jednotlivých ekosystémových funkcí a služeb za vodní útvary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 - Specializovaná veřejná databáze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12/2026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786317"/>
                  </a:ext>
                </a:extLst>
              </a:tr>
              <a:tr h="617176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SS07010080-V11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Podpora resilience krajiny prostřednictvím plánování v oblasti vod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Jimp - Původní/přehledový článek v recenzovaném odborném periodiku, který je obsažen v databázi Web of Science (dále „WoS“) s příznakem „Article“, „Review“, nebo „Letter“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12/2026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213191"/>
                  </a:ext>
                </a:extLst>
              </a:tr>
              <a:tr h="501455"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SS07010080-V12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Praktické příklady vyhodnocení efektivity realizovaných opatření PDP prostřednictvím hodnocení ekosystémových služeb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>
                          <a:effectLst/>
                        </a:rPr>
                        <a:t>Vsouhrn - Souhrnná výzkumná zpráva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900" dirty="0">
                          <a:effectLst/>
                        </a:rPr>
                        <a:t>12/2026</a:t>
                      </a:r>
                    </a:p>
                  </a:txBody>
                  <a:tcPr marL="30643" marR="30643" marT="15322" marB="153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382271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42485A13-9FA5-C553-715D-CC8509D21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5" y="1483068"/>
            <a:ext cx="144305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29D3713E-6FB1-A5D4-7E9E-7DCEAF52F068}"/>
              </a:ext>
            </a:extLst>
          </p:cNvPr>
          <p:cNvSpPr/>
          <p:nvPr/>
        </p:nvSpPr>
        <p:spPr>
          <a:xfrm>
            <a:off x="1162878" y="934278"/>
            <a:ext cx="9462052" cy="1630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66B34504-14C8-39DA-1BA6-A53680926246}"/>
              </a:ext>
            </a:extLst>
          </p:cNvPr>
          <p:cNvSpPr/>
          <p:nvPr/>
        </p:nvSpPr>
        <p:spPr>
          <a:xfrm>
            <a:off x="1162878" y="2604059"/>
            <a:ext cx="9462052" cy="75536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0700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19289B9E-9252-1313-40ED-2343241A4B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6F73A17-8BA0-33AD-6326-0E2100ACB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491" y="0"/>
            <a:ext cx="8375018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93515C2-FCF3-E8C1-644E-A3FF9E88892E}"/>
              </a:ext>
            </a:extLst>
          </p:cNvPr>
          <p:cNvSpPr txBox="1"/>
          <p:nvPr/>
        </p:nvSpPr>
        <p:spPr>
          <a:xfrm>
            <a:off x="10679639" y="543997"/>
            <a:ext cx="744756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WP 1</a:t>
            </a:r>
          </a:p>
        </p:txBody>
      </p:sp>
    </p:spTree>
    <p:extLst>
      <p:ext uri="{BB962C8B-B14F-4D97-AF65-F5344CB8AC3E}">
        <p14:creationId xmlns:p14="http://schemas.microsoft.com/office/powerpoint/2010/main" val="163082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17095E4F-F39F-4BF6-ECEC-929CEFC950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50C66A5-750B-0637-9FFA-06FB94472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03" y="140065"/>
            <a:ext cx="9485551" cy="657786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648FCF6-EFE2-54E0-AA77-7638B5A6F608}"/>
              </a:ext>
            </a:extLst>
          </p:cNvPr>
          <p:cNvSpPr txBox="1"/>
          <p:nvPr/>
        </p:nvSpPr>
        <p:spPr>
          <a:xfrm>
            <a:off x="10679639" y="543997"/>
            <a:ext cx="744756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WP 2</a:t>
            </a:r>
          </a:p>
        </p:txBody>
      </p:sp>
    </p:spTree>
    <p:extLst>
      <p:ext uri="{BB962C8B-B14F-4D97-AF65-F5344CB8AC3E}">
        <p14:creationId xmlns:p14="http://schemas.microsoft.com/office/powerpoint/2010/main" val="3489556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8B4D9FE-EC0A-5E6F-EF0E-559A49D80F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D136879-3F5E-9D21-2769-869528A9B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820" y="723522"/>
            <a:ext cx="9357923" cy="571537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E2CEDEC-76F7-DE89-1D99-82E04C672E85}"/>
              </a:ext>
            </a:extLst>
          </p:cNvPr>
          <p:cNvSpPr txBox="1"/>
          <p:nvPr/>
        </p:nvSpPr>
        <p:spPr>
          <a:xfrm>
            <a:off x="10679639" y="543997"/>
            <a:ext cx="744756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WP 3</a:t>
            </a:r>
          </a:p>
        </p:txBody>
      </p:sp>
    </p:spTree>
    <p:extLst>
      <p:ext uri="{BB962C8B-B14F-4D97-AF65-F5344CB8AC3E}">
        <p14:creationId xmlns:p14="http://schemas.microsoft.com/office/powerpoint/2010/main" val="3200908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EB4D0C0-1FF6-953A-9171-3F4E233156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8BF335-02C1-F8ED-A1BB-8504005EA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25" y="0"/>
            <a:ext cx="8820150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7C09C59-3B4A-4DEB-0DC0-AFCD4C7E54C6}"/>
              </a:ext>
            </a:extLst>
          </p:cNvPr>
          <p:cNvSpPr txBox="1"/>
          <p:nvPr/>
        </p:nvSpPr>
        <p:spPr>
          <a:xfrm>
            <a:off x="10679639" y="543997"/>
            <a:ext cx="744756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WP 3</a:t>
            </a:r>
          </a:p>
        </p:txBody>
      </p:sp>
    </p:spTree>
    <p:extLst>
      <p:ext uri="{BB962C8B-B14F-4D97-AF65-F5344CB8AC3E}">
        <p14:creationId xmlns:p14="http://schemas.microsoft.com/office/powerpoint/2010/main" val="2507871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91245393-DD7E-C422-695E-4F28EF05DE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D27800F-DB1F-210B-E8A0-8620C0D9B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604" y="525293"/>
            <a:ext cx="8840434" cy="157184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28197EB-8EA6-EAF1-2026-6689C5777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789" y="2209209"/>
            <a:ext cx="8888065" cy="422969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53A1278-92BF-6402-F8F5-E9DE644609F8}"/>
              </a:ext>
            </a:extLst>
          </p:cNvPr>
          <p:cNvSpPr txBox="1"/>
          <p:nvPr/>
        </p:nvSpPr>
        <p:spPr>
          <a:xfrm>
            <a:off x="10679639" y="543997"/>
            <a:ext cx="744756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WP 5</a:t>
            </a:r>
          </a:p>
        </p:txBody>
      </p:sp>
    </p:spTree>
    <p:extLst>
      <p:ext uri="{BB962C8B-B14F-4D97-AF65-F5344CB8AC3E}">
        <p14:creationId xmlns:p14="http://schemas.microsoft.com/office/powerpoint/2010/main" val="2422593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4F33160-4F4A-393E-BEEF-366E7EBE42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Propojení požadavků a výstupů jednotlivých WP</a:t>
            </a:r>
          </a:p>
        </p:txBody>
      </p:sp>
      <p:sp>
        <p:nvSpPr>
          <p:cNvPr id="3" name="Šestiúhelník 2">
            <a:extLst>
              <a:ext uri="{FF2B5EF4-FFF2-40B4-BE49-F238E27FC236}">
                <a16:creationId xmlns:a16="http://schemas.microsoft.com/office/drawing/2014/main" id="{FF78F34D-5013-5A28-5443-7C071EDB3C62}"/>
              </a:ext>
            </a:extLst>
          </p:cNvPr>
          <p:cNvSpPr/>
          <p:nvPr/>
        </p:nvSpPr>
        <p:spPr>
          <a:xfrm>
            <a:off x="5153890" y="1294179"/>
            <a:ext cx="2068947" cy="1800000"/>
          </a:xfrm>
          <a:prstGeom prst="hexagon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estiúhelník 3">
            <a:extLst>
              <a:ext uri="{FF2B5EF4-FFF2-40B4-BE49-F238E27FC236}">
                <a16:creationId xmlns:a16="http://schemas.microsoft.com/office/drawing/2014/main" id="{9BB061D8-E0A1-6E20-CDC0-18B68CD05B04}"/>
              </a:ext>
            </a:extLst>
          </p:cNvPr>
          <p:cNvSpPr/>
          <p:nvPr/>
        </p:nvSpPr>
        <p:spPr>
          <a:xfrm>
            <a:off x="1856508" y="3200170"/>
            <a:ext cx="2068947" cy="1800000"/>
          </a:xfrm>
          <a:prstGeom prst="hexagon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estiúhelník 4">
            <a:extLst>
              <a:ext uri="{FF2B5EF4-FFF2-40B4-BE49-F238E27FC236}">
                <a16:creationId xmlns:a16="http://schemas.microsoft.com/office/drawing/2014/main" id="{07BFDE70-317B-89F7-D662-46B00AD52CB9}"/>
              </a:ext>
            </a:extLst>
          </p:cNvPr>
          <p:cNvSpPr/>
          <p:nvPr/>
        </p:nvSpPr>
        <p:spPr>
          <a:xfrm>
            <a:off x="8266545" y="3205016"/>
            <a:ext cx="2068947" cy="1800000"/>
          </a:xfrm>
          <a:prstGeom prst="hexagon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Šestiúhelník 5">
            <a:extLst>
              <a:ext uri="{FF2B5EF4-FFF2-40B4-BE49-F238E27FC236}">
                <a16:creationId xmlns:a16="http://schemas.microsoft.com/office/drawing/2014/main" id="{FC5AAD49-E191-14FE-7BBA-E9B117EEA07D}"/>
              </a:ext>
            </a:extLst>
          </p:cNvPr>
          <p:cNvSpPr/>
          <p:nvPr/>
        </p:nvSpPr>
        <p:spPr>
          <a:xfrm>
            <a:off x="5153890" y="4821380"/>
            <a:ext cx="2068947" cy="1800000"/>
          </a:xfrm>
          <a:prstGeom prst="hexagon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160C562-1E12-66B7-F334-9FF9D1B65E5C}"/>
              </a:ext>
            </a:extLst>
          </p:cNvPr>
          <p:cNvSpPr txBox="1"/>
          <p:nvPr/>
        </p:nvSpPr>
        <p:spPr>
          <a:xfrm>
            <a:off x="5508027" y="1732514"/>
            <a:ext cx="1360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WP 1</a:t>
            </a:r>
          </a:p>
          <a:p>
            <a:pPr algn="ctr"/>
            <a:r>
              <a:rPr lang="cs-CZ" dirty="0"/>
              <a:t>Strategické dokumenty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50B7946-7031-8B99-F908-3A60E25319C8}"/>
              </a:ext>
            </a:extLst>
          </p:cNvPr>
          <p:cNvSpPr txBox="1"/>
          <p:nvPr/>
        </p:nvSpPr>
        <p:spPr>
          <a:xfrm>
            <a:off x="2256828" y="3638505"/>
            <a:ext cx="1268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WP 2</a:t>
            </a:r>
          </a:p>
          <a:p>
            <a:pPr algn="ctr"/>
            <a:r>
              <a:rPr lang="cs-CZ" dirty="0"/>
              <a:t>Databáze a modely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691EBB3-0AC3-B76A-829A-9923FE119E92}"/>
              </a:ext>
            </a:extLst>
          </p:cNvPr>
          <p:cNvSpPr txBox="1"/>
          <p:nvPr/>
        </p:nvSpPr>
        <p:spPr>
          <a:xfrm>
            <a:off x="8445193" y="3638505"/>
            <a:ext cx="171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WP 3</a:t>
            </a:r>
          </a:p>
          <a:p>
            <a:pPr algn="ctr"/>
            <a:r>
              <a:rPr lang="cs-CZ" dirty="0"/>
              <a:t>Ekosystémové služby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9EA59EB-EEAF-2EBB-5073-80011D2F0DDE}"/>
              </a:ext>
            </a:extLst>
          </p:cNvPr>
          <p:cNvSpPr txBox="1"/>
          <p:nvPr/>
        </p:nvSpPr>
        <p:spPr>
          <a:xfrm>
            <a:off x="5589577" y="5259715"/>
            <a:ext cx="1197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WP 4</a:t>
            </a:r>
          </a:p>
          <a:p>
            <a:pPr algn="ctr"/>
            <a:r>
              <a:rPr lang="cs-CZ" dirty="0"/>
              <a:t>Modelová území</a:t>
            </a:r>
          </a:p>
        </p:txBody>
      </p:sp>
      <p:sp>
        <p:nvSpPr>
          <p:cNvPr id="11" name="Šipka: obousměrná svislá 10">
            <a:extLst>
              <a:ext uri="{FF2B5EF4-FFF2-40B4-BE49-F238E27FC236}">
                <a16:creationId xmlns:a16="http://schemas.microsoft.com/office/drawing/2014/main" id="{EAF3B35C-E78C-1EAC-3E22-063914AFBF3D}"/>
              </a:ext>
            </a:extLst>
          </p:cNvPr>
          <p:cNvSpPr/>
          <p:nvPr/>
        </p:nvSpPr>
        <p:spPr>
          <a:xfrm rot="3408990">
            <a:off x="4488872" y="2739610"/>
            <a:ext cx="101600" cy="836121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Šipka: obousměrná svislá 11">
            <a:extLst>
              <a:ext uri="{FF2B5EF4-FFF2-40B4-BE49-F238E27FC236}">
                <a16:creationId xmlns:a16="http://schemas.microsoft.com/office/drawing/2014/main" id="{64F8CC95-1418-2781-76CF-B66F01A45F6C}"/>
              </a:ext>
            </a:extLst>
          </p:cNvPr>
          <p:cNvSpPr/>
          <p:nvPr/>
        </p:nvSpPr>
        <p:spPr>
          <a:xfrm rot="7480589">
            <a:off x="7781273" y="2730144"/>
            <a:ext cx="101600" cy="836121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: obousměrná svislá 12">
            <a:extLst>
              <a:ext uri="{FF2B5EF4-FFF2-40B4-BE49-F238E27FC236}">
                <a16:creationId xmlns:a16="http://schemas.microsoft.com/office/drawing/2014/main" id="{927AF694-F6A5-CEF0-BA90-00AF65B7E9E4}"/>
              </a:ext>
            </a:extLst>
          </p:cNvPr>
          <p:cNvSpPr/>
          <p:nvPr/>
        </p:nvSpPr>
        <p:spPr>
          <a:xfrm rot="7480589">
            <a:off x="4483891" y="4423403"/>
            <a:ext cx="101600" cy="836121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obousměrná svislá 13">
            <a:extLst>
              <a:ext uri="{FF2B5EF4-FFF2-40B4-BE49-F238E27FC236}">
                <a16:creationId xmlns:a16="http://schemas.microsoft.com/office/drawing/2014/main" id="{231836C5-178C-0884-85C4-9600196AA706}"/>
              </a:ext>
            </a:extLst>
          </p:cNvPr>
          <p:cNvSpPr/>
          <p:nvPr/>
        </p:nvSpPr>
        <p:spPr>
          <a:xfrm rot="3408990">
            <a:off x="7693892" y="4439543"/>
            <a:ext cx="101600" cy="836121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obousměrná svislá 14">
            <a:extLst>
              <a:ext uri="{FF2B5EF4-FFF2-40B4-BE49-F238E27FC236}">
                <a16:creationId xmlns:a16="http://schemas.microsoft.com/office/drawing/2014/main" id="{3B70CBCC-5D5C-4872-38E2-E0CB56052CF2}"/>
              </a:ext>
            </a:extLst>
          </p:cNvPr>
          <p:cNvSpPr/>
          <p:nvPr/>
        </p:nvSpPr>
        <p:spPr>
          <a:xfrm rot="5400000">
            <a:off x="6028832" y="2219110"/>
            <a:ext cx="134335" cy="3762120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4633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6D183D5-DC03-4032-324C-CFF32FE769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</p:spPr>
        <p:txBody>
          <a:bodyPr>
            <a:normAutofit/>
          </a:bodyPr>
          <a:lstStyle/>
          <a:p>
            <a:r>
              <a:rPr lang="cs-CZ" dirty="0"/>
              <a:t>Úkoly a termíny - shrnutí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03FB2F9-55A3-0D90-7249-F8DF1A7693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6821452"/>
              </p:ext>
            </p:extLst>
          </p:nvPr>
        </p:nvGraphicFramePr>
        <p:xfrm>
          <a:off x="885824" y="1169986"/>
          <a:ext cx="10863264" cy="5014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4914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ED5824E5-D7A4-2918-63C7-EDFDD4E2920E}"/>
              </a:ext>
            </a:extLst>
          </p:cNvPr>
          <p:cNvSpPr txBox="1"/>
          <p:nvPr/>
        </p:nvSpPr>
        <p:spPr>
          <a:xfrm>
            <a:off x="7371183" y="626811"/>
            <a:ext cx="4562670" cy="3394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cs-CZ" sz="2800" dirty="0"/>
              <a:t>Hlavní cíl projektu:</a:t>
            </a:r>
          </a:p>
          <a:p>
            <a:pPr>
              <a:lnSpc>
                <a:spcPct val="130000"/>
              </a:lnSpc>
            </a:pPr>
            <a:r>
              <a:rPr lang="cs-CZ" sz="2800" b="1" dirty="0">
                <a:solidFill>
                  <a:srgbClr val="AA006E"/>
                </a:solidFill>
              </a:rPr>
              <a:t>Upravit koncept ekosystémových služeb pro využití v podmínkách plánování v oblasti vod v České republice</a:t>
            </a:r>
            <a:r>
              <a:rPr lang="cs-CZ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8433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22FF40D-2EFB-03F2-9EBD-1A5F082039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Termíny dalších setkání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250182F-313B-A532-CFBC-CD023BCD9D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5824" y="1597891"/>
            <a:ext cx="8997086" cy="4610120"/>
          </a:xfrm>
        </p:spPr>
        <p:txBody>
          <a:bodyPr/>
          <a:lstStyle/>
          <a:p>
            <a:pPr lvl="1">
              <a:spcBef>
                <a:spcPts val="2400"/>
              </a:spcBef>
            </a:pPr>
            <a:r>
              <a:rPr lang="cs-CZ" dirty="0"/>
              <a:t>Jednotlivé </a:t>
            </a:r>
            <a:r>
              <a:rPr lang="cs-CZ" dirty="0" err="1"/>
              <a:t>WPs</a:t>
            </a:r>
            <a:r>
              <a:rPr lang="cs-CZ" dirty="0"/>
              <a:t> - individuálně, svolají  a budou koordinovat hlavní řešitelé jednotlivých sekcí</a:t>
            </a:r>
          </a:p>
          <a:p>
            <a:pPr lvl="1">
              <a:spcBef>
                <a:spcPts val="2400"/>
              </a:spcBef>
            </a:pPr>
            <a:r>
              <a:rPr lang="cs-CZ" dirty="0"/>
              <a:t>Porada řešitelského týmu projektu - úterý 6.5. 2025                         - prezenčně nebo hybridně</a:t>
            </a:r>
          </a:p>
          <a:p>
            <a:pPr lvl="1">
              <a:spcBef>
                <a:spcPts val="2400"/>
              </a:spcBef>
            </a:pPr>
            <a:r>
              <a:rPr lang="cs-CZ" dirty="0"/>
              <a:t>Společný výjezd do terénu?</a:t>
            </a:r>
          </a:p>
          <a:p>
            <a:pPr>
              <a:spcBef>
                <a:spcPts val="240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0784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DF84B4B-82CC-95AF-CDE1-04E4FFB95D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Poznámky z diskuze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912BCD1-86B0-34C1-71FE-3C9AD97A4E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457200" indent="-457200">
              <a:buAutoNum type="arabicParenR"/>
            </a:pPr>
            <a:r>
              <a:rPr lang="cs-CZ" dirty="0"/>
              <a:t>Pracovat s revidovanou verzí tabulky ekosystémových služeb</a:t>
            </a:r>
          </a:p>
          <a:p>
            <a:pPr marL="457200" indent="-457200">
              <a:buAutoNum type="arabicParenR"/>
            </a:pPr>
            <a:r>
              <a:rPr lang="cs-CZ" dirty="0"/>
              <a:t>Pojmosloví - založit slovník  - vodohospodářské služby vs ekosystémové služby, vodní útvar atp.</a:t>
            </a:r>
          </a:p>
          <a:p>
            <a:pPr marL="457200" indent="-457200">
              <a:buAutoNum type="arabicParenR"/>
            </a:pPr>
            <a:r>
              <a:rPr lang="cs-CZ" dirty="0"/>
              <a:t>Celorepublikové (obecnější) vs lokální hodnocení ekosystémových služeb - měření z modelových území jako podklad pro celostátní využití metod hodnocení ES</a:t>
            </a:r>
          </a:p>
          <a:p>
            <a:pPr marL="457200" indent="-457200">
              <a:buAutoNum type="arabicParenR"/>
            </a:pPr>
            <a:r>
              <a:rPr lang="cs-CZ" dirty="0"/>
              <a:t>6.3. v 10:00 hybridně pracovní porada k WP2, WP3, WP4 -ekosystémové služby - indikátory-implementace do modelových území</a:t>
            </a:r>
          </a:p>
          <a:p>
            <a:pPr marL="457200" indent="-457200">
              <a:buAutoNum type="arabicParenR"/>
            </a:pPr>
            <a:r>
              <a:rPr lang="cs-CZ" dirty="0"/>
              <a:t>Identifikovat, jaká data budeme chtít od ČHMÚ a o ta požádat prostřednictvím MŽP, resp. Povodí</a:t>
            </a:r>
          </a:p>
          <a:p>
            <a:pPr marL="457200" indent="-457200">
              <a:buAutoNum type="arabicParenR"/>
            </a:pPr>
            <a:r>
              <a:rPr lang="cs-CZ" dirty="0"/>
              <a:t>Dále v březnu - naplánovat pracovní schůzku se zástupci </a:t>
            </a:r>
            <a:r>
              <a:rPr lang="cs-CZ" dirty="0" err="1"/>
              <a:t>MZe</a:t>
            </a:r>
            <a:r>
              <a:rPr lang="cs-CZ"/>
              <a:t> a MŽP</a:t>
            </a:r>
          </a:p>
        </p:txBody>
      </p:sp>
    </p:spTree>
    <p:extLst>
      <p:ext uri="{BB962C8B-B14F-4D97-AF65-F5344CB8AC3E}">
        <p14:creationId xmlns:p14="http://schemas.microsoft.com/office/powerpoint/2010/main" val="1255095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8D6B865-6B7A-3862-4EA2-08E21CC076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Dílčí cíle projektu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552C9E2-35B0-1A44-65EB-B0E23B492F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2200" dirty="0"/>
              <a:t>C1) </a:t>
            </a:r>
            <a:r>
              <a:rPr lang="cs-CZ" sz="2200" b="1" dirty="0">
                <a:solidFill>
                  <a:srgbClr val="0070C0"/>
                </a:solidFill>
              </a:rPr>
              <a:t>Vytvořit metodiku hodnocení kvality ekosystémových služeb v rámci vodních útvarů</a:t>
            </a:r>
            <a:r>
              <a:rPr lang="cs-CZ" sz="2200" dirty="0"/>
              <a:t>, s využitím kombinace volně dostupných datových sad a dat vlastněných zapojenými institucemi;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2200" dirty="0"/>
              <a:t>C2) </a:t>
            </a:r>
            <a:r>
              <a:rPr lang="cs-CZ" sz="2200" b="1" dirty="0">
                <a:solidFill>
                  <a:srgbClr val="0070C0"/>
                </a:solidFill>
              </a:rPr>
              <a:t>Prostřednictvím konceptu ekosystémových služeb podpořit naplňování cílů Evropské směrnice o vodách a Národního akčního plánu adaptace na změnu klimatu</a:t>
            </a:r>
            <a:r>
              <a:rPr lang="cs-CZ" sz="2200" dirty="0"/>
              <a:t>;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2200" dirty="0"/>
              <a:t>C3) </a:t>
            </a:r>
            <a:r>
              <a:rPr lang="cs-CZ" sz="2200" b="1" dirty="0">
                <a:solidFill>
                  <a:srgbClr val="0070C0"/>
                </a:solidFill>
              </a:rPr>
              <a:t>Vyjádřit a prezentovat hodnotu vybraných, nejčastěji realizovaných vodohospodářských opatření prostřednictvím hodnoty ekosystémových služeb</a:t>
            </a:r>
            <a:r>
              <a:rPr lang="cs-CZ" sz="2200" dirty="0"/>
              <a:t>;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2200" dirty="0"/>
              <a:t>C4) </a:t>
            </a:r>
            <a:r>
              <a:rPr lang="cs-CZ" sz="2200" b="1" dirty="0">
                <a:solidFill>
                  <a:srgbClr val="0070C0"/>
                </a:solidFill>
              </a:rPr>
              <a:t>Určení priorit hlavních skupin stakeholderů vzhledem k cílům plánování v oblasti vod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044826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5576B32-F0FC-73AD-BB00-D127551E0F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Náplň projektu</a:t>
            </a:r>
          </a:p>
        </p:txBody>
      </p:sp>
      <p:sp>
        <p:nvSpPr>
          <p:cNvPr id="4" name="Dvojitá vlna 3">
            <a:extLst>
              <a:ext uri="{FF2B5EF4-FFF2-40B4-BE49-F238E27FC236}">
                <a16:creationId xmlns:a16="http://schemas.microsoft.com/office/drawing/2014/main" id="{A9E60FB4-B945-7B2F-2F5F-9F039EF53699}"/>
              </a:ext>
            </a:extLst>
          </p:cNvPr>
          <p:cNvSpPr/>
          <p:nvPr/>
        </p:nvSpPr>
        <p:spPr>
          <a:xfrm>
            <a:off x="1063687" y="1166326"/>
            <a:ext cx="10356979" cy="4525347"/>
          </a:xfrm>
          <a:custGeom>
            <a:avLst/>
            <a:gdLst>
              <a:gd name="connsiteX0" fmla="*/ 0 w 10356979"/>
              <a:gd name="connsiteY0" fmla="*/ 282834 h 4525347"/>
              <a:gd name="connsiteX1" fmla="*/ 5178490 w 10356979"/>
              <a:gd name="connsiteY1" fmla="*/ 282834 h 4525347"/>
              <a:gd name="connsiteX2" fmla="*/ 10356979 w 10356979"/>
              <a:gd name="connsiteY2" fmla="*/ 282834 h 4525347"/>
              <a:gd name="connsiteX3" fmla="*/ 10356979 w 10356979"/>
              <a:gd name="connsiteY3" fmla="*/ 927696 h 4525347"/>
              <a:gd name="connsiteX4" fmla="*/ 10356979 w 10356979"/>
              <a:gd name="connsiteY4" fmla="*/ 1374574 h 4525347"/>
              <a:gd name="connsiteX5" fmla="*/ 10356979 w 10356979"/>
              <a:gd name="connsiteY5" fmla="*/ 1979839 h 4525347"/>
              <a:gd name="connsiteX6" fmla="*/ 10356979 w 10356979"/>
              <a:gd name="connsiteY6" fmla="*/ 2505911 h 4525347"/>
              <a:gd name="connsiteX7" fmla="*/ 10356979 w 10356979"/>
              <a:gd name="connsiteY7" fmla="*/ 2952789 h 4525347"/>
              <a:gd name="connsiteX8" fmla="*/ 10356979 w 10356979"/>
              <a:gd name="connsiteY8" fmla="*/ 3439264 h 4525347"/>
              <a:gd name="connsiteX9" fmla="*/ 10356979 w 10356979"/>
              <a:gd name="connsiteY9" fmla="*/ 4242513 h 4525347"/>
              <a:gd name="connsiteX10" fmla="*/ 5178490 w 10356979"/>
              <a:gd name="connsiteY10" fmla="*/ 4242513 h 4525347"/>
              <a:gd name="connsiteX11" fmla="*/ 0 w 10356979"/>
              <a:gd name="connsiteY11" fmla="*/ 4242513 h 4525347"/>
              <a:gd name="connsiteX12" fmla="*/ 0 w 10356979"/>
              <a:gd name="connsiteY12" fmla="*/ 3597651 h 4525347"/>
              <a:gd name="connsiteX13" fmla="*/ 0 w 10356979"/>
              <a:gd name="connsiteY13" fmla="*/ 2992386 h 4525347"/>
              <a:gd name="connsiteX14" fmla="*/ 0 w 10356979"/>
              <a:gd name="connsiteY14" fmla="*/ 2387121 h 4525347"/>
              <a:gd name="connsiteX15" fmla="*/ 0 w 10356979"/>
              <a:gd name="connsiteY15" fmla="*/ 1742259 h 4525347"/>
              <a:gd name="connsiteX16" fmla="*/ 0 w 10356979"/>
              <a:gd name="connsiteY16" fmla="*/ 1295380 h 4525347"/>
              <a:gd name="connsiteX17" fmla="*/ 0 w 10356979"/>
              <a:gd name="connsiteY17" fmla="*/ 282834 h 452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56979" h="4525347" extrusionOk="0">
                <a:moveTo>
                  <a:pt x="0" y="282834"/>
                </a:moveTo>
                <a:cubicBezTo>
                  <a:pt x="1393079" y="-838700"/>
                  <a:pt x="3190131" y="1332006"/>
                  <a:pt x="5178490" y="282834"/>
                </a:cubicBezTo>
                <a:cubicBezTo>
                  <a:pt x="6521150" y="-220974"/>
                  <a:pt x="8666670" y="1364672"/>
                  <a:pt x="10356979" y="282834"/>
                </a:cubicBezTo>
                <a:cubicBezTo>
                  <a:pt x="10402546" y="601587"/>
                  <a:pt x="10354422" y="766022"/>
                  <a:pt x="10356979" y="927696"/>
                </a:cubicBezTo>
                <a:cubicBezTo>
                  <a:pt x="10359536" y="1089370"/>
                  <a:pt x="10318434" y="1206695"/>
                  <a:pt x="10356979" y="1374574"/>
                </a:cubicBezTo>
                <a:cubicBezTo>
                  <a:pt x="10395524" y="1542453"/>
                  <a:pt x="10317659" y="1787122"/>
                  <a:pt x="10356979" y="1979839"/>
                </a:cubicBezTo>
                <a:cubicBezTo>
                  <a:pt x="10396299" y="2172556"/>
                  <a:pt x="10353176" y="2246482"/>
                  <a:pt x="10356979" y="2505911"/>
                </a:cubicBezTo>
                <a:cubicBezTo>
                  <a:pt x="10360782" y="2765340"/>
                  <a:pt x="10352283" y="2763991"/>
                  <a:pt x="10356979" y="2952789"/>
                </a:cubicBezTo>
                <a:cubicBezTo>
                  <a:pt x="10361675" y="3141587"/>
                  <a:pt x="10336335" y="3315735"/>
                  <a:pt x="10356979" y="3439264"/>
                </a:cubicBezTo>
                <a:cubicBezTo>
                  <a:pt x="10377623" y="3562793"/>
                  <a:pt x="10268494" y="3899427"/>
                  <a:pt x="10356979" y="4242513"/>
                </a:cubicBezTo>
                <a:cubicBezTo>
                  <a:pt x="8450141" y="5734183"/>
                  <a:pt x="6995048" y="3632463"/>
                  <a:pt x="5178490" y="4242513"/>
                </a:cubicBezTo>
                <a:cubicBezTo>
                  <a:pt x="3371750" y="4918095"/>
                  <a:pt x="1436086" y="3239970"/>
                  <a:pt x="0" y="4242513"/>
                </a:cubicBezTo>
                <a:cubicBezTo>
                  <a:pt x="-19531" y="4094839"/>
                  <a:pt x="61615" y="3893273"/>
                  <a:pt x="0" y="3597651"/>
                </a:cubicBezTo>
                <a:cubicBezTo>
                  <a:pt x="-61615" y="3302029"/>
                  <a:pt x="20426" y="3202461"/>
                  <a:pt x="0" y="2992386"/>
                </a:cubicBezTo>
                <a:cubicBezTo>
                  <a:pt x="-20426" y="2782311"/>
                  <a:pt x="56534" y="2526235"/>
                  <a:pt x="0" y="2387121"/>
                </a:cubicBezTo>
                <a:cubicBezTo>
                  <a:pt x="-56534" y="2248008"/>
                  <a:pt x="6895" y="2048491"/>
                  <a:pt x="0" y="1742259"/>
                </a:cubicBezTo>
                <a:cubicBezTo>
                  <a:pt x="-6895" y="1436027"/>
                  <a:pt x="45192" y="1471219"/>
                  <a:pt x="0" y="1295380"/>
                </a:cubicBezTo>
                <a:cubicBezTo>
                  <a:pt x="-45192" y="1119541"/>
                  <a:pt x="97267" y="655026"/>
                  <a:pt x="0" y="282834"/>
                </a:cubicBezTo>
                <a:close/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159617427">
                  <a:prstGeom prst="doubleWave">
                    <a:avLst>
                      <a:gd name="adj1" fmla="val 6250"/>
                      <a:gd name="adj2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18AF5B3-C248-43C0-38C8-61529A756A7D}"/>
              </a:ext>
            </a:extLst>
          </p:cNvPr>
          <p:cNvSpPr txBox="1"/>
          <p:nvPr/>
        </p:nvSpPr>
        <p:spPr>
          <a:xfrm>
            <a:off x="1385594" y="2026340"/>
            <a:ext cx="9713167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000" u="sng" dirty="0"/>
              <a:t>Inovace budoucích plánů Povodí </a:t>
            </a:r>
            <a:r>
              <a:rPr lang="cs-CZ" sz="2000" dirty="0"/>
              <a:t>prostřednictvím vytvoření </a:t>
            </a:r>
            <a:r>
              <a:rPr lang="cs-CZ" sz="2000" u="sng" dirty="0"/>
              <a:t>metodiky hodnocení ekosystémových služeb vodních útvarů (ESVÚ)</a:t>
            </a:r>
            <a:r>
              <a:rPr lang="cs-CZ" sz="2000" dirty="0"/>
              <a:t>, jejich </a:t>
            </a:r>
            <a:r>
              <a:rPr lang="cs-CZ" sz="2000" u="sng" dirty="0"/>
              <a:t>ekonomického vyjádření</a:t>
            </a:r>
            <a:r>
              <a:rPr lang="cs-CZ" sz="2000" dirty="0"/>
              <a:t>, </a:t>
            </a:r>
            <a:r>
              <a:rPr lang="cs-CZ" sz="2000" u="sng" dirty="0"/>
              <a:t>inovace strategických dokumentů v plánování v oblasti vod (POV) </a:t>
            </a:r>
            <a:r>
              <a:rPr lang="cs-CZ" sz="2000" dirty="0"/>
              <a:t>a adaptací na změnu klimatu, </a:t>
            </a:r>
            <a:r>
              <a:rPr lang="cs-CZ" sz="2000" u="sng" dirty="0"/>
              <a:t>inovace následujících plánovacích období</a:t>
            </a:r>
            <a:r>
              <a:rPr lang="cs-CZ" sz="2000" dirty="0"/>
              <a:t>, </a:t>
            </a:r>
            <a:r>
              <a:rPr lang="cs-CZ" sz="2000" u="sng" dirty="0"/>
              <a:t>modelování dopadů změn klimatu na oblast POV </a:t>
            </a:r>
            <a:r>
              <a:rPr lang="cs-CZ" sz="2000" dirty="0"/>
              <a:t>a hodnocení a zefektivnění finanční a funkční </a:t>
            </a:r>
            <a:r>
              <a:rPr lang="cs-CZ" sz="2000" u="sng" dirty="0"/>
              <a:t>efektivity opatření katalogu plánů Povodí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0352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335E5B-3D88-EF56-79EC-EB3CCD9D87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5822" y="1200150"/>
            <a:ext cx="5362577" cy="4703017"/>
          </a:xfrm>
        </p:spPr>
        <p:txBody>
          <a:bodyPr>
            <a:normAutofit/>
          </a:bodyPr>
          <a:lstStyle/>
          <a:p>
            <a:r>
              <a:rPr lang="cs-CZ" dirty="0"/>
              <a:t>Shrnutí roku 2024</a:t>
            </a:r>
          </a:p>
          <a:p>
            <a:pPr marL="342900" indent="-342900">
              <a:buFontTx/>
              <a:buChar char="-"/>
            </a:pPr>
            <a:r>
              <a:rPr lang="cs-CZ" dirty="0"/>
              <a:t>Za projekt</a:t>
            </a:r>
          </a:p>
          <a:p>
            <a:pPr marL="342900" indent="-342900">
              <a:buFontTx/>
              <a:buChar char="-"/>
            </a:pPr>
            <a:r>
              <a:rPr lang="cs-CZ" dirty="0"/>
              <a:t>Za jednotlivé </a:t>
            </a:r>
            <a:r>
              <a:rPr lang="cs-CZ" dirty="0" err="1"/>
              <a:t>WPs</a:t>
            </a:r>
            <a:endParaRPr lang="cs-CZ" dirty="0"/>
          </a:p>
          <a:p>
            <a:endParaRPr lang="cs-CZ" dirty="0"/>
          </a:p>
          <a:p>
            <a:r>
              <a:rPr lang="cs-CZ" dirty="0"/>
              <a:t>Plán na rok 2025</a:t>
            </a: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29C80E0-125D-E43D-42A3-3B89953CF6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</p:spPr>
        <p:txBody>
          <a:bodyPr>
            <a:normAutofit/>
          </a:bodyPr>
          <a:lstStyle/>
          <a:p>
            <a:r>
              <a:rPr lang="cs-CZ" dirty="0"/>
              <a:t>Program</a:t>
            </a:r>
          </a:p>
        </p:txBody>
      </p:sp>
      <p:pic>
        <p:nvPicPr>
          <p:cNvPr id="7" name="Obrázek 6" descr="Obsah obrázku venku, strom, rostlina, obloha&#10;&#10;Obsah vygenerovaný umělou inteligencí může být nesprávný.">
            <a:extLst>
              <a:ext uri="{FF2B5EF4-FFF2-40B4-BE49-F238E27FC236}">
                <a16:creationId xmlns:a16="http://schemas.microsoft.com/office/drawing/2014/main" id="{67EE1EE4-F961-85B0-0460-E73FEB2C58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r="17037" b="-2"/>
          <a:stretch/>
        </p:blipFill>
        <p:spPr>
          <a:xfrm>
            <a:off x="5943598" y="949969"/>
            <a:ext cx="5362577" cy="4703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1096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voda, venku, příroda, savec&#10;&#10;Obsah vygenerovaný umělou inteligencí může být nesprávný.">
            <a:extLst>
              <a:ext uri="{FF2B5EF4-FFF2-40B4-BE49-F238E27FC236}">
                <a16:creationId xmlns:a16="http://schemas.microsoft.com/office/drawing/2014/main" id="{C1019C28-6835-A005-0A7D-62376664F1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6800" y="1943013"/>
            <a:ext cx="4649789" cy="3103734"/>
          </a:xfrm>
          <a:prstGeom prst="rect">
            <a:avLst/>
          </a:prstGeom>
          <a:noFill/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73D10BD-2407-0991-2F52-D8C6B0646E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</p:spPr>
        <p:txBody>
          <a:bodyPr>
            <a:normAutofit/>
          </a:bodyPr>
          <a:lstStyle/>
          <a:p>
            <a:r>
              <a:rPr lang="cs-CZ" dirty="0"/>
              <a:t>Shrnutí roku 2024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CACD6FCD-EF8F-0C44-096B-31075DCFD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065227"/>
              </p:ext>
            </p:extLst>
          </p:nvPr>
        </p:nvGraphicFramePr>
        <p:xfrm>
          <a:off x="885824" y="1189415"/>
          <a:ext cx="6667502" cy="497605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89447">
                  <a:extLst>
                    <a:ext uri="{9D8B030D-6E8A-4147-A177-3AD203B41FA5}">
                      <a16:colId xmlns:a16="http://schemas.microsoft.com/office/drawing/2014/main" val="1888219692"/>
                    </a:ext>
                  </a:extLst>
                </a:gridCol>
                <a:gridCol w="5178055">
                  <a:extLst>
                    <a:ext uri="{9D8B030D-6E8A-4147-A177-3AD203B41FA5}">
                      <a16:colId xmlns:a16="http://schemas.microsoft.com/office/drawing/2014/main" val="371794095"/>
                    </a:ext>
                  </a:extLst>
                </a:gridCol>
              </a:tblGrid>
              <a:tr h="452369">
                <a:tc>
                  <a:txBody>
                    <a:bodyPr/>
                    <a:lstStyle/>
                    <a:p>
                      <a:r>
                        <a:rPr lang="cs-CZ" sz="2200"/>
                        <a:t>Den</a:t>
                      </a:r>
                    </a:p>
                  </a:txBody>
                  <a:tcPr marL="83772" marR="83772" marT="41886" marB="41886"/>
                </a:tc>
                <a:tc>
                  <a:txBody>
                    <a:bodyPr/>
                    <a:lstStyle/>
                    <a:p>
                      <a:pPr lvl="1"/>
                      <a:r>
                        <a:rPr lang="cs-CZ" sz="2200"/>
                        <a:t>Setkání</a:t>
                      </a:r>
                    </a:p>
                  </a:txBody>
                  <a:tcPr marL="83772" marR="83772" marT="41886" marB="41886"/>
                </a:tc>
                <a:extLst>
                  <a:ext uri="{0D108BD9-81ED-4DB2-BD59-A6C34878D82A}">
                    <a16:rowId xmlns:a16="http://schemas.microsoft.com/office/drawing/2014/main" val="1095947913"/>
                  </a:ext>
                </a:extLst>
              </a:tr>
              <a:tr h="452369">
                <a:tc>
                  <a:txBody>
                    <a:bodyPr/>
                    <a:lstStyle/>
                    <a:p>
                      <a:pPr algn="r"/>
                      <a:r>
                        <a:rPr lang="cs-CZ" sz="2200"/>
                        <a:t>25.4.</a:t>
                      </a:r>
                    </a:p>
                  </a:txBody>
                  <a:tcPr marL="83772" marR="83772" marT="41886" marB="41886"/>
                </a:tc>
                <a:tc>
                  <a:txBody>
                    <a:bodyPr/>
                    <a:lstStyle/>
                    <a:p>
                      <a:pPr lvl="1"/>
                      <a:r>
                        <a:rPr lang="cs-CZ" sz="2200"/>
                        <a:t>Setkání hlavních řešitelů</a:t>
                      </a:r>
                    </a:p>
                  </a:txBody>
                  <a:tcPr marL="83772" marR="83772" marT="41886" marB="41886"/>
                </a:tc>
                <a:extLst>
                  <a:ext uri="{0D108BD9-81ED-4DB2-BD59-A6C34878D82A}">
                    <a16:rowId xmlns:a16="http://schemas.microsoft.com/office/drawing/2014/main" val="1458548235"/>
                  </a:ext>
                </a:extLst>
              </a:tr>
              <a:tr h="452369">
                <a:tc>
                  <a:txBody>
                    <a:bodyPr/>
                    <a:lstStyle/>
                    <a:p>
                      <a:pPr algn="r"/>
                      <a:r>
                        <a:rPr lang="cs-CZ" sz="2200"/>
                        <a:t>1.5.</a:t>
                      </a:r>
                    </a:p>
                  </a:txBody>
                  <a:tcPr marL="83772" marR="83772" marT="41886" marB="41886"/>
                </a:tc>
                <a:tc>
                  <a:txBody>
                    <a:bodyPr/>
                    <a:lstStyle/>
                    <a:p>
                      <a:pPr lvl="1"/>
                      <a:r>
                        <a:rPr lang="cs-CZ" sz="2200"/>
                        <a:t>Zahájení projektu</a:t>
                      </a:r>
                    </a:p>
                  </a:txBody>
                  <a:tcPr marL="83772" marR="83772" marT="41886" marB="41886"/>
                </a:tc>
                <a:extLst>
                  <a:ext uri="{0D108BD9-81ED-4DB2-BD59-A6C34878D82A}">
                    <a16:rowId xmlns:a16="http://schemas.microsoft.com/office/drawing/2014/main" val="134846260"/>
                  </a:ext>
                </a:extLst>
              </a:tr>
              <a:tr h="452369">
                <a:tc>
                  <a:txBody>
                    <a:bodyPr/>
                    <a:lstStyle/>
                    <a:p>
                      <a:pPr algn="r"/>
                      <a:r>
                        <a:rPr lang="cs-CZ" sz="2200"/>
                        <a:t>24.5.</a:t>
                      </a:r>
                    </a:p>
                  </a:txBody>
                  <a:tcPr marL="83772" marR="83772" marT="41886" marB="41886"/>
                </a:tc>
                <a:tc>
                  <a:txBody>
                    <a:bodyPr/>
                    <a:lstStyle/>
                    <a:p>
                      <a:pPr lvl="1"/>
                      <a:r>
                        <a:rPr lang="cs-CZ" sz="2200"/>
                        <a:t>Kick off meeting</a:t>
                      </a:r>
                    </a:p>
                  </a:txBody>
                  <a:tcPr marL="83772" marR="83772" marT="41886" marB="41886"/>
                </a:tc>
                <a:extLst>
                  <a:ext uri="{0D108BD9-81ED-4DB2-BD59-A6C34878D82A}">
                    <a16:rowId xmlns:a16="http://schemas.microsoft.com/office/drawing/2014/main" val="3089458496"/>
                  </a:ext>
                </a:extLst>
              </a:tr>
              <a:tr h="452369">
                <a:tc>
                  <a:txBody>
                    <a:bodyPr/>
                    <a:lstStyle/>
                    <a:p>
                      <a:pPr algn="r"/>
                      <a:r>
                        <a:rPr lang="cs-CZ" sz="2200"/>
                        <a:t>21.6.</a:t>
                      </a:r>
                    </a:p>
                  </a:txBody>
                  <a:tcPr marL="83772" marR="83772" marT="41886" marB="41886"/>
                </a:tc>
                <a:tc>
                  <a:txBody>
                    <a:bodyPr/>
                    <a:lstStyle/>
                    <a:p>
                      <a:pPr lvl="1"/>
                      <a:r>
                        <a:rPr lang="cs-CZ" sz="2200"/>
                        <a:t>Pracovní porada řešitelů</a:t>
                      </a:r>
                    </a:p>
                  </a:txBody>
                  <a:tcPr marL="83772" marR="83772" marT="41886" marB="41886"/>
                </a:tc>
                <a:extLst>
                  <a:ext uri="{0D108BD9-81ED-4DB2-BD59-A6C34878D82A}">
                    <a16:rowId xmlns:a16="http://schemas.microsoft.com/office/drawing/2014/main" val="3470575775"/>
                  </a:ext>
                </a:extLst>
              </a:tr>
              <a:tr h="452369">
                <a:tc>
                  <a:txBody>
                    <a:bodyPr/>
                    <a:lstStyle/>
                    <a:p>
                      <a:pPr algn="r"/>
                      <a:r>
                        <a:rPr lang="cs-CZ" sz="2200"/>
                        <a:t>3.9.</a:t>
                      </a:r>
                    </a:p>
                  </a:txBody>
                  <a:tcPr marL="83772" marR="83772" marT="41886" marB="41886"/>
                </a:tc>
                <a:tc>
                  <a:txBody>
                    <a:bodyPr/>
                    <a:lstStyle/>
                    <a:p>
                      <a:pPr lvl="1"/>
                      <a:r>
                        <a:rPr lang="cs-CZ" sz="2200"/>
                        <a:t>Pracovní porada řešitelů</a:t>
                      </a:r>
                    </a:p>
                  </a:txBody>
                  <a:tcPr marL="83772" marR="83772" marT="41886" marB="41886"/>
                </a:tc>
                <a:extLst>
                  <a:ext uri="{0D108BD9-81ED-4DB2-BD59-A6C34878D82A}">
                    <a16:rowId xmlns:a16="http://schemas.microsoft.com/office/drawing/2014/main" val="3309839560"/>
                  </a:ext>
                </a:extLst>
              </a:tr>
              <a:tr h="452369">
                <a:tc>
                  <a:txBody>
                    <a:bodyPr/>
                    <a:lstStyle/>
                    <a:p>
                      <a:pPr algn="r"/>
                      <a:r>
                        <a:rPr lang="cs-CZ" sz="2200"/>
                        <a:t>4.9.</a:t>
                      </a:r>
                    </a:p>
                  </a:txBody>
                  <a:tcPr marL="83772" marR="83772" marT="41886" marB="41886"/>
                </a:tc>
                <a:tc>
                  <a:txBody>
                    <a:bodyPr/>
                    <a:lstStyle/>
                    <a:p>
                      <a:pPr lvl="1"/>
                      <a:r>
                        <a:rPr lang="cs-CZ" sz="2200"/>
                        <a:t>Pracovní setkání na MŽP</a:t>
                      </a:r>
                    </a:p>
                  </a:txBody>
                  <a:tcPr marL="83772" marR="83772" marT="41886" marB="41886"/>
                </a:tc>
                <a:extLst>
                  <a:ext uri="{0D108BD9-81ED-4DB2-BD59-A6C34878D82A}">
                    <a16:rowId xmlns:a16="http://schemas.microsoft.com/office/drawing/2014/main" val="1423736440"/>
                  </a:ext>
                </a:extLst>
              </a:tr>
              <a:tr h="452369">
                <a:tc>
                  <a:txBody>
                    <a:bodyPr/>
                    <a:lstStyle/>
                    <a:p>
                      <a:pPr algn="r"/>
                      <a:r>
                        <a:rPr lang="cs-CZ" sz="2200"/>
                        <a:t>5.11.</a:t>
                      </a:r>
                    </a:p>
                  </a:txBody>
                  <a:tcPr marL="83772" marR="83772" marT="41886" marB="41886"/>
                </a:tc>
                <a:tc>
                  <a:txBody>
                    <a:bodyPr/>
                    <a:lstStyle/>
                    <a:p>
                      <a:pPr lvl="1"/>
                      <a:r>
                        <a:rPr lang="cs-CZ" sz="2200"/>
                        <a:t>Pracovní porada řešitelů</a:t>
                      </a:r>
                    </a:p>
                  </a:txBody>
                  <a:tcPr marL="83772" marR="83772" marT="41886" marB="41886"/>
                </a:tc>
                <a:extLst>
                  <a:ext uri="{0D108BD9-81ED-4DB2-BD59-A6C34878D82A}">
                    <a16:rowId xmlns:a16="http://schemas.microsoft.com/office/drawing/2014/main" val="605292290"/>
                  </a:ext>
                </a:extLst>
              </a:tr>
              <a:tr h="452369">
                <a:tc>
                  <a:txBody>
                    <a:bodyPr/>
                    <a:lstStyle/>
                    <a:p>
                      <a:pPr algn="r"/>
                      <a:r>
                        <a:rPr lang="cs-CZ" sz="2200"/>
                        <a:t>20.11.</a:t>
                      </a:r>
                    </a:p>
                  </a:txBody>
                  <a:tcPr marL="83772" marR="83772" marT="41886" marB="41886"/>
                </a:tc>
                <a:tc>
                  <a:txBody>
                    <a:bodyPr/>
                    <a:lstStyle/>
                    <a:p>
                      <a:pPr lvl="1"/>
                      <a:r>
                        <a:rPr lang="cs-CZ" sz="2200"/>
                        <a:t>Pracovní porada řešitelů</a:t>
                      </a:r>
                    </a:p>
                  </a:txBody>
                  <a:tcPr marL="83772" marR="83772" marT="41886" marB="41886"/>
                </a:tc>
                <a:extLst>
                  <a:ext uri="{0D108BD9-81ED-4DB2-BD59-A6C34878D82A}">
                    <a16:rowId xmlns:a16="http://schemas.microsoft.com/office/drawing/2014/main" val="344988487"/>
                  </a:ext>
                </a:extLst>
              </a:tr>
              <a:tr h="452369">
                <a:tc>
                  <a:txBody>
                    <a:bodyPr/>
                    <a:lstStyle/>
                    <a:p>
                      <a:pPr algn="r"/>
                      <a:r>
                        <a:rPr lang="cs-CZ" sz="2200"/>
                        <a:t>26.11.</a:t>
                      </a:r>
                    </a:p>
                  </a:txBody>
                  <a:tcPr marL="83772" marR="83772" marT="41886" marB="41886"/>
                </a:tc>
                <a:tc>
                  <a:txBody>
                    <a:bodyPr/>
                    <a:lstStyle/>
                    <a:p>
                      <a:pPr lvl="1"/>
                      <a:r>
                        <a:rPr lang="cs-CZ" sz="2200"/>
                        <a:t>Pracovní porada řešitelů</a:t>
                      </a:r>
                    </a:p>
                  </a:txBody>
                  <a:tcPr marL="83772" marR="83772" marT="41886" marB="41886"/>
                </a:tc>
                <a:extLst>
                  <a:ext uri="{0D108BD9-81ED-4DB2-BD59-A6C34878D82A}">
                    <a16:rowId xmlns:a16="http://schemas.microsoft.com/office/drawing/2014/main" val="3451872502"/>
                  </a:ext>
                </a:extLst>
              </a:tr>
              <a:tr h="452369">
                <a:tc>
                  <a:txBody>
                    <a:bodyPr/>
                    <a:lstStyle/>
                    <a:p>
                      <a:pPr algn="r"/>
                      <a:r>
                        <a:rPr lang="cs-CZ" sz="2200"/>
                        <a:t>27.11</a:t>
                      </a:r>
                    </a:p>
                  </a:txBody>
                  <a:tcPr marL="83772" marR="83772" marT="41886" marB="41886"/>
                </a:tc>
                <a:tc>
                  <a:txBody>
                    <a:bodyPr/>
                    <a:lstStyle/>
                    <a:p>
                      <a:pPr lvl="1"/>
                      <a:r>
                        <a:rPr lang="cs-CZ" sz="2200"/>
                        <a:t>Seminář pro stakeholdery</a:t>
                      </a:r>
                    </a:p>
                  </a:txBody>
                  <a:tcPr marL="83772" marR="83772" marT="41886" marB="41886"/>
                </a:tc>
                <a:extLst>
                  <a:ext uri="{0D108BD9-81ED-4DB2-BD59-A6C34878D82A}">
                    <a16:rowId xmlns:a16="http://schemas.microsoft.com/office/drawing/2014/main" val="1031554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111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DB17E89-1716-4981-F735-2C830DFEA7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Shrnutí rok 2024 a úkoly pro rok 2025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775AC2-7069-3CC0-0373-A9BD3604FB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just" fontAlgn="base">
              <a:spcBef>
                <a:spcPts val="600"/>
              </a:spcBef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WP1 –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Enviropolitiky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plány povodí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581660" algn="l"/>
              </a:tabLst>
            </a:pPr>
            <a:r>
              <a:rPr lang="cs-CZ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Řešitelé: Jiří Schneider (MENDELU), </a:t>
            </a:r>
            <a:r>
              <a:rPr lang="cs-CZ" sz="1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Martin Pavel (</a:t>
            </a:r>
            <a:r>
              <a:rPr lang="cs-CZ" sz="18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Sweco</a:t>
            </a:r>
            <a:r>
              <a:rPr lang="cs-CZ" sz="1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cs-CZ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Ivana Karberová (MENDELU), Jiří Jakubínský (ÚVGZ), Pavel Fic (MENDELU)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581660" algn="l"/>
              </a:tabLst>
            </a:pPr>
            <a:r>
              <a:rPr lang="cs-CZ" sz="1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Analýza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enviropolitických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a strategických dokumentů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581660" algn="l"/>
              </a:tabLst>
            </a:pPr>
            <a:r>
              <a:rPr lang="cs-CZ" sz="1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Implementace principu ekosystémových služeb do Plánování v oblasti vod – Plánů dílčích povodí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581660" algn="l"/>
              </a:tabLst>
            </a:pP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  <a:tabLst>
                <a:tab pos="581660" algn="l"/>
              </a:tabLst>
            </a:pPr>
            <a:r>
              <a:rPr lang="cs-CZ" sz="18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Oba body dokončit a systemizovat</a:t>
            </a:r>
          </a:p>
          <a:p>
            <a:pPr marL="971550" lvl="1" indent="-285750">
              <a:lnSpc>
                <a:spcPct val="107000"/>
              </a:lnSpc>
              <a:spcAft>
                <a:spcPts val="800"/>
              </a:spcAft>
              <a:buFontTx/>
              <a:buChar char="-"/>
              <a:tabLst>
                <a:tab pos="581660" algn="l"/>
              </a:tabLst>
            </a:pPr>
            <a:r>
              <a:rPr lang="cs-CZ" sz="18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Metodika</a:t>
            </a:r>
          </a:p>
          <a:p>
            <a:pPr marL="971550" lvl="1" indent="-285750">
              <a:lnSpc>
                <a:spcPct val="107000"/>
              </a:lnSpc>
              <a:spcAft>
                <a:spcPts val="800"/>
              </a:spcAft>
              <a:buFontTx/>
              <a:buChar char="-"/>
              <a:tabLst>
                <a:tab pos="581660" algn="l"/>
              </a:tabLst>
            </a:pPr>
            <a:r>
              <a:rPr lang="cs-CZ" sz="18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Obsahová analýza</a:t>
            </a:r>
          </a:p>
        </p:txBody>
      </p:sp>
    </p:spTree>
    <p:extLst>
      <p:ext uri="{BB962C8B-B14F-4D97-AF65-F5344CB8AC3E}">
        <p14:creationId xmlns:p14="http://schemas.microsoft.com/office/powerpoint/2010/main" val="1309714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DB17E89-1716-4981-F735-2C830DFEA7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Shrnutí rok 2024 a úkoly pro rok 2025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775AC2-7069-3CC0-0373-A9BD3604FB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WP2 – Data management a klimatické scénáře a modely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Řešitelé: Stanislav Ruman (OU), Tomáš Galia (OU), Ludmila Floková (MENDELU), </a:t>
            </a:r>
            <a:r>
              <a:rPr lang="cs-CZ" sz="1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Jiří Jakubínský (ÚVGZ),</a:t>
            </a:r>
            <a:r>
              <a:rPr lang="cs-CZ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Martin Pavel (</a:t>
            </a:r>
            <a:r>
              <a:rPr lang="cs-CZ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Sweco</a:t>
            </a:r>
            <a:r>
              <a:rPr lang="cs-CZ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ea typeface="Aptos" panose="020B0004020202020204" pitchFamily="34" charset="0"/>
              </a:rPr>
              <a:t>I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dentifikace dostupných datových zdrojů pro kvantifikaci ekosystémových služeb</a:t>
            </a:r>
          </a:p>
          <a:p>
            <a:r>
              <a:rPr lang="cs-CZ" sz="1800" b="1" dirty="0">
                <a:latin typeface="Times New Roman" panose="02020603050405020304" pitchFamily="18" charset="0"/>
                <a:ea typeface="Aptos" panose="020B0004020202020204" pitchFamily="34" charset="0"/>
              </a:rPr>
              <a:t>- </a:t>
            </a:r>
            <a:r>
              <a:rPr lang="cs-CZ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detailní rešerše potenciálně vhodných zdrojů dat, přičemž základním předpokladem byla jejich dostupnost pro území celé České republiky, dostatečná kvalita dat (tj. zejména prostorové rozlišení) a potenciál pro pravidelnou aktualizaci dat</a:t>
            </a:r>
            <a:endParaRPr lang="cs-CZ" sz="1800" b="1" dirty="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ea typeface="Aptos" panose="020B0004020202020204" pitchFamily="34" charset="0"/>
              </a:rPr>
              <a:t>P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roblematika vlivu předpokládaných změn klimatu na vodní ekosystémy</a:t>
            </a:r>
          </a:p>
          <a:p>
            <a:r>
              <a:rPr lang="cs-CZ" sz="1800" b="1" dirty="0">
                <a:latin typeface="Times New Roman" panose="02020603050405020304" pitchFamily="18" charset="0"/>
                <a:ea typeface="Aptos" panose="020B0004020202020204" pitchFamily="34" charset="0"/>
              </a:rPr>
              <a:t>- </a:t>
            </a:r>
            <a:r>
              <a:rPr lang="cs-CZ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aktualizaci a rozšíření literární rešerše, zaměřené na téma dopadů klimatické a environmentální změny na vodní hospodářství, se zvláštním zřetelem na situaci v České republice</a:t>
            </a:r>
            <a:endParaRPr lang="cs-CZ" sz="1800" b="1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285750" indent="-285750">
              <a:buFontTx/>
              <a:buChar char="-"/>
            </a:pPr>
            <a:endParaRPr lang="cs-CZ" sz="1800" b="1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800" b="1" dirty="0">
                <a:latin typeface="Times New Roman" panose="02020603050405020304" pitchFamily="18" charset="0"/>
              </a:rPr>
              <a:t>Dokončit oba kroky do formy systematického výstupu - ucelená metodika, závěry</a:t>
            </a:r>
          </a:p>
          <a:p>
            <a:pPr marL="285750" indent="-285750">
              <a:buFontTx/>
              <a:buChar char="-"/>
            </a:pPr>
            <a:r>
              <a:rPr lang="cs-CZ" sz="1800" b="1" dirty="0">
                <a:latin typeface="Times New Roman" panose="02020603050405020304" pitchFamily="18" charset="0"/>
              </a:rPr>
              <a:t>Definování změn jako vstup pro hodnocení ES a POV</a:t>
            </a:r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9992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DB17E89-1716-4981-F735-2C830DFEA7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Shrnutí rok 2024 a úkoly pro rok 2025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775AC2-7069-3CC0-0373-A9BD3604FB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437" y="1193099"/>
            <a:ext cx="11028652" cy="5014912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WP3 – Ekosystémové služby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581660" algn="l"/>
              </a:tabLst>
            </a:pPr>
            <a:r>
              <a:rPr lang="cs-CZ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Řešitelé:  </a:t>
            </a:r>
            <a:r>
              <a:rPr lang="cs-CZ" sz="1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Jiří Schneider (MENDELU),</a:t>
            </a:r>
            <a:r>
              <a:rPr lang="cs-CZ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Ivana Karberová (MENDELU), Martin Pavel (</a:t>
            </a:r>
            <a:r>
              <a:rPr lang="cs-CZ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Sweco</a:t>
            </a:r>
            <a:r>
              <a:rPr lang="cs-CZ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), Radka Redlichová (MENDELU), Jiří Jakubínský (ÚVGZ), Ján Babej (ÚVGZ), Lenka Štěrbová (ÚVGZ), Ondřej Cudlín (ÚVGZ), Martin Šlachta (ÚVGZ)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1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Identifikace ekosystémových služeb,                                                                                                                                       poskytovaných vodními útvary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cs-CZ" sz="18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Tx/>
              <a:buChar char="-"/>
            </a:pPr>
            <a:r>
              <a:rPr lang="cs-CZ" sz="18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Stanovit indikátory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Tx/>
              <a:buChar char="-"/>
            </a:pPr>
            <a:r>
              <a:rPr lang="cs-CZ" sz="18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Metodický postup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Tx/>
              <a:buChar char="-"/>
            </a:pPr>
            <a:r>
              <a:rPr lang="cs-CZ" sz="18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Modelové příklady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8CBAE357-7838-55CF-68A7-7330BA0943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516627"/>
              </p:ext>
            </p:extLst>
          </p:nvPr>
        </p:nvGraphicFramePr>
        <p:xfrm>
          <a:off x="4378037" y="2357592"/>
          <a:ext cx="7740071" cy="45004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5455">
                  <a:extLst>
                    <a:ext uri="{9D8B030D-6E8A-4147-A177-3AD203B41FA5}">
                      <a16:colId xmlns:a16="http://schemas.microsoft.com/office/drawing/2014/main" val="12491259"/>
                    </a:ext>
                  </a:extLst>
                </a:gridCol>
                <a:gridCol w="1019039">
                  <a:extLst>
                    <a:ext uri="{9D8B030D-6E8A-4147-A177-3AD203B41FA5}">
                      <a16:colId xmlns:a16="http://schemas.microsoft.com/office/drawing/2014/main" val="4004353981"/>
                    </a:ext>
                  </a:extLst>
                </a:gridCol>
                <a:gridCol w="2327617">
                  <a:extLst>
                    <a:ext uri="{9D8B030D-6E8A-4147-A177-3AD203B41FA5}">
                      <a16:colId xmlns:a16="http://schemas.microsoft.com/office/drawing/2014/main" val="1340443873"/>
                    </a:ext>
                  </a:extLst>
                </a:gridCol>
                <a:gridCol w="2327617">
                  <a:extLst>
                    <a:ext uri="{9D8B030D-6E8A-4147-A177-3AD203B41FA5}">
                      <a16:colId xmlns:a16="http://schemas.microsoft.com/office/drawing/2014/main" val="1528968781"/>
                    </a:ext>
                  </a:extLst>
                </a:gridCol>
                <a:gridCol w="800343">
                  <a:extLst>
                    <a:ext uri="{9D8B030D-6E8A-4147-A177-3AD203B41FA5}">
                      <a16:colId xmlns:a16="http://schemas.microsoft.com/office/drawing/2014/main" val="3056373795"/>
                    </a:ext>
                  </a:extLst>
                </a:gridCol>
              </a:tblGrid>
              <a:tr h="2073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Zastřešující regulační služby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Ekosystémová regulační služba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Způsob hodnocení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Zdroj dat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Rozsah hodnocení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extLst>
                  <a:ext uri="{0D108BD9-81ED-4DB2-BD59-A6C34878D82A}">
                    <a16:rowId xmlns:a16="http://schemas.microsoft.com/office/drawing/2014/main" val="3776595110"/>
                  </a:ext>
                </a:extLst>
              </a:tr>
              <a:tr h="3132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Regulace hazardů a živelních pohrom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Transformace povodňových průtoků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Možnost rozlivů do nivy při povodních (poměr plocha koryta/Q5, Q20/plocha nivy)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DIBAVOD (záplavové území Q5 a Q20), vymezení nivy a břehových linií (©ZABAGED, ©CzechGlobe)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Vodní útvary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extLst>
                  <a:ext uri="{0D108BD9-81ED-4DB2-BD59-A6C34878D82A}">
                    <a16:rowId xmlns:a16="http://schemas.microsoft.com/office/drawing/2014/main" val="1115755807"/>
                  </a:ext>
                </a:extLst>
              </a:tr>
              <a:tr h="3958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Regulace množství a odtoku vody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Retence vody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Výpočet maximální potenciální retence dle modifikované metody CN křivek,</a:t>
                      </a:r>
                      <a:endParaRPr lang="cs-CZ" sz="1000" kern="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výskyt přirozených akumulací vod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©VÚMOP (hydrologická skupina půd), modifikované hodnoty CN (©CzechGlobe)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Niva vodních útvarů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extLst>
                  <a:ext uri="{0D108BD9-81ED-4DB2-BD59-A6C34878D82A}">
                    <a16:rowId xmlns:a16="http://schemas.microsoft.com/office/drawing/2014/main" val="322031822"/>
                  </a:ext>
                </a:extLst>
              </a:tr>
              <a:tr h="3132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Regulace množství a odtoku vody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Udržování množství povrchové vody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Ovlivnění průtoků, délka trvání průtoků nižších, než je minimální zůstatkový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Detailní kombinovaná vrstva (©CzechGlobe, ©AOPK ČR 2013), Data průměrných neovlivněných průtoků (ISVS–VODA)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Vodní útvar a niva vodních útvarů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extLst>
                  <a:ext uri="{0D108BD9-81ED-4DB2-BD59-A6C34878D82A}">
                    <a16:rowId xmlns:a16="http://schemas.microsoft.com/office/drawing/2014/main" val="670399361"/>
                  </a:ext>
                </a:extLst>
              </a:tr>
              <a:tr h="5251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 dirty="0">
                          <a:effectLst/>
                        </a:rPr>
                        <a:t>Regulace klimatu</a:t>
                      </a:r>
                      <a:endParaRPr lang="cs-CZ" sz="1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Ukládání uhlíku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Zásoby uhlíků v nivách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Detailní kombinovaná vrstva (©CzechGlobe, ©AOPK ČR 2013), Český statistický úřad (ČSÚ, 2021), Národní inventarizace lesů ČR (Adolt a kol., 2020), projekt inventarizace krajiny ČR Terra (Cienciala a kol., 2015; CzechTerra, 2015)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Niva vodních útvarů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extLst>
                  <a:ext uri="{0D108BD9-81ED-4DB2-BD59-A6C34878D82A}">
                    <a16:rowId xmlns:a16="http://schemas.microsoft.com/office/drawing/2014/main" val="3760041940"/>
                  </a:ext>
                </a:extLst>
              </a:tr>
              <a:tr h="3132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Regulace klimatu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Evapotranspirace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Vypočítané množství vypařené vody z jednotkové plochy za rok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Detailní kombinovaná vrstva (©CzechGlobe, ©AOPK ČR 2013), hodnoty evapotranspirace pro biotopy (Seják a kol., 2010)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Niva a koryto vodních útvarů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extLst>
                  <a:ext uri="{0D108BD9-81ED-4DB2-BD59-A6C34878D82A}">
                    <a16:rowId xmlns:a16="http://schemas.microsoft.com/office/drawing/2014/main" val="2959781368"/>
                  </a:ext>
                </a:extLst>
              </a:tr>
              <a:tr h="3132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Regulace kvality vody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Samočistící schopnost vodního toku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Překročení limitních hodnot ukazatelů chemických a fyzikálně-chemických složek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Monitoring ekologického stavu dle chemických a fyzikálně-chemických složek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Vodní útvar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extLst>
                  <a:ext uri="{0D108BD9-81ED-4DB2-BD59-A6C34878D82A}">
                    <a16:rowId xmlns:a16="http://schemas.microsoft.com/office/drawing/2014/main" val="3552820793"/>
                  </a:ext>
                </a:extLst>
              </a:tr>
              <a:tr h="2790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Formování, ochrana a dekontaminace půd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Protierozní služba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Množství sedimentů dostávající se do nivy (model RUSLE, inVEST), využití plochy nivy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 dirty="0">
                          <a:effectLst/>
                        </a:rPr>
                        <a:t>Detailní kombinovaná vrstva (©</a:t>
                      </a:r>
                      <a:r>
                        <a:rPr lang="cs-CZ" sz="700" kern="0" dirty="0" err="1">
                          <a:effectLst/>
                        </a:rPr>
                        <a:t>CzechGlobe</a:t>
                      </a:r>
                      <a:r>
                        <a:rPr lang="cs-CZ" sz="700" kern="0" dirty="0">
                          <a:effectLst/>
                        </a:rPr>
                        <a:t>, ©AOPK ČR 2013), data z VÚMOP</a:t>
                      </a:r>
                      <a:endParaRPr lang="cs-CZ" sz="1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Povodí vodního útvaru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extLst>
                  <a:ext uri="{0D108BD9-81ED-4DB2-BD59-A6C34878D82A}">
                    <a16:rowId xmlns:a16="http://schemas.microsoft.com/office/drawing/2014/main" val="302654648"/>
                  </a:ext>
                </a:extLst>
              </a:tr>
              <a:tr h="3132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Formování, ochrana a dekontaminace půd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Filtrace a zachytávání jemných sedimentů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Přítomnost příbřežní vegetace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 dirty="0">
                          <a:effectLst/>
                        </a:rPr>
                        <a:t>Příbřežní vegetace (©</a:t>
                      </a:r>
                      <a:r>
                        <a:rPr lang="cs-CZ" sz="700" kern="0" dirty="0" err="1">
                          <a:effectLst/>
                        </a:rPr>
                        <a:t>CzechGlobe</a:t>
                      </a:r>
                      <a:r>
                        <a:rPr lang="cs-CZ" sz="700" kern="0" dirty="0">
                          <a:effectLst/>
                        </a:rPr>
                        <a:t>, ©AOPK ČR 2013)</a:t>
                      </a:r>
                      <a:endParaRPr lang="cs-CZ" sz="1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 dirty="0">
                          <a:effectLst/>
                        </a:rPr>
                        <a:t>Niva vodních útvarů</a:t>
                      </a:r>
                      <a:endParaRPr lang="cs-CZ" sz="1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extLst>
                  <a:ext uri="{0D108BD9-81ED-4DB2-BD59-A6C34878D82A}">
                    <a16:rowId xmlns:a16="http://schemas.microsoft.com/office/drawing/2014/main" val="908097895"/>
                  </a:ext>
                </a:extLst>
              </a:tr>
              <a:tr h="44562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Vytváření a udržování habitatů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Poskytování habitatů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Výpočet zastoupení ekologicky hodnotných biotopů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Detailní kombinovaná vrstva (©CzechGlobe, ©AOPK ČR 2013), přiřazení ekologické hodnoty biotopu (Seják a kol., 2018)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 dirty="0">
                          <a:effectLst/>
                        </a:rPr>
                        <a:t>Niva vodních útvarů/pás podél vodního toku</a:t>
                      </a:r>
                      <a:endParaRPr lang="cs-CZ" sz="1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extLst>
                  <a:ext uri="{0D108BD9-81ED-4DB2-BD59-A6C34878D82A}">
                    <a16:rowId xmlns:a16="http://schemas.microsoft.com/office/drawing/2014/main" val="3676956030"/>
                  </a:ext>
                </a:extLst>
              </a:tr>
              <a:tr h="33782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Množství a dostupnost habitatů hodnocena na základě hodnocení ryb a makrozoobentosu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Monitoring ekologického stavu – hodnocení ryb a makrozoobentosu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Vodní útvar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extLst>
                  <a:ext uri="{0D108BD9-81ED-4DB2-BD59-A6C34878D82A}">
                    <a16:rowId xmlns:a16="http://schemas.microsoft.com/office/drawing/2014/main" val="1880181817"/>
                  </a:ext>
                </a:extLst>
              </a:tr>
              <a:tr h="29708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 dirty="0">
                          <a:effectLst/>
                        </a:rPr>
                        <a:t>Vytváření a udržování habitatů</a:t>
                      </a:r>
                      <a:endParaRPr lang="cs-CZ" sz="1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Migrace živočichů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Příčné překážky v korytě bránící migraci ryb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ISVS-VODA, ARROW, Pasportizace vodních toků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Vodní útvary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extLst>
                  <a:ext uri="{0D108BD9-81ED-4DB2-BD59-A6C34878D82A}">
                    <a16:rowId xmlns:a16="http://schemas.microsoft.com/office/drawing/2014/main" val="4089545601"/>
                  </a:ext>
                </a:extLst>
              </a:tr>
              <a:tr h="29708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Šíření druhů v nivě (metoda " distance to nature")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>
                          <a:effectLst/>
                        </a:rPr>
                        <a:t>Detailní kombinovaná vrstva (©CzechGlobe, ©AOPK ČR 2013)</a:t>
                      </a:r>
                      <a:endParaRPr lang="cs-CZ" sz="1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kern="0" dirty="0">
                          <a:effectLst/>
                        </a:rPr>
                        <a:t>Niva vodních útvarů</a:t>
                      </a:r>
                      <a:endParaRPr lang="cs-CZ" sz="1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4" marR="36104" marT="0" marB="0" anchor="ctr"/>
                </a:tc>
                <a:extLst>
                  <a:ext uri="{0D108BD9-81ED-4DB2-BD59-A6C34878D82A}">
                    <a16:rowId xmlns:a16="http://schemas.microsoft.com/office/drawing/2014/main" val="412556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8761926"/>
      </p:ext>
    </p:extLst>
  </p:cSld>
  <p:clrMapOvr>
    <a:masterClrMapping/>
  </p:clrMapOvr>
</p:sld>
</file>

<file path=ppt/theme/theme1.xml><?xml version="1.0" encoding="utf-8"?>
<a:theme xmlns:a="http://schemas.openxmlformats.org/drawingml/2006/main" name="MENDELU">
  <a:themeElements>
    <a:clrScheme name="MENDELU">
      <a:dk1>
        <a:srgbClr val="000000"/>
      </a:dk1>
      <a:lt1>
        <a:srgbClr val="FFFFFF"/>
      </a:lt1>
      <a:dk2>
        <a:srgbClr val="78BE14"/>
      </a:dk2>
      <a:lt2>
        <a:srgbClr val="7F7F7F"/>
      </a:lt2>
      <a:accent1>
        <a:srgbClr val="CE9700"/>
      </a:accent1>
      <a:accent2>
        <a:srgbClr val="0A5028"/>
      </a:accent2>
      <a:accent3>
        <a:srgbClr val="8C0A00"/>
      </a:accent3>
      <a:accent4>
        <a:srgbClr val="0046A0"/>
      </a:accent4>
      <a:accent5>
        <a:srgbClr val="AA006E"/>
      </a:accent5>
      <a:accent6>
        <a:srgbClr val="00AAB4"/>
      </a:accent6>
      <a:hlink>
        <a:srgbClr val="7F7F7F"/>
      </a:hlink>
      <a:folHlink>
        <a:srgbClr val="BFBFB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_prezentace_FRRMS" id="{A3509983-6A23-4FA9-8B0D-5111EEE69080}" vid="{BF790C77-09BE-4CDF-B4B5-237FE50F864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8a9ca1b-03ae-4481-9912-fee83d7a8540">
      <Terms xmlns="http://schemas.microsoft.com/office/infopath/2007/PartnerControls"/>
    </lcf76f155ced4ddcb4097134ff3c332f>
    <TaxCatchAll xmlns="8a66da0c-88cb-4b83-b995-8b3d2d1bef5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2E8F01FA76912458DCA2B4A762D24EE" ma:contentTypeVersion="12" ma:contentTypeDescription="Vytvoří nový dokument" ma:contentTypeScope="" ma:versionID="a0b40842f81df624951c625d938858bb">
  <xsd:schema xmlns:xsd="http://www.w3.org/2001/XMLSchema" xmlns:xs="http://www.w3.org/2001/XMLSchema" xmlns:p="http://schemas.microsoft.com/office/2006/metadata/properties" xmlns:ns2="28a9ca1b-03ae-4481-9912-fee83d7a8540" xmlns:ns3="8a66da0c-88cb-4b83-b995-8b3d2d1bef51" targetNamespace="http://schemas.microsoft.com/office/2006/metadata/properties" ma:root="true" ma:fieldsID="9c5dfc732a25ef9f5403a5ab4fad79fa" ns2:_="" ns3:_="">
    <xsd:import namespace="28a9ca1b-03ae-4481-9912-fee83d7a8540"/>
    <xsd:import namespace="8a66da0c-88cb-4b83-b995-8b3d2d1bef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a9ca1b-03ae-4481-9912-fee83d7a85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Značky obrázků" ma:readOnly="false" ma:fieldId="{5cf76f15-5ced-4ddc-b409-7134ff3c332f}" ma:taxonomyMulti="true" ma:sspId="09e14e92-8d04-4d6d-b0a4-942c3653fa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66da0c-88cb-4b83-b995-8b3d2d1bef5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8ce1466-c2a1-4c94-ad76-05c775cced76}" ma:internalName="TaxCatchAll" ma:showField="CatchAllData" ma:web="8a66da0c-88cb-4b83-b995-8b3d2d1bef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39A9B1-5339-4FD6-9AE8-60BF648E11AB}">
  <ds:schemaRefs>
    <ds:schemaRef ds:uri="http://schemas.microsoft.com/office/2006/metadata/properties"/>
    <ds:schemaRef ds:uri="http://schemas.microsoft.com/office/infopath/2007/PartnerControls"/>
    <ds:schemaRef ds:uri="28a9ca1b-03ae-4481-9912-fee83d7a8540"/>
    <ds:schemaRef ds:uri="8a66da0c-88cb-4b83-b995-8b3d2d1bef51"/>
  </ds:schemaRefs>
</ds:datastoreItem>
</file>

<file path=customXml/itemProps2.xml><?xml version="1.0" encoding="utf-8"?>
<ds:datastoreItem xmlns:ds="http://schemas.openxmlformats.org/officeDocument/2006/customXml" ds:itemID="{260AC0FB-A600-4EFA-8605-CE8BDDDD47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CDB6AC-93CC-4A8F-BF1D-A834B1A7CC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a9ca1b-03ae-4481-9912-fee83d7a8540"/>
    <ds:schemaRef ds:uri="8a66da0c-88cb-4b83-b995-8b3d2d1bef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sablona_prezentace_FRRMS</Template>
  <TotalTime>1062</TotalTime>
  <Words>1687</Words>
  <Application>Microsoft Office PowerPoint</Application>
  <PresentationFormat>Widescreen</PresentationFormat>
  <Paragraphs>231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MENDELU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Schneider</dc:creator>
  <cp:lastModifiedBy>Jiří Schneider</cp:lastModifiedBy>
  <cp:revision>70</cp:revision>
  <dcterms:created xsi:type="dcterms:W3CDTF">2024-05-23T21:06:11Z</dcterms:created>
  <dcterms:modified xsi:type="dcterms:W3CDTF">2025-04-01T07:46:27Z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0x01010052E8F01FA76912458DCA2B4A762D24EE</vt:lpwstr>
  </property>
  <property fmtid="{D5CDD505-2E9C-101B-9397-08002B2CF9AE}" pid="3" name="MediaServiceImageTags">
    <vt:lpwstr/>
  </property>
</Properties>
</file>