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58" r:id="rId6"/>
    <p:sldId id="272" r:id="rId7"/>
    <p:sldId id="260" r:id="rId8"/>
    <p:sldId id="263" r:id="rId9"/>
    <p:sldId id="268" r:id="rId10"/>
    <p:sldId id="264" r:id="rId11"/>
    <p:sldId id="267" r:id="rId12"/>
    <p:sldId id="265" r:id="rId13"/>
    <p:sldId id="271" r:id="rId14"/>
    <p:sldId id="269" r:id="rId15"/>
    <p:sldId id="270" r:id="rId16"/>
    <p:sldId id="27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65A31-D223-4104-A923-AD6F3048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DF3272-0242-4267-83C4-CA9C55ABE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26BEEC-A0F8-40B6-AB36-4F271026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ABD329-B7B0-42BE-8CE8-DAB04317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7588C9-3CE0-4B4D-8B66-DE1D326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8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7DE98-5169-456B-9DB5-31E011ED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80BBA5-B9B2-49A8-937C-EA65689BD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AB30F5-7418-4DC0-A0A7-72A99D06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26C815-081D-4B34-9405-C44D1186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BD413D-B604-4ED7-A702-6F1A6B04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89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F88B0BA-2F13-4298-86FC-58EF454D1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546B5D-CA2F-407D-AFD5-8B95DB787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DD2364-2ADE-4576-B3E1-892D3099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4A04B4-29AF-4262-BF0C-94BB35B7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7AD658-1CBB-4C68-B6DA-4DD42010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28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6EEB4-091B-416B-AAF5-71B33983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432223-CC99-4BDA-8581-542C44DE0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29EF28-179F-4073-BBC1-5865C675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A280F0-4BD9-49B0-985C-A5290ADA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D31F40-8F0A-4553-88FC-922964F84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91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A040D-345B-4262-9537-59EE6BF1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CC6CF7E-C5B4-44F4-BFDD-F6ABA06E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9FCF5F-5B10-4824-84CC-4939BA4E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CE34D5-FD57-490E-B7F0-6E9966CF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02A37B-D72F-4DFD-B766-623BB1E5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10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73D129-1C9D-4FD7-AD89-1063E6F2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5A8E94-578A-4F2E-A8E3-E8CFF4D7D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D1FE946-497F-4F80-9195-90BBD5247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E9AAEA-6310-4881-8AD3-4981E74C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346B6D-7987-4BEB-83B0-DE635967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59277A-1219-4330-ACE3-10F630B3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03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17D2F-B84F-4B31-8807-EC49DD83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4D1E256-6ED9-4EE0-A099-C03D7053A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4D4A666-F394-49E5-B8F8-04C539BA4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7A0D181-ACD4-4C9E-B507-EE4949301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F340F99-CE06-4624-B432-84F8D1586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6315BC5-0D93-46F1-A7E5-0E0A757B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10EED1D-A2CA-4CDE-A56F-9A8E2330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F9D5EEC-725B-47EB-9EBF-037F8E39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98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495B9-1A22-4BA6-9868-11642B72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ED6AC7-6C37-4A7A-B43D-D3116A56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20DAEF-0D33-49EC-B1E0-67B5BD3E6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2FA9FA-5D15-41B8-B969-849DB22B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32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BA36E9-AAB6-4545-BEE7-24C8F049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8330FD5-8447-487D-AC9A-FFAD200C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0938F8-56F7-4565-AE93-4EDA3ADD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19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7962B-3A21-4495-B667-89BFF494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008A83-08B5-4D1A-A153-C2154D21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2A7E071-8575-4A82-B598-E8051282A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F4F27A-A1C0-47AE-9480-A9D5FEF8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DA2D9E-1AFA-45A0-B17C-4CD31F9C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72B039-DCE9-44F3-8044-3D3B28B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14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50331-C958-4DF1-9987-4DD649E3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1FD0F0F-AA55-4F58-BD97-18E26C447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B3BB92-6FE7-4F76-ABEC-EC96EE68E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C3884A-E8C0-4E44-8E2C-C4ADF489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CC1556-C274-4D61-8C9C-26EBEA2F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29726A-985D-4968-9810-C4A92CF5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678B93-40D3-4BD7-9FF6-AAB4D422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174A7-2AE4-4E8F-A9FC-B306C3A6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5D90D2-60C3-4539-BB9C-C0E56B558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36FAC-C1B2-4AFA-934F-EE67DF8C312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5B71A4-487C-49B3-911A-C79A682B6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E5779D-179A-46C9-AFEC-82773BD19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8D1D6-859A-4529-B3D0-E82FCC01A8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66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C8002-0833-4711-929E-B0C803728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592709"/>
            <a:ext cx="9144000" cy="1571624"/>
          </a:xfrm>
        </p:spPr>
        <p:txBody>
          <a:bodyPr>
            <a:normAutofit fontScale="90000"/>
          </a:bodyPr>
          <a:lstStyle/>
          <a:p>
            <a:br>
              <a:rPr lang="cs-CZ" sz="4400" dirty="0">
                <a:solidFill>
                  <a:srgbClr val="000000"/>
                </a:solidFill>
                <a:latin typeface="Aptos"/>
              </a:rPr>
            </a:br>
            <a:br>
              <a:rPr lang="cs-CZ" sz="3600" b="1" dirty="0">
                <a:solidFill>
                  <a:srgbClr val="000000"/>
                </a:solidFill>
                <a:latin typeface="+mn-lt"/>
              </a:rPr>
            </a:br>
            <a:br>
              <a:rPr lang="cs-CZ" b="1" dirty="0"/>
            </a:br>
            <a:r>
              <a:rPr lang="cs-CZ" sz="3600" b="1" dirty="0">
                <a:latin typeface="+mn-lt"/>
              </a:rPr>
              <a:t>Představení modelových lokalit a kritérií pro jejich výběr</a:t>
            </a:r>
            <a:endParaRPr lang="cs-CZ" b="1" dirty="0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BC855A-2DCD-4AB9-B9F0-A21C2D652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355021"/>
            <a:ext cx="9144000" cy="1655762"/>
          </a:xfrm>
        </p:spPr>
        <p:txBody>
          <a:bodyPr/>
          <a:lstStyle/>
          <a:p>
            <a:endParaRPr lang="cs-CZ" dirty="0"/>
          </a:p>
          <a:p>
            <a:r>
              <a:rPr lang="cs-CZ" i="1" u="sng" dirty="0"/>
              <a:t>Stanislav Ruman</a:t>
            </a:r>
            <a:r>
              <a:rPr lang="cs-CZ" dirty="0"/>
              <a:t>, Tomáš Galia</a:t>
            </a:r>
          </a:p>
          <a:p>
            <a:r>
              <a:rPr lang="cs-CZ" sz="1800" dirty="0"/>
              <a:t>Ostravská univerzita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D9CA9A9-D0F4-46D5-A985-2D4020F295CC}"/>
              </a:ext>
            </a:extLst>
          </p:cNvPr>
          <p:cNvSpPr/>
          <p:nvPr/>
        </p:nvSpPr>
        <p:spPr>
          <a:xfrm>
            <a:off x="0" y="-10876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4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cs-CZ" sz="1400" b="1" dirty="0">
                <a:solidFill>
                  <a:srgbClr val="000000"/>
                </a:solidFill>
              </a:rPr>
              <a:t>TAČR, SS07010080, Zapracování konceptu hodnocení ekosystémových služeb do budoucích plánů povodí - WAMPES </a:t>
            </a:r>
            <a:endParaRPr lang="cs-CZ" sz="1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E7C4B82-7789-4097-B77A-7DEBE2C747B4}"/>
              </a:ext>
            </a:extLst>
          </p:cNvPr>
          <p:cNvSpPr/>
          <p:nvPr/>
        </p:nvSpPr>
        <p:spPr>
          <a:xfrm>
            <a:off x="7965394" y="6452711"/>
            <a:ext cx="422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Workshop pro </a:t>
            </a:r>
            <a:r>
              <a:rPr lang="en-US" sz="1400" b="1" dirty="0" err="1"/>
              <a:t>stakeholdery</a:t>
            </a:r>
            <a:r>
              <a:rPr lang="en-US" sz="1400" b="1" dirty="0"/>
              <a:t> – </a:t>
            </a:r>
            <a:r>
              <a:rPr lang="cs-CZ" sz="1400" b="1" dirty="0"/>
              <a:t>Brno, </a:t>
            </a:r>
            <a:r>
              <a:rPr lang="en-US" sz="1400" b="1" dirty="0"/>
              <a:t>27. </a:t>
            </a:r>
            <a:r>
              <a:rPr lang="en-US" sz="1400" b="1" dirty="0" err="1"/>
              <a:t>listopad</a:t>
            </a:r>
            <a:r>
              <a:rPr lang="en-US" sz="1400" b="1" dirty="0"/>
              <a:t> 2024</a:t>
            </a:r>
            <a:endParaRPr lang="cs-CZ" sz="14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41B5E4-A674-47CA-9ACF-D897544B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085" y="1030391"/>
            <a:ext cx="1753829" cy="17492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EDD13C-871E-4C90-85F7-71030610F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329660"/>
            <a:ext cx="1093839" cy="4308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E8DE889-2AF5-4A2C-B746-E99ECAC33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t="23118" r="34491" b="27744"/>
          <a:stretch/>
        </p:blipFill>
        <p:spPr>
          <a:xfrm>
            <a:off x="1208139" y="6273611"/>
            <a:ext cx="1285875" cy="5429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322787C-FE6B-4AEF-8969-3DE9556DB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28256" r="9124" b="27758"/>
          <a:stretch/>
        </p:blipFill>
        <p:spPr>
          <a:xfrm>
            <a:off x="2587728" y="6237541"/>
            <a:ext cx="1538146" cy="46761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EDAB9A-E76E-49A6-B526-207DBF4A55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33732" r="10919" b="31582"/>
          <a:stretch/>
        </p:blipFill>
        <p:spPr>
          <a:xfrm>
            <a:off x="4219588" y="6365471"/>
            <a:ext cx="2255325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8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87628-ACFA-488A-A8FC-9787C3E6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6630"/>
            <a:ext cx="5149243" cy="1325563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+mn-lt"/>
              </a:rPr>
              <a:t>Pilotní lokalita: </a:t>
            </a:r>
            <a:r>
              <a:rPr lang="cs-CZ" sz="3600" dirty="0">
                <a:latin typeface="+mn-lt"/>
              </a:rPr>
              <a:t>Bečva – úsek: Valašské Meziříčí – Hranice na Moravě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7649FA-D9E5-4E16-A1AB-364B1D278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Heterogenní úsek – upravené koryto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8534CC0-2744-4DF8-AE84-D55501B0D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8" y="2332489"/>
            <a:ext cx="5801785" cy="4351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46D4600-DB3F-4B66-8117-1AD858CFD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9" y="2332489"/>
            <a:ext cx="5801785" cy="4351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22ECB56-F6F5-47D7-80BE-35D86FB1BB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93" r="29063" b="5324"/>
          <a:stretch/>
        </p:blipFill>
        <p:spPr>
          <a:xfrm>
            <a:off x="8839200" y="174172"/>
            <a:ext cx="3167142" cy="2061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559679B1-CE68-44DE-AA50-AC076B33F3C0}"/>
              </a:ext>
            </a:extLst>
          </p:cNvPr>
          <p:cNvSpPr/>
          <p:nvPr/>
        </p:nvSpPr>
        <p:spPr>
          <a:xfrm>
            <a:off x="11163300" y="1343842"/>
            <a:ext cx="843042" cy="800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34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87628-ACFA-488A-A8FC-9787C3E6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343382"/>
            <a:ext cx="6311900" cy="1325563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+mn-lt"/>
              </a:rPr>
              <a:t>Pilotní lokalita: </a:t>
            </a:r>
            <a:r>
              <a:rPr lang="cs-CZ" sz="3600" dirty="0">
                <a:latin typeface="+mn-lt"/>
              </a:rPr>
              <a:t>Bečva – úsek: Valašské Meziříčí – Hranice na Moravě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7649FA-D9E5-4E16-A1AB-364B1D278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Heterogenní úsek - přírodě blízké koryto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A7155F6-0457-4214-81AB-9468962A5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312193"/>
            <a:ext cx="9296400" cy="4406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D62D043-70C0-4D4A-AEEF-8BB46E8C9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93" r="29063" b="5324"/>
          <a:stretch/>
        </p:blipFill>
        <p:spPr>
          <a:xfrm>
            <a:off x="7315200" y="139700"/>
            <a:ext cx="4699000" cy="3058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F4C5873-11DD-473F-8EDC-E7CE9487E94E}"/>
              </a:ext>
            </a:extLst>
          </p:cNvPr>
          <p:cNvSpPr/>
          <p:nvPr/>
        </p:nvSpPr>
        <p:spPr>
          <a:xfrm>
            <a:off x="9499600" y="1161894"/>
            <a:ext cx="635000" cy="635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92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87628-ACFA-488A-A8FC-9787C3E6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1400" cy="1325563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+mn-lt"/>
              </a:rPr>
              <a:t>Pilotní lokalita: </a:t>
            </a:r>
            <a:r>
              <a:rPr lang="cs-CZ" sz="3600" dirty="0">
                <a:latin typeface="+mn-lt"/>
              </a:rPr>
              <a:t>Bečva – úsek: Valašské Meziříčí – Hranice na Moravě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7649FA-D9E5-4E16-A1AB-364B1D278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Heterogenní úsek - </a:t>
            </a:r>
            <a:r>
              <a:rPr lang="cs-CZ" b="1" dirty="0"/>
              <a:t>revitalizace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14E068-E8C1-4D78-91AC-2774F93F4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5" y="2363258"/>
            <a:ext cx="9376229" cy="4443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80FED4B-9316-4802-AD4E-CE869AE83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93" r="29063" b="5324"/>
          <a:stretch/>
        </p:blipFill>
        <p:spPr>
          <a:xfrm>
            <a:off x="7315200" y="139700"/>
            <a:ext cx="4699000" cy="3058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ED13983-4116-452D-B34D-F05832892802}"/>
              </a:ext>
            </a:extLst>
          </p:cNvPr>
          <p:cNvSpPr/>
          <p:nvPr/>
        </p:nvSpPr>
        <p:spPr>
          <a:xfrm>
            <a:off x="8432800" y="877810"/>
            <a:ext cx="635000" cy="635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3367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7C059-F783-42F4-9B4C-9FAF1CA9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CE7737-97D3-4252-8CF1-11314235B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510" b="62083"/>
          <a:stretch/>
        </p:blipFill>
        <p:spPr>
          <a:xfrm>
            <a:off x="6419850" y="3819524"/>
            <a:ext cx="5772150" cy="3038475"/>
          </a:xfrm>
          <a:prstGeom prst="rect">
            <a:avLst/>
          </a:prstGeo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1EEF3D60-7E09-4D1E-BA07-BF9496FE5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1"/>
          <a:stretch/>
        </p:blipFill>
        <p:spPr>
          <a:xfrm>
            <a:off x="152400" y="213360"/>
            <a:ext cx="7106045" cy="3879161"/>
          </a:xfrm>
        </p:spPr>
      </p:pic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2E66345B-120A-49AD-9B35-C78112D579D8}"/>
              </a:ext>
            </a:extLst>
          </p:cNvPr>
          <p:cNvSpPr txBox="1">
            <a:spLocks/>
          </p:cNvSpPr>
          <p:nvPr/>
        </p:nvSpPr>
        <p:spPr>
          <a:xfrm>
            <a:off x="279400" y="4241823"/>
            <a:ext cx="5772150" cy="1051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Předběžné vyhodnocení koryta Bečvy 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36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87628-ACFA-488A-A8FC-9787C3E6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Další kroky</a:t>
            </a:r>
            <a:endParaRPr lang="cs-CZ" sz="36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7649FA-D9E5-4E16-A1AB-364B1D278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Výběr dalších lokalit </a:t>
            </a:r>
          </a:p>
          <a:p>
            <a:pPr marL="800100"/>
            <a:r>
              <a:rPr lang="cs-CZ" dirty="0"/>
              <a:t>	?  Morava, Trkmanka, Stropnice, Ploučnice …?</a:t>
            </a:r>
          </a:p>
          <a:p>
            <a:pPr marL="914400" indent="-342900"/>
            <a:r>
              <a:rPr lang="cs-CZ" dirty="0"/>
              <a:t>4 lokality v rámci ČR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 startAt="2"/>
            </a:pPr>
            <a:r>
              <a:rPr lang="cs-CZ" dirty="0"/>
              <a:t>Terénní mapování – HEM či jiná metodika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cs-CZ" dirty="0"/>
              <a:t>Analýza lokalit</a:t>
            </a:r>
          </a:p>
          <a:p>
            <a:pPr marL="0" indent="0">
              <a:buNone/>
            </a:pPr>
            <a:r>
              <a:rPr lang="cs-CZ" dirty="0"/>
              <a:t>…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56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87628-ACFA-488A-A8FC-9787C3E6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390842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cs-CZ" sz="3600" b="1" dirty="0">
                <a:latin typeface="+mn-lt"/>
              </a:rPr>
              <a:t>…prostor na Vaše dotazy…</a:t>
            </a:r>
            <a:endParaRPr lang="cs-CZ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149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C8002-0833-4711-929E-B0C803728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592709"/>
            <a:ext cx="9144000" cy="1571624"/>
          </a:xfrm>
        </p:spPr>
        <p:txBody>
          <a:bodyPr>
            <a:normAutofit fontScale="90000"/>
          </a:bodyPr>
          <a:lstStyle/>
          <a:p>
            <a:br>
              <a:rPr lang="cs-CZ" sz="4400" dirty="0">
                <a:solidFill>
                  <a:srgbClr val="000000"/>
                </a:solidFill>
                <a:latin typeface="Aptos"/>
              </a:rPr>
            </a:br>
            <a:br>
              <a:rPr lang="cs-CZ" sz="3600" b="1" dirty="0">
                <a:solidFill>
                  <a:srgbClr val="000000"/>
                </a:solidFill>
                <a:latin typeface="+mn-lt"/>
              </a:rPr>
            </a:br>
            <a:br>
              <a:rPr lang="cs-CZ" b="1" dirty="0"/>
            </a:br>
            <a:r>
              <a:rPr lang="cs-CZ" sz="3600" b="1" dirty="0">
                <a:latin typeface="+mn-lt"/>
              </a:rPr>
              <a:t>Představení modelových lokalit a kritérií pro jejich výběr</a:t>
            </a:r>
            <a:endParaRPr lang="cs-CZ" b="1" dirty="0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BC855A-2DCD-4AB9-B9F0-A21C2D652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355021"/>
            <a:ext cx="9144000" cy="1655762"/>
          </a:xfrm>
        </p:spPr>
        <p:txBody>
          <a:bodyPr/>
          <a:lstStyle/>
          <a:p>
            <a:endParaRPr lang="cs-CZ" dirty="0"/>
          </a:p>
          <a:p>
            <a:r>
              <a:rPr lang="cs-CZ" i="1" u="sng" dirty="0"/>
              <a:t>Stanislav Ruman</a:t>
            </a:r>
            <a:r>
              <a:rPr lang="cs-CZ" dirty="0"/>
              <a:t>, Tomáš Galia</a:t>
            </a:r>
          </a:p>
          <a:p>
            <a:r>
              <a:rPr lang="cs-CZ" sz="1800" dirty="0"/>
              <a:t>Ostravská univerzita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D9CA9A9-D0F4-46D5-A985-2D4020F295CC}"/>
              </a:ext>
            </a:extLst>
          </p:cNvPr>
          <p:cNvSpPr/>
          <p:nvPr/>
        </p:nvSpPr>
        <p:spPr>
          <a:xfrm>
            <a:off x="0" y="-10876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4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cs-CZ" sz="1400" b="1" dirty="0">
                <a:solidFill>
                  <a:srgbClr val="000000"/>
                </a:solidFill>
              </a:rPr>
              <a:t>TAČR, SS07010080, Zapracování konceptu hodnocení ekosystémových služeb do budoucích plánů povodí - WAMPES </a:t>
            </a:r>
            <a:endParaRPr lang="cs-CZ" sz="1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E7C4B82-7789-4097-B77A-7DEBE2C747B4}"/>
              </a:ext>
            </a:extLst>
          </p:cNvPr>
          <p:cNvSpPr/>
          <p:nvPr/>
        </p:nvSpPr>
        <p:spPr>
          <a:xfrm>
            <a:off x="7965394" y="6452711"/>
            <a:ext cx="422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Workshop pro </a:t>
            </a:r>
            <a:r>
              <a:rPr lang="en-US" sz="1400" b="1" dirty="0" err="1"/>
              <a:t>stakeholdery</a:t>
            </a:r>
            <a:r>
              <a:rPr lang="en-US" sz="1400" b="1" dirty="0"/>
              <a:t> – </a:t>
            </a:r>
            <a:r>
              <a:rPr lang="cs-CZ" sz="1400" b="1" dirty="0"/>
              <a:t>Brno, </a:t>
            </a:r>
            <a:r>
              <a:rPr lang="en-US" sz="1400" b="1" dirty="0"/>
              <a:t>27. </a:t>
            </a:r>
            <a:r>
              <a:rPr lang="en-US" sz="1400" b="1" dirty="0" err="1"/>
              <a:t>listopad</a:t>
            </a:r>
            <a:r>
              <a:rPr lang="en-US" sz="1400" b="1" dirty="0"/>
              <a:t> 2024</a:t>
            </a:r>
            <a:endParaRPr lang="cs-CZ" sz="14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41B5E4-A674-47CA-9ACF-D897544B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085" y="1030391"/>
            <a:ext cx="1753829" cy="17492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EDD13C-871E-4C90-85F7-71030610F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329660"/>
            <a:ext cx="1093839" cy="4308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E8DE889-2AF5-4A2C-B746-E99ECAC33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t="23118" r="34491" b="27744"/>
          <a:stretch/>
        </p:blipFill>
        <p:spPr>
          <a:xfrm>
            <a:off x="1208139" y="6273611"/>
            <a:ext cx="1285875" cy="5429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322787C-FE6B-4AEF-8969-3DE9556DB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28256" r="9124" b="27758"/>
          <a:stretch/>
        </p:blipFill>
        <p:spPr>
          <a:xfrm>
            <a:off x="2587728" y="6237541"/>
            <a:ext cx="1538146" cy="46761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EDAB9A-E76E-49A6-B526-207DBF4A55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33732" r="10919" b="31582"/>
          <a:stretch/>
        </p:blipFill>
        <p:spPr>
          <a:xfrm>
            <a:off x="4219588" y="6365471"/>
            <a:ext cx="2255325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0759B-2597-4478-83D9-2F418390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Obsah 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187434-43B8-4040-86EF-6DC9F83BC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Představení WP4 – Případové studie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Hydromorfologický</a:t>
            </a:r>
            <a:r>
              <a:rPr lang="cs-CZ" dirty="0"/>
              <a:t> monitoring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Současný stav rozpracovanosti a další kroky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Prostor na dotazy</a:t>
            </a:r>
          </a:p>
        </p:txBody>
      </p:sp>
    </p:spTree>
    <p:extLst>
      <p:ext uri="{BB962C8B-B14F-4D97-AF65-F5344CB8AC3E}">
        <p14:creationId xmlns:p14="http://schemas.microsoft.com/office/powerpoint/2010/main" val="197252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C2788-8807-47B3-81E2-BFB9A858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latin typeface="+mn-lt"/>
              </a:rPr>
              <a:t>Představení modelových lokalit a kritérií pro jejich výběr</a:t>
            </a:r>
            <a:br>
              <a:rPr lang="cs-CZ" sz="3200" dirty="0">
                <a:latin typeface="+mn-lt"/>
              </a:rPr>
            </a:br>
            <a:r>
              <a:rPr lang="cs-CZ" sz="3200" b="1" dirty="0">
                <a:latin typeface="+mn-lt"/>
              </a:rPr>
              <a:t>WP4 – Případové studie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077A40-ACA4-40E5-A377-72571F23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WP4 – Případové studie</a:t>
            </a:r>
            <a:endParaRPr lang="cs-CZ" dirty="0"/>
          </a:p>
          <a:p>
            <a:pPr marL="0" indent="0" algn="just">
              <a:buNone/>
            </a:pPr>
            <a:r>
              <a:rPr lang="cs-CZ" b="1" dirty="0"/>
              <a:t>Řešitelé: </a:t>
            </a:r>
            <a:r>
              <a:rPr lang="cs-CZ" dirty="0"/>
              <a:t>Stanislav Ruman (OU), </a:t>
            </a:r>
            <a:r>
              <a:rPr lang="cs-CZ" b="1" dirty="0"/>
              <a:t>Tomáš Galia (OU),</a:t>
            </a:r>
            <a:r>
              <a:rPr lang="cs-CZ" dirty="0"/>
              <a:t> Jiří Schneider (MENDELU), Martin Pavel (</a:t>
            </a:r>
            <a:r>
              <a:rPr lang="cs-CZ" dirty="0" err="1"/>
              <a:t>Sweco</a:t>
            </a:r>
            <a:r>
              <a:rPr lang="cs-CZ" dirty="0"/>
              <a:t>), Pavel Samec (ÚVGZ), Renata Včeláková (ÚVGZ), Lukáš Kala (MENDELU)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Metodiky, zpracované v rámci aktivit předchozích </a:t>
            </a:r>
            <a:r>
              <a:rPr lang="cs-CZ" dirty="0" err="1"/>
              <a:t>WPs</a:t>
            </a:r>
            <a:r>
              <a:rPr lang="cs-CZ" dirty="0"/>
              <a:t> je nutné ověřit a rovněž prezentovat na konkrétních příkladech. Modelová území budou vybrána, aby pokrývala škálu ČR ze zvoleného hlediska či hledisek: </a:t>
            </a:r>
          </a:p>
          <a:p>
            <a:pPr marL="0" indent="0">
              <a:buNone/>
            </a:pPr>
            <a:endParaRPr lang="cs-CZ" dirty="0"/>
          </a:p>
          <a:p>
            <a:pPr marL="801688" indent="-514350">
              <a:buFont typeface="+mj-lt"/>
              <a:buAutoNum type="alphaLcPeriod"/>
            </a:pPr>
            <a:r>
              <a:rPr lang="cs-CZ" dirty="0"/>
              <a:t>přírodních podmínek;</a:t>
            </a:r>
          </a:p>
          <a:p>
            <a:pPr marL="801688" indent="-514350">
              <a:buFont typeface="+mj-lt"/>
              <a:buAutoNum type="alphaLcPeriod"/>
            </a:pPr>
            <a:r>
              <a:rPr lang="cs-CZ" dirty="0"/>
              <a:t>typologie vodních útvarů;</a:t>
            </a:r>
          </a:p>
          <a:p>
            <a:pPr marL="801688" indent="-514350">
              <a:buFont typeface="+mj-lt"/>
              <a:buAutoNum type="alphaLcPeriod"/>
            </a:pPr>
            <a:r>
              <a:rPr lang="cs-CZ" dirty="0"/>
              <a:t>vlivů, vodohospodářských problémů;</a:t>
            </a:r>
          </a:p>
          <a:p>
            <a:pPr marL="801688" indent="-514350">
              <a:buFont typeface="+mj-lt"/>
              <a:buAutoNum type="alphaLcPeriod"/>
            </a:pPr>
            <a:r>
              <a:rPr lang="cs-CZ" dirty="0"/>
              <a:t>zranitelnosti vůči dopadům klimatických změn;</a:t>
            </a:r>
          </a:p>
          <a:p>
            <a:pPr marL="801688" indent="-514350">
              <a:buFont typeface="+mj-lt"/>
              <a:buAutoNum type="alphaLcPeriod"/>
            </a:pPr>
            <a:r>
              <a:rPr lang="cs-CZ" dirty="0"/>
              <a:t>opatření, uvedených v PDP (i předchozí plánovací dokumentaci).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3012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C2788-8807-47B3-81E2-BFB9A858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WP4 – Případové studie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077A40-ACA4-40E5-A377-72571F23A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b="1" dirty="0"/>
              <a:t>Metodika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1" dirty="0"/>
              <a:t>Výběr lokalit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1" dirty="0"/>
              <a:t>Analýza lokalit </a:t>
            </a:r>
            <a:r>
              <a:rPr lang="cs-CZ" dirty="0"/>
              <a:t>- environmentální i socioekonomické charakteristiky (potřebné pro stanovení ekosystémových služeb a jejich priorit a pro predikci budoucích možných dopadů). Charakteristiky ověřeny v rámci terénních šetření (včetně vyhodnocení </a:t>
            </a:r>
            <a:r>
              <a:rPr lang="cs-CZ" dirty="0" err="1"/>
              <a:t>hydromorfologického</a:t>
            </a:r>
            <a:r>
              <a:rPr lang="cs-CZ" dirty="0"/>
              <a:t> stavu) za účelem získání co nejpřesnějších a nejaktuálnějších dat pro jejich transfer do konceptu ekosystémových služeb.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1" dirty="0"/>
              <a:t>Identifikování ES</a:t>
            </a:r>
            <a:r>
              <a:rPr lang="cs-CZ" dirty="0"/>
              <a:t> pro jednotlivé typy a podtypy opatření z katalogu opatření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b="1" dirty="0"/>
              <a:t>Hodnocení ekosystémových služeb, + </a:t>
            </a:r>
            <a:r>
              <a:rPr lang="cs-CZ" dirty="0"/>
              <a:t>dotazníková šetření a </a:t>
            </a:r>
            <a:r>
              <a:rPr lang="cs-CZ" dirty="0" err="1"/>
              <a:t>polostrukturované</a:t>
            </a:r>
            <a:r>
              <a:rPr lang="cs-CZ" dirty="0"/>
              <a:t> rozhovory se skupinami </a:t>
            </a:r>
            <a:r>
              <a:rPr lang="cs-CZ" dirty="0" err="1"/>
              <a:t>stakeholderů</a:t>
            </a:r>
            <a:r>
              <a:rPr lang="cs-CZ" dirty="0"/>
              <a:t> v rámci POV, jak vnímají implementaci ES do PDP, včetně identifikace jejich priorit. Tato šetření budou realizována v rámci výsledkového workshopu.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30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C2788-8807-47B3-81E2-BFB9A858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WP4 – Případové studie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077A40-ACA4-40E5-A377-72571F23A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Výstupy: </a:t>
            </a:r>
          </a:p>
          <a:p>
            <a:r>
              <a:rPr lang="cs-CZ" b="1" dirty="0" err="1"/>
              <a:t>Vsouhrn</a:t>
            </a:r>
            <a:r>
              <a:rPr lang="cs-CZ" b="1" dirty="0"/>
              <a:t> </a:t>
            </a:r>
            <a:r>
              <a:rPr lang="cs-CZ" dirty="0"/>
              <a:t>– Praktické příklady vyhodnocení efektivity realizovaných opatření PDP prostřednictvím hodnocení ekosystémových služeb</a:t>
            </a:r>
          </a:p>
          <a:p>
            <a:r>
              <a:rPr lang="cs-CZ" b="1" dirty="0" err="1"/>
              <a:t>Nmap</a:t>
            </a:r>
            <a:r>
              <a:rPr lang="cs-CZ" b="1" dirty="0"/>
              <a:t> </a:t>
            </a:r>
            <a:r>
              <a:rPr lang="cs-CZ" dirty="0"/>
              <a:t>– Společenské a environmentální benefity realizovaných opatření PDP</a:t>
            </a:r>
          </a:p>
          <a:p>
            <a:r>
              <a:rPr lang="cs-CZ" b="1" dirty="0" err="1"/>
              <a:t>Jimp</a:t>
            </a:r>
            <a:r>
              <a:rPr lang="cs-CZ" dirty="0"/>
              <a:t> – Podpora </a:t>
            </a:r>
            <a:r>
              <a:rPr lang="cs-CZ" dirty="0" err="1"/>
              <a:t>resilience</a:t>
            </a:r>
            <a:r>
              <a:rPr lang="cs-CZ" dirty="0"/>
              <a:t> krajiny a sídel prostřednictvím plánování v oblasti vod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838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AEE3E-7777-43B3-A362-731910A1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latin typeface="+mn-lt"/>
              </a:rPr>
              <a:t>Hydromorfologický</a:t>
            </a:r>
            <a:r>
              <a:rPr lang="cs-CZ" sz="4000" b="1" dirty="0">
                <a:latin typeface="+mn-lt"/>
              </a:rPr>
              <a:t> monitoring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4EB58E-82E6-4255-A1D6-D5CC5C908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hodnocení celkového ekologického stavu vodních útvarů = povinnost-pro členské státy EU - Rámcové směrnice o vodách 2000/60/ES.</a:t>
            </a:r>
          </a:p>
          <a:p>
            <a:pPr algn="just"/>
            <a:r>
              <a:rPr lang="cs-CZ" dirty="0"/>
              <a:t>Řeka je dynamické prostředí – změny tvaru koryta, výstavba příčných překážek, změny ve využití území v nivě  + hydrologické změny – klimatická změna,+</a:t>
            </a:r>
          </a:p>
          <a:p>
            <a:pPr algn="just"/>
            <a:r>
              <a:rPr lang="cs-CZ" dirty="0"/>
              <a:t> odběry a vypouštění   - vliv na biotu </a:t>
            </a:r>
          </a:p>
          <a:p>
            <a:pPr algn="just"/>
            <a:r>
              <a:rPr lang="cs-CZ" dirty="0"/>
              <a:t>Monitoring = sledování vybraných morfologických, případně hydrologických charakteristik vodních toků (potoků a řek), jehož výsledkem je určení třídy kvality.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486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C2788-8807-47B3-81E2-BFB9A858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4610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Současný stav rozpracovanosti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077A40-ACA4-40E5-A377-72571F23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136775"/>
            <a:ext cx="799147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b="1" dirty="0"/>
              <a:t>Výběr lokalit </a:t>
            </a:r>
            <a:r>
              <a:rPr lang="cs-CZ" dirty="0"/>
              <a:t>– Pilotní lokalita: Bečva – úsek: Valašské Meziříčí – Hranice na Moravě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Analýza lokalit – </a:t>
            </a:r>
            <a:r>
              <a:rPr lang="cs-CZ" dirty="0"/>
              <a:t>HEM - </a:t>
            </a:r>
            <a:r>
              <a:rPr lang="cs-CZ" dirty="0" err="1"/>
              <a:t>Hydroekologický</a:t>
            </a:r>
            <a:r>
              <a:rPr lang="cs-CZ" dirty="0"/>
              <a:t> monitoring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F46CC3-5419-466A-A246-2E0C043E7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03" t="22500" r="39844" b="11389"/>
          <a:stretch/>
        </p:blipFill>
        <p:spPr>
          <a:xfrm>
            <a:off x="7810501" y="358117"/>
            <a:ext cx="4038600" cy="61417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0061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87628-ACFA-488A-A8FC-9787C3E6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Pilotní lokalita: </a:t>
            </a:r>
            <a:r>
              <a:rPr lang="cs-CZ" sz="3600" dirty="0">
                <a:latin typeface="+mn-lt"/>
              </a:rPr>
              <a:t>Bečva – úsek: Valašské Meziříčí – Hranice na Moravě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7649FA-D9E5-4E16-A1AB-364B1D278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Vodní útvar kategorie řeka: </a:t>
            </a:r>
          </a:p>
          <a:p>
            <a:pPr marL="0" indent="0">
              <a:buNone/>
            </a:pPr>
            <a:r>
              <a:rPr lang="cs-CZ" dirty="0"/>
              <a:t>MOV_0790</a:t>
            </a:r>
          </a:p>
          <a:p>
            <a:pPr marL="0" indent="0">
              <a:buNone/>
            </a:pPr>
            <a:r>
              <a:rPr lang="cs-CZ" dirty="0"/>
              <a:t>Částečně MOV_0820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8B35B7-9CA8-4C7E-ABF9-58896BFED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29" t="22778" r="33437" b="3750"/>
          <a:stretch/>
        </p:blipFill>
        <p:spPr>
          <a:xfrm>
            <a:off x="7514311" y="1543049"/>
            <a:ext cx="4295776" cy="5038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2185CF9-3D79-464C-9484-B05B4C58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6" t="23056" r="25703" b="3473"/>
          <a:stretch/>
        </p:blipFill>
        <p:spPr>
          <a:xfrm>
            <a:off x="3667125" y="3537877"/>
            <a:ext cx="3648074" cy="3043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D134063F-C257-40B7-B7E6-CBCE31CD652A}"/>
              </a:ext>
            </a:extLst>
          </p:cNvPr>
          <p:cNvSpPr/>
          <p:nvPr/>
        </p:nvSpPr>
        <p:spPr>
          <a:xfrm>
            <a:off x="2867025" y="2390774"/>
            <a:ext cx="4448174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56B6446C-292F-4E32-B095-0D6F92971144}"/>
              </a:ext>
            </a:extLst>
          </p:cNvPr>
          <p:cNvSpPr/>
          <p:nvPr/>
        </p:nvSpPr>
        <p:spPr>
          <a:xfrm rot="1899667">
            <a:off x="4008166" y="3098667"/>
            <a:ext cx="64233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96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1E0BF0-9C26-4B9E-BD5F-7357E5A4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+mn-lt"/>
              </a:rPr>
              <a:t>Pilotní lokalita: </a:t>
            </a:r>
            <a:r>
              <a:rPr lang="cs-CZ" sz="4000" dirty="0">
                <a:latin typeface="+mn-lt"/>
              </a:rPr>
              <a:t>Bečva – úsek: Valašské Meziříčí – Hranice na Moravě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FE637-C1FC-4DA4-B3B0-205206A90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93" r="29063" b="5324"/>
          <a:stretch/>
        </p:blipFill>
        <p:spPr>
          <a:xfrm>
            <a:off x="838200" y="1690688"/>
            <a:ext cx="7286115" cy="47423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00842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612</Words>
  <Application>Microsoft Office PowerPoint</Application>
  <PresentationFormat>Širokoúhlá obrazovka</PresentationFormat>
  <Paragraphs>70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Motiv Office</vt:lpstr>
      <vt:lpstr>   Představení modelových lokalit a kritérií pro jejich výběr</vt:lpstr>
      <vt:lpstr>Obsah prezentace</vt:lpstr>
      <vt:lpstr>Představení modelových lokalit a kritérií pro jejich výběr WP4 – Případové studie </vt:lpstr>
      <vt:lpstr>WP4 – Případové studie</vt:lpstr>
      <vt:lpstr>WP4 – Případové studie</vt:lpstr>
      <vt:lpstr>Hydromorfologický monitoring</vt:lpstr>
      <vt:lpstr>Současný stav rozpracovanosti </vt:lpstr>
      <vt:lpstr>Pilotní lokalita: Bečva – úsek: Valašské Meziříčí – Hranice na Moravě</vt:lpstr>
      <vt:lpstr>Pilotní lokalita: Bečva – úsek: Valašské Meziříčí – Hranice na Moravě</vt:lpstr>
      <vt:lpstr>Pilotní lokalita: Bečva – úsek: Valašské Meziříčí – Hranice na Moravě</vt:lpstr>
      <vt:lpstr>Pilotní lokalita: Bečva – úsek: Valašské Meziříčí – Hranice na Moravě</vt:lpstr>
      <vt:lpstr>Pilotní lokalita: Bečva – úsek: Valašské Meziříčí – Hranice na Moravě</vt:lpstr>
      <vt:lpstr>Prezentace aplikace PowerPoint</vt:lpstr>
      <vt:lpstr>Další kroky</vt:lpstr>
      <vt:lpstr>…prostor na Vaše dotazy…</vt:lpstr>
      <vt:lpstr>   Představení modelových lokalit a kritérií pro jejich výběr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modelových lokalit a kritérií pro jejich výběr</dc:title>
  <dc:creator>Ruman Stanislav</dc:creator>
  <cp:lastModifiedBy>Ruman Stanislav</cp:lastModifiedBy>
  <cp:revision>23</cp:revision>
  <dcterms:created xsi:type="dcterms:W3CDTF">2024-11-25T12:07:17Z</dcterms:created>
  <dcterms:modified xsi:type="dcterms:W3CDTF">2024-11-27T08:46:19Z</dcterms:modified>
</cp:coreProperties>
</file>